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60" r:id="rId5"/>
    <p:sldId id="266" r:id="rId6"/>
    <p:sldId id="268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CC"/>
    <a:srgbClr val="6699FF"/>
    <a:srgbClr val="FF3300"/>
    <a:srgbClr val="FF0000"/>
    <a:srgbClr val="FFCC00"/>
    <a:srgbClr val="008000"/>
    <a:srgbClr val="0000FF"/>
    <a:srgbClr val="3A31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00" autoAdjust="0"/>
    <p:restoredTop sz="94614" autoAdjust="0"/>
  </p:normalViewPr>
  <p:slideViewPr>
    <p:cSldViewPr>
      <p:cViewPr varScale="1">
        <p:scale>
          <a:sx n="41" d="100"/>
          <a:sy n="41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54FB3-56D5-4974-A598-8A7588191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2701C-FAE4-4AFB-8EF7-7D35FABCE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152A-6EE2-439F-A411-6FD269FE8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DF655-B414-4785-A843-CA0C8066D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10AE-4F01-4710-A2D0-136CFA235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48EF-0E00-4692-8353-CC2D9D440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63D0-4201-4AAA-B448-1ABC32CAF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1C34-ADFD-46CD-9781-A8283269B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4445-C839-4A76-B416-0764F1A21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52EBB-8BDB-4A27-9B40-917C020FD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7F06C-82DE-4599-B14C-51D53D9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F6492-7C52-45AD-BA00-B13B5ADF7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0C72281F-612B-433E-9639-0D53BBF28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743200" y="609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0" y="8382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  <a:latin typeface="Arial" charset="0"/>
              </a:rPr>
              <a:t>Kiểm tra bài cũ :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143000" y="2438400"/>
            <a:ext cx="7086600" cy="3200400"/>
          </a:xfrm>
          <a:prstGeom prst="cloudCallout">
            <a:avLst>
              <a:gd name="adj1" fmla="val -63463"/>
              <a:gd name="adj2" fmla="val 62449"/>
            </a:avLst>
          </a:prstGeom>
          <a:solidFill>
            <a:srgbClr val="0000FF"/>
          </a:solidFill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Arial" charset="0"/>
              </a:rPr>
              <a:t>Một xe máy đi từ A lúc 8 giờ 37 phút với vận tốc 36 km / giờ . Đến 11 giờ 7 phút một ô tô cũng đi từ A đuổi theo xe máy với vận tố 54 km / giờ . Hỏi ôtô đuổi kịp xe máy lúc mấy giờ 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066800" y="1263650"/>
            <a:ext cx="70866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                                  </a:t>
            </a:r>
            <a:r>
              <a:rPr lang="en-US" sz="1600" b="0" u="sng">
                <a:latin typeface="Arial" charset="0"/>
              </a:rPr>
              <a:t>Bài giải</a:t>
            </a:r>
            <a:r>
              <a:rPr lang="en-US" sz="1600" b="0"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Thời gian xe máy đi trước ô tô là :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11 giờ 7 phút – 8giờ 37 phút  = 2 giờ 30 phút :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                    2 giờ 30 phút = 2,5 giờ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Đến khi ô tô khởi hành xe máy đã đi được quãng đường là: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                    36  X 2,5  =  90 ( km )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Vậy lúc 11 giờ 7 phút ôtô đi từ A và xe máy đi từ B , ôtô đuổi theo  xe máy  .  Sau mỗi giờ ôtô đến gần xe máy là :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                     54  –  36  =   18 ( km )                       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Thời gian để ôtô đuổi kịp xe máy là :     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                              90 : 18 = 5 ( giờ )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Ôtô đuổi kịp xe máy lúc :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11 giờ 7 phút + 5 giờ = 16 giờ 7 phút ( hay 4 giờ 7 phút chiều )                                </a:t>
            </a:r>
          </a:p>
          <a:p>
            <a:pPr>
              <a:spcBef>
                <a:spcPct val="50000"/>
              </a:spcBef>
            </a:pPr>
            <a:r>
              <a:rPr lang="en-US" sz="1600" b="0">
                <a:latin typeface="Arial" charset="0"/>
              </a:rPr>
              <a:t>                                          </a:t>
            </a:r>
            <a:r>
              <a:rPr lang="en-US" sz="1600" b="0" i="1" u="sng">
                <a:latin typeface="Arial" charset="0"/>
              </a:rPr>
              <a:t>Đáp số</a:t>
            </a:r>
            <a:r>
              <a:rPr lang="en-US" sz="1600" b="0" u="sng">
                <a:latin typeface="Arial" charset="0"/>
              </a:rPr>
              <a:t> :</a:t>
            </a:r>
            <a:r>
              <a:rPr lang="en-US" sz="1600" b="0">
                <a:latin typeface="Arial" charset="0"/>
              </a:rPr>
              <a:t> 16 giờ 7 phút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2133600" y="3886200"/>
            <a:ext cx="5638800" cy="2209800"/>
          </a:xfrm>
          <a:prstGeom prst="flowChartAlternateProcess">
            <a:avLst/>
          </a:prstGeom>
          <a:solidFill>
            <a:srgbClr val="FF99CC"/>
          </a:solidFill>
          <a:ln w="762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0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28800" y="533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0" y="457200"/>
            <a:ext cx="525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14478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  <a:latin typeface="Arial" charset="0"/>
              </a:rPr>
              <a:t>Bài 1 :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a/ Đọc các số :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  <a:latin typeface="Arial" charset="0"/>
              </a:rPr>
              <a:t>      70 815  ;  975 806  ;  5 723 600  ;  472 036 953</a:t>
            </a:r>
            <a:r>
              <a:rPr lang="en-US" sz="1600" b="0">
                <a:latin typeface="Arial" charset="0"/>
              </a:rPr>
              <a:t>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828800" y="2743200"/>
            <a:ext cx="563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  <a:latin typeface="Arial" charset="0"/>
              </a:rPr>
              <a:t>b/</a:t>
            </a:r>
            <a:r>
              <a:rPr lang="en-US" sz="1600" b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Nêu giá trị của chữ số 5 trong mỗi số</a:t>
            </a:r>
            <a:r>
              <a:rPr lang="en-US" sz="2400" b="0">
                <a:latin typeface="Arial" charset="0"/>
              </a:rPr>
              <a:t> 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trên</a:t>
            </a:r>
            <a:r>
              <a:rPr lang="en-US" sz="2000" b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7467600" y="838200"/>
            <a:ext cx="1371600" cy="1219200"/>
          </a:xfrm>
          <a:prstGeom prst="star5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Arial"/>
              </a:rPr>
              <a:t>N</a:t>
            </a:r>
            <a:endParaRPr lang="en-US" sz="2400">
              <a:solidFill>
                <a:schemeClr val="bg1"/>
              </a:solidFill>
              <a:latin typeface="Arial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1371600" y="3429000"/>
            <a:ext cx="6629400" cy="3429000"/>
          </a:xfrm>
          <a:prstGeom prst="irregularSeal2">
            <a:avLst/>
          </a:prstGeom>
          <a:solidFill>
            <a:srgbClr val="FFFF00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3300"/>
                </a:solidFill>
                <a:latin typeface="Arial" charset="0"/>
              </a:rPr>
              <a:t>Qua bài toán em hãy cho biết </a:t>
            </a:r>
          </a:p>
          <a:p>
            <a:pPr algn="ctr"/>
            <a:r>
              <a:rPr lang="en-US" sz="2000" b="0">
                <a:solidFill>
                  <a:srgbClr val="FF3300"/>
                </a:solidFill>
                <a:latin typeface="Arial" charset="0"/>
              </a:rPr>
              <a:t>giá trị của chữ số trong một</a:t>
            </a:r>
          </a:p>
          <a:p>
            <a:pPr algn="ctr"/>
            <a:r>
              <a:rPr lang="en-US" sz="2000" b="0">
                <a:solidFill>
                  <a:srgbClr val="FF3300"/>
                </a:solidFill>
                <a:latin typeface="Arial" charset="0"/>
              </a:rPr>
              <a:t> số phụ thuộc vào đâu ?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2438400" y="1905000"/>
            <a:ext cx="1371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2362200" y="3200400"/>
            <a:ext cx="3276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286000" y="3962400"/>
            <a:ext cx="541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Giá trị của chữ số trong một số phụ thuộc vào vị trí nó đứng ở hàng nào . Cùng một chữ số ( trong bài là chữ số 5 ) nhưng đứng ở hàng khác nhau thì có giá trị khác nhau .</a:t>
            </a:r>
            <a:r>
              <a:rPr lang="en-US" sz="1600" b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 animBg="1"/>
      <p:bldP spid="4109" grpId="0" animBg="1"/>
      <p:bldP spid="4117" grpId="0" animBg="1"/>
      <p:bldP spid="4117" grpId="1" animBg="1"/>
      <p:bldP spid="4118" grpId="0" animBg="1"/>
      <p:bldP spid="4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828800" y="533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525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1219200"/>
            <a:ext cx="8686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  <a:latin typeface="Arial" charset="0"/>
              </a:rPr>
              <a:t>Bài </a:t>
            </a:r>
            <a:r>
              <a:rPr lang="en-US" sz="2000" u="sng">
                <a:solidFill>
                  <a:srgbClr val="FF3300"/>
                </a:solidFill>
                <a:latin typeface="Arial" charset="0"/>
              </a:rPr>
              <a:t>2:</a:t>
            </a:r>
            <a:r>
              <a:rPr lang="en-US" sz="2000" b="0">
                <a:solidFill>
                  <a:srgbClr val="0000FF"/>
                </a:solidFill>
                <a:latin typeface="Arial" charset="0"/>
              </a:rPr>
              <a:t> Viết số thích hợp vào chỗ chấm để có 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Ba số tự nhiên liên tiếp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998 ; 999 ; ........       ........ ; 8000 ; 8001      66 665 ;  ...........  ;66 667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  <a:latin typeface="Arial" charset="0"/>
              </a:rPr>
              <a:t>b) Ba </a:t>
            </a:r>
            <a:r>
              <a:rPr lang="en-US" sz="2000" b="0">
                <a:solidFill>
                  <a:srgbClr val="0000FF"/>
                </a:solidFill>
                <a:latin typeface="Arial" charset="0"/>
              </a:rPr>
              <a:t>số chẵn liên tiếp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98 ; ........ ; 102             996 ; ........ ; .........        .........  ; 3 000 ; 3 002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c) Ba số lẻ liên tiếp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77 ; 79 ; .......              299 ; ......... ; 303             ......... ; 2 001 ; 2 003</a:t>
            </a:r>
          </a:p>
          <a:p>
            <a:pPr marL="342900" indent="-342900">
              <a:spcBef>
                <a:spcPct val="50000"/>
              </a:spcBef>
            </a:pPr>
            <a:endParaRPr lang="en-US" sz="20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7620000" y="228600"/>
            <a:ext cx="1295400" cy="1295400"/>
          </a:xfrm>
          <a:prstGeom prst="star5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Arial"/>
              </a:rPr>
              <a:t>V</a:t>
            </a:r>
            <a:endParaRPr lang="en-US" sz="3600">
              <a:solidFill>
                <a:schemeClr val="bg1"/>
              </a:solidFill>
              <a:latin typeface="Arial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219200" y="2190750"/>
            <a:ext cx="9144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Arial" charset="0"/>
              </a:rPr>
              <a:t>1000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943600" y="21336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66 666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33400" y="32004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100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276600" y="31242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998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3962400" y="31242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1000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257800" y="32004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2 998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2286000" y="2133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7999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990600" y="40386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81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124200" y="4114800"/>
            <a:ext cx="731838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301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5257800" y="4114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25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71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7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8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8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8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71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719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719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719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19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9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9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183" grpId="0" build="allAtOnce" animBg="1"/>
      <p:bldP spid="7187" grpId="0" build="allAtOnce" animBg="1"/>
      <p:bldP spid="7188" grpId="0" build="allAtOnce" animBg="1"/>
      <p:bldP spid="7189" grpId="0" build="allAtOnce" animBg="1"/>
      <p:bldP spid="7190" grpId="0" build="allAtOnce" animBg="1"/>
      <p:bldP spid="7191" grpId="0" build="allAtOnce" animBg="1"/>
      <p:bldP spid="7192" grpId="0" build="allAtOnce" animBg="1"/>
      <p:bldP spid="7193" grpId="0" build="allAtOnce" animBg="1"/>
      <p:bldP spid="7194" grpId="0" build="allAtOnce" animBg="1"/>
      <p:bldP spid="719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276600" y="48736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1600" b="0">
                <a:latin typeface="Arial" charset="0"/>
              </a:rPr>
              <a:t> 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6858000" y="10668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5125" name="Text Box 39"/>
          <p:cNvSpPr txBox="1">
            <a:spLocks noChangeArrowheads="1"/>
          </p:cNvSpPr>
          <p:nvPr/>
        </p:nvSpPr>
        <p:spPr bwMode="auto">
          <a:xfrm>
            <a:off x="1143000" y="1371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Bài 2 :</a:t>
            </a:r>
            <a:r>
              <a:rPr lang="en-US" sz="2000" u="sng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1295400" y="2514600"/>
            <a:ext cx="6172200" cy="2819400"/>
          </a:xfrm>
          <a:prstGeom prst="irregularSeal1">
            <a:avLst/>
          </a:prstGeom>
          <a:solidFill>
            <a:srgbClr val="F2ACE3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0000FF"/>
                </a:solidFill>
                <a:latin typeface="Arial" charset="0"/>
              </a:rPr>
              <a:t>Làm thế nào để viết được </a:t>
            </a:r>
          </a:p>
          <a:p>
            <a:pPr algn="ctr"/>
            <a:r>
              <a:rPr lang="en-US" sz="2000" b="0">
                <a:solidFill>
                  <a:srgbClr val="0000FF"/>
                </a:solidFill>
                <a:latin typeface="Arial" charset="0"/>
              </a:rPr>
              <a:t>Các số tự nhiên liên tiếp ?</a:t>
            </a:r>
          </a:p>
        </p:txBody>
      </p:sp>
      <p:sp>
        <p:nvSpPr>
          <p:cNvPr id="9257" name="AutoShape 41"/>
          <p:cNvSpPr>
            <a:spLocks noChangeArrowheads="1"/>
          </p:cNvSpPr>
          <p:nvPr/>
        </p:nvSpPr>
        <p:spPr bwMode="auto">
          <a:xfrm>
            <a:off x="2133600" y="2819400"/>
            <a:ext cx="4953000" cy="2133600"/>
          </a:xfrm>
          <a:prstGeom prst="cloudCallout">
            <a:avLst>
              <a:gd name="adj1" fmla="val -59681"/>
              <a:gd name="adj2" fmla="val 57218"/>
            </a:avLst>
          </a:prstGeom>
          <a:solidFill>
            <a:srgbClr val="99FF66"/>
          </a:solidFill>
          <a:ln w="571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" charset="0"/>
              </a:rPr>
              <a:t>Thế nào là số chẵn , hai số chẵn liên tiếp thì hơn kém nhau bao nhiêu đơn vị ?</a:t>
            </a:r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2057400" y="1371600"/>
            <a:ext cx="5410200" cy="4038600"/>
          </a:xfrm>
          <a:prstGeom prst="star5">
            <a:avLst/>
          </a:prstGeom>
          <a:solidFill>
            <a:srgbClr val="FFCC00"/>
          </a:soli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b="0">
              <a:solidFill>
                <a:srgbClr val="3333CC"/>
              </a:solidFill>
              <a:latin typeface="Arial"/>
            </a:endParaRPr>
          </a:p>
          <a:p>
            <a:pPr algn="ctr">
              <a:defRPr/>
            </a:pPr>
            <a:r>
              <a:rPr lang="en-US" sz="2000" b="0">
                <a:solidFill>
                  <a:srgbClr val="3333CC"/>
                </a:solidFill>
                <a:latin typeface="Arial"/>
              </a:rPr>
              <a:t>Thế nào là số lẻ, hai số lẻ</a:t>
            </a:r>
          </a:p>
          <a:p>
            <a:pPr algn="ctr">
              <a:defRPr/>
            </a:pPr>
            <a:r>
              <a:rPr lang="en-US" sz="2000" b="0">
                <a:solidFill>
                  <a:srgbClr val="3333CC"/>
                </a:solidFill>
                <a:latin typeface="Arial"/>
              </a:rPr>
              <a:t> liên tiếp thì hơn</a:t>
            </a:r>
          </a:p>
          <a:p>
            <a:pPr algn="ctr">
              <a:defRPr/>
            </a:pPr>
            <a:r>
              <a:rPr lang="en-US" sz="2000" b="0">
                <a:solidFill>
                  <a:srgbClr val="3333CC"/>
                </a:solidFill>
                <a:latin typeface="Arial"/>
              </a:rPr>
              <a:t> kém nhau </a:t>
            </a:r>
          </a:p>
          <a:p>
            <a:pPr algn="ctr">
              <a:defRPr/>
            </a:pPr>
            <a:r>
              <a:rPr lang="en-US" sz="2000" b="0">
                <a:solidFill>
                  <a:srgbClr val="3333CC"/>
                </a:solidFill>
                <a:latin typeface="Arial"/>
              </a:rPr>
              <a:t>mấy đơn vị ?</a:t>
            </a:r>
          </a:p>
          <a:p>
            <a:pPr algn="ctr">
              <a:defRPr/>
            </a:pPr>
            <a:endParaRPr lang="en-US" sz="1600" b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nimBg="1"/>
      <p:bldP spid="9256" grpId="1" animBg="1"/>
      <p:bldP spid="9257" grpId="0" animBg="1"/>
      <p:bldP spid="9257" grpId="1" animBg="1"/>
      <p:bldP spid="92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895600" y="533400"/>
            <a:ext cx="402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2000" b="0">
                <a:latin typeface="Arial" charset="0"/>
              </a:rPr>
              <a:t> 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905000" y="533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1676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3300"/>
                </a:solidFill>
                <a:latin typeface="Arial" charset="0"/>
              </a:rPr>
              <a:t>Bài 3 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2438400"/>
            <a:ext cx="609600" cy="1570038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&gt;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&lt;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bg1"/>
                </a:solidFill>
                <a:latin typeface="Arial" charset="0"/>
              </a:rPr>
              <a:t> =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38200" y="28956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?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19200" y="2590800"/>
            <a:ext cx="7086600" cy="1323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 b="0">
                <a:solidFill>
                  <a:srgbClr val="6600FF"/>
                </a:solidFill>
                <a:latin typeface="Arial" charset="0"/>
              </a:rPr>
              <a:t>     </a:t>
            </a:r>
            <a:r>
              <a:rPr lang="en-US" sz="2000" b="0">
                <a:solidFill>
                  <a:srgbClr val="6600FF"/>
                </a:solidFill>
                <a:latin typeface="Arial" charset="0"/>
              </a:rPr>
              <a:t>1 000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0">
                <a:solidFill>
                  <a:srgbClr val="6600FF"/>
                </a:solidFill>
                <a:latin typeface="Arial" charset="0"/>
              </a:rPr>
              <a:t>...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0">
                <a:solidFill>
                  <a:srgbClr val="6600FF"/>
                </a:solidFill>
                <a:latin typeface="Arial" charset="0"/>
              </a:rPr>
              <a:t>    997                53 796   ...     53 800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0">
                <a:solidFill>
                  <a:srgbClr val="6600FF"/>
                </a:solidFill>
                <a:latin typeface="Arial" charset="0"/>
              </a:rPr>
              <a:t>    6 987  ...    10 087          217 690   ...     217689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0">
                <a:solidFill>
                  <a:srgbClr val="6600FF"/>
                </a:solidFill>
                <a:latin typeface="Arial" charset="0"/>
              </a:rPr>
              <a:t>7500:10  ...    750                 68 400   ...    684x100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858000" y="10668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362200" y="2590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&gt;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286000" y="3048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286000" y="3505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334000" y="2514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334000" y="2971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&gt;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410200" y="34290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1447800" y="4724400"/>
            <a:ext cx="6019800" cy="14478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>
                <a:solidFill>
                  <a:srgbClr val="0000FF"/>
                </a:solidFill>
                <a:latin typeface="Arial" charset="0"/>
              </a:rPr>
              <a:t>Nh</a:t>
            </a:r>
            <a:r>
              <a:rPr lang="en-US" sz="2000" b="0">
                <a:solidFill>
                  <a:srgbClr val="0000FF"/>
                </a:solidFill>
                <a:latin typeface="Arial" charset="0"/>
              </a:rPr>
              <a:t>ắc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 lại qui tắc so sánh các số tự nhiên</a:t>
            </a:r>
            <a:r>
              <a:rPr lang="en-US" sz="1600" b="0">
                <a:solidFill>
                  <a:srgbClr val="FF0000"/>
                </a:solidFill>
                <a:latin typeface="Arial" charset="0"/>
              </a:rPr>
              <a:t> .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8001000" y="228600"/>
            <a:ext cx="1143000" cy="1143000"/>
          </a:xfrm>
          <a:prstGeom prst="star5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latin typeface="Arial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 animBg="1"/>
      <p:bldP spid="17415" grpId="0"/>
      <p:bldP spid="17416" grpId="0" animBg="1"/>
      <p:bldP spid="17418" grpId="0"/>
      <p:bldP spid="17419" grpId="0"/>
      <p:bldP spid="17420" grpId="0"/>
      <p:bldP spid="17421" grpId="0"/>
      <p:bldP spid="17422" grpId="0"/>
      <p:bldP spid="17423" grpId="0"/>
      <p:bldP spid="17424" grpId="0" animBg="1"/>
      <p:bldP spid="174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971800" y="381000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1600" b="0">
                <a:latin typeface="Arial" charset="0"/>
              </a:rPr>
              <a:t>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0" y="10668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43000" y="13716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Bài 4 :</a:t>
            </a:r>
            <a:r>
              <a:rPr lang="en-US" sz="2000" u="sng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438400" y="1371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Viết các số sau theo thứ tự :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914400" y="2286000"/>
            <a:ext cx="266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a)Từ bé đến lớn :</a:t>
            </a:r>
            <a:r>
              <a:rPr lang="en-US" sz="2000" b="0">
                <a:solidFill>
                  <a:srgbClr val="3333CC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0">
              <a:latin typeface="Arial" charset="0"/>
            </a:endParaRP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7620000" y="0"/>
            <a:ext cx="1295400" cy="1295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latin typeface="Arial"/>
              </a:rPr>
              <a:t>V</a:t>
            </a:r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31242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828800" y="27432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733800" y="22860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3333CC"/>
                </a:solidFill>
                <a:latin typeface="Arial" charset="0"/>
              </a:rPr>
              <a:t>4856  ;  3999  ;  5486  ;  5468 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733800" y="28194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3333CC"/>
                </a:solidFill>
                <a:latin typeface="Arial" charset="0"/>
              </a:rPr>
              <a:t>2763  ;  2736  ;  3762  ;  3726</a:t>
            </a:r>
            <a:r>
              <a:rPr lang="en-US" sz="1600">
                <a:latin typeface="Arial" charset="0"/>
              </a:rPr>
              <a:t>  </a:t>
            </a:r>
          </a:p>
        </p:txBody>
      </p:sp>
      <p:sp>
        <p:nvSpPr>
          <p:cNvPr id="7181" name="Text Box 22"/>
          <p:cNvSpPr txBox="1">
            <a:spLocks noChangeArrowheads="1"/>
          </p:cNvSpPr>
          <p:nvPr/>
        </p:nvSpPr>
        <p:spPr bwMode="auto">
          <a:xfrm>
            <a:off x="3429000" y="2286000"/>
            <a:ext cx="487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657600" y="2209800"/>
            <a:ext cx="449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0000FF"/>
                </a:solidFill>
                <a:latin typeface="Arial" charset="0"/>
              </a:rPr>
              <a:t>3999  ;  4856  ;  5468  ;  5486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3657600" y="2819400"/>
            <a:ext cx="426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3333CC"/>
                </a:solidFill>
                <a:latin typeface="Arial" charset="0"/>
              </a:rPr>
              <a:t>  </a:t>
            </a:r>
            <a:r>
              <a:rPr lang="en-US" sz="2000" b="0">
                <a:solidFill>
                  <a:srgbClr val="0000FF"/>
                </a:solidFill>
                <a:latin typeface="Arial" charset="0"/>
              </a:rPr>
              <a:t>2736  ;  2763  ;  3726  ;  3762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914400" y="28194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b)Từ lớn đến bé :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1905000" y="32766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3962400" y="3505200"/>
            <a:ext cx="3886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4" grpId="0" animBg="1"/>
      <p:bldP spid="22548" grpId="0" build="allAtOnce"/>
      <p:bldP spid="22549" grpId="0" build="allAtOnce"/>
      <p:bldP spid="22554" grpId="0" animBg="1"/>
      <p:bldP spid="22555" grpId="0" animBg="1"/>
      <p:bldP spid="22557" grpId="0" animBg="1"/>
      <p:bldP spid="225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276600" y="485775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1600" b="0">
                <a:latin typeface="Arial" charset="0"/>
              </a:rPr>
              <a:t> 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133600" y="533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858000" y="10668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" y="1371600"/>
            <a:ext cx="7696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Bài 5 :</a:t>
            </a:r>
            <a:r>
              <a:rPr lang="en-US" sz="2000" u="sng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Tìm số thích hợp để khi viết vào ô trống ta được 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</a:rPr>
              <a:t> 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7620000" y="0"/>
            <a:ext cx="1295400" cy="1295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latin typeface="Arial"/>
              </a:rPr>
              <a:t>N</a:t>
            </a:r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31242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25"/>
          <p:cNvSpPr txBox="1">
            <a:spLocks noChangeArrowheads="1"/>
          </p:cNvSpPr>
          <p:nvPr/>
        </p:nvSpPr>
        <p:spPr bwMode="auto">
          <a:xfrm>
            <a:off x="762000" y="2362200"/>
            <a:ext cx="708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1371600" y="2514600"/>
            <a:ext cx="59436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a)         43 chia hết cho 3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b) 2       7 chia hết cho 9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c) 81      chia hết cho cả 2 và 5</a:t>
            </a:r>
            <a:r>
              <a:rPr lang="en-US" sz="2000">
                <a:latin typeface="Arial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d) 46       chia hết cho cả 3 và 5 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828800" y="2514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19050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2057400" y="34290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2133600" y="38862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828800" y="2438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 flipH="1">
            <a:off x="2057400" y="3886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1981200" y="3429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19050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4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4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4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38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4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4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4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22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611" grpId="0" animBg="1"/>
      <p:bldP spid="24612" grpId="0" animBg="1"/>
      <p:bldP spid="246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276600" y="485775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ÔN TẬP VỀ SỐ TỰ NHIÊN</a:t>
            </a:r>
            <a:r>
              <a:rPr lang="en-US" sz="1600" b="0">
                <a:latin typeface="Arial" charset="0"/>
              </a:rPr>
              <a:t> 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133600" y="533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 :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6858000" y="10668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31242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990600" y="2362200"/>
            <a:ext cx="708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1600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Củng cố :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600200" y="2514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- Nhắc lại các dấu hiệu chia hết cho 2 ; 3</a:t>
            </a:r>
            <a:r>
              <a:rPr lang="en-US" sz="2000" b="0">
                <a:solidFill>
                  <a:srgbClr val="3333CC"/>
                </a:solidFill>
                <a:latin typeface="Arial" charset="0"/>
              </a:rPr>
              <a:t>  </a:t>
            </a:r>
            <a:r>
              <a:rPr lang="en-US" sz="2000" b="0">
                <a:solidFill>
                  <a:srgbClr val="0000FF"/>
                </a:solidFill>
                <a:latin typeface="Arial" charset="0"/>
              </a:rPr>
              <a:t>; 5 ; 9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352800" y="2057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Nhận xét - Dặn dò :</a:t>
            </a:r>
          </a:p>
        </p:txBody>
      </p:sp>
      <p:sp>
        <p:nvSpPr>
          <p:cNvPr id="9226" name="Text Box 23"/>
          <p:cNvSpPr txBox="1">
            <a:spLocks noChangeArrowheads="1"/>
          </p:cNvSpPr>
          <p:nvPr/>
        </p:nvSpPr>
        <p:spPr bwMode="auto">
          <a:xfrm>
            <a:off x="2133600" y="2819400"/>
            <a:ext cx="518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3333CC"/>
                </a:solidFill>
                <a:latin typeface="Arial" charset="0"/>
              </a:rPr>
              <a:t> 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12954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FF"/>
                </a:solidFill>
                <a:latin typeface="Arial" charset="0"/>
              </a:rPr>
              <a:t>( Xem sách toán lớp 5 trang 147 )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514600" y="3124200"/>
            <a:ext cx="480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Về nhà xem lại bài và làm bài tập trong vở bài tập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/>
      <p:bldP spid="26644" grpId="1"/>
      <p:bldP spid="26646" grpId="0" build="allAtOnce"/>
      <p:bldP spid="26649" grpId="0"/>
      <p:bldP spid="26650" grpId="0"/>
      <p:bldP spid="2665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747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25</cp:revision>
  <dcterms:created xsi:type="dcterms:W3CDTF">2009-02-26T15:28:25Z</dcterms:created>
  <dcterms:modified xsi:type="dcterms:W3CDTF">2016-06-30T03:36:46Z</dcterms:modified>
</cp:coreProperties>
</file>