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79" r:id="rId2"/>
    <p:sldId id="275" r:id="rId3"/>
    <p:sldId id="263" r:id="rId4"/>
    <p:sldId id="260" r:id="rId5"/>
    <p:sldId id="264" r:id="rId6"/>
    <p:sldId id="261" r:id="rId7"/>
    <p:sldId id="265" r:id="rId8"/>
    <p:sldId id="262" r:id="rId9"/>
    <p:sldId id="280" r:id="rId10"/>
    <p:sldId id="273" r:id="rId11"/>
    <p:sldId id="272" r:id="rId12"/>
    <p:sldId id="268" r:id="rId13"/>
    <p:sldId id="266" r:id="rId14"/>
    <p:sldId id="274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66FF"/>
    <a:srgbClr val="CC6600"/>
    <a:srgbClr val="FF0000"/>
    <a:srgbClr val="FFFFFF"/>
    <a:srgbClr val="99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046" autoAdjust="0"/>
  </p:normalViewPr>
  <p:slideViewPr>
    <p:cSldViewPr>
      <p:cViewPr varScale="1">
        <p:scale>
          <a:sx n="41" d="100"/>
          <a:sy n="41" d="100"/>
        </p:scale>
        <p:origin x="-1308" y="-114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CC876-2E9D-43ED-9C07-C141DCF2D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D5B7C-E676-4060-BF57-57A1A9C0D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7D9EE-4D84-41D1-B022-02BF2B202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5A554-BB62-4436-AC55-066E6A17C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27D7C-518E-4BDF-BF59-0B680F11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177FB-7AF3-4862-B488-7E9BFAE1C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68636-1409-4517-A665-35FC863C2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48E61-477F-415C-B275-27853F405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601BF-B036-4D73-A772-97C69525F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E5EB6-8CF5-4C43-B1E7-5029F2784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7852A-4402-4DC0-B00A-9FC164C0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F54430-469C-402C-9A01-9B23C8B64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oleObject" Target="../embeddings/oleObject1.bin"/><Relationship Id="rId7" Type="http://schemas.openxmlformats.org/officeDocument/2006/relationships/hyperlink" Target="http://www.taochu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4953000"/>
          <a:ext cx="1546225" cy="1905000"/>
        </p:xfrm>
        <a:graphic>
          <a:graphicData uri="http://schemas.openxmlformats.org/presentationml/2006/ole">
            <p:oleObj spid="_x0000_s1026" name="Clip" r:id="rId3" imgW="3535680" imgH="4450080" progId="MS_ClipArt_Gallery.2">
              <p:embed/>
            </p:oleObj>
          </a:graphicData>
        </a:graphic>
      </p:graphicFrame>
      <p:pic>
        <p:nvPicPr>
          <p:cNvPr id="1028" name="Picture 5" descr="Vegitab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551488"/>
            <a:ext cx="74676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571500" y="4953000"/>
          <a:ext cx="1546225" cy="1905000"/>
        </p:xfrm>
        <a:graphic>
          <a:graphicData uri="http://schemas.openxmlformats.org/presentationml/2006/ole">
            <p:oleObj spid="_x0000_s1027" name="Clip" r:id="rId5" imgW="3535680" imgH="4450080" progId="MS_ClipArt_Gallery.2">
              <p:embed/>
            </p:oleObj>
          </a:graphicData>
        </a:graphic>
      </p:graphicFrame>
      <p:pic>
        <p:nvPicPr>
          <p:cNvPr id="1029" name="Picture 7" descr="Copy of Sach_la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2895600"/>
            <a:ext cx="28956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 descr="c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9" descr="c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2895600" y="10668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Tập đọc</a:t>
            </a:r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304800" y="18288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FF"/>
                </a:solidFill>
                <a:latin typeface="Arial" charset="0"/>
              </a:rPr>
              <a:t>MỘT VỤ ĐẮM TÀU.</a:t>
            </a:r>
          </a:p>
        </p:txBody>
      </p:sp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4114800" y="45720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3352800" y="4640263"/>
            <a:ext cx="411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charset="0"/>
              </a:rPr>
              <a:t>LỚP 5</a:t>
            </a:r>
          </a:p>
        </p:txBody>
      </p:sp>
      <p:pic>
        <p:nvPicPr>
          <p:cNvPr id="1036" name="Picture 14" descr="c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29718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5" descr="c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6" descr="c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7200" y="53340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7" descr="c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  <a:latin typeface="Arial" charset="0"/>
              </a:rPr>
              <a:t>Tập đọc:</a:t>
            </a: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2590800" y="1828800"/>
            <a:ext cx="3810000" cy="4343400"/>
            <a:chOff x="1632" y="1056"/>
            <a:chExt cx="2400" cy="2736"/>
          </a:xfrm>
        </p:grpSpPr>
        <p:sp>
          <p:nvSpPr>
            <p:cNvPr id="11286" name="Line 6"/>
            <p:cNvSpPr>
              <a:spLocks noChangeShapeType="1"/>
            </p:cNvSpPr>
            <p:nvPr/>
          </p:nvSpPr>
          <p:spPr bwMode="auto">
            <a:xfrm>
              <a:off x="1632" y="1056"/>
              <a:ext cx="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7"/>
            <p:cNvSpPr>
              <a:spLocks noChangeShapeType="1"/>
            </p:cNvSpPr>
            <p:nvPr/>
          </p:nvSpPr>
          <p:spPr bwMode="auto">
            <a:xfrm>
              <a:off x="2832" y="1056"/>
              <a:ext cx="0" cy="27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838200" y="1447800"/>
            <a:ext cx="1981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chemeClr val="tx1"/>
                </a:solidFill>
                <a:latin typeface="Arial" charset="0"/>
              </a:rPr>
              <a:t>Luyện đọc: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6400800" y="1447800"/>
            <a:ext cx="2362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chemeClr val="tx1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2057400" y="2057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Ma-ri-ô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2057400" y="2590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Giu-li-ét-ta</a:t>
            </a: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2057400" y="3124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Li-pơ-pun</a:t>
            </a: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0" y="1981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Đọc đúng:</a:t>
            </a: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4495800" y="1905000"/>
            <a:ext cx="1981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1">
                <a:solidFill>
                  <a:schemeClr val="tx1"/>
                </a:solidFill>
                <a:latin typeface="Arial" charset="0"/>
              </a:rPr>
              <a:t>* 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Từ ngữ:</a:t>
            </a:r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6477000" y="18288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6172200" y="1981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- Li-vơ-pun</a:t>
            </a: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6248400" y="2362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bao lơn</a:t>
            </a:r>
          </a:p>
        </p:txBody>
      </p:sp>
      <p:sp>
        <p:nvSpPr>
          <p:cNvPr id="11279" name="Text Box 19"/>
          <p:cNvSpPr txBox="1">
            <a:spLocks noChangeArrowheads="1"/>
          </p:cNvSpPr>
          <p:nvPr/>
        </p:nvSpPr>
        <p:spPr bwMode="auto">
          <a:xfrm>
            <a:off x="0" y="3505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Đọc diễn cảm:</a:t>
            </a:r>
          </a:p>
        </p:txBody>
      </p:sp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4648200" y="41148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i="1" u="sng">
                <a:solidFill>
                  <a:schemeClr val="tx1"/>
                </a:solidFill>
                <a:latin typeface="Arial" charset="0"/>
              </a:rPr>
              <a:t>Nội dung: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1281" name="Text Box 21"/>
          <p:cNvSpPr txBox="1">
            <a:spLocks noChangeArrowheads="1"/>
          </p:cNvSpPr>
          <p:nvPr/>
        </p:nvSpPr>
        <p:spPr bwMode="auto">
          <a:xfrm>
            <a:off x="2438400" y="441325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Một vụ đắm tàu</a:t>
            </a:r>
          </a:p>
        </p:txBody>
      </p:sp>
      <p:sp>
        <p:nvSpPr>
          <p:cNvPr id="11282" name="Text Box 22"/>
          <p:cNvSpPr txBox="1">
            <a:spLocks noChangeArrowheads="1"/>
          </p:cNvSpPr>
          <p:nvPr/>
        </p:nvSpPr>
        <p:spPr bwMode="auto">
          <a:xfrm>
            <a:off x="6096000" y="838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Arial" charset="0"/>
              </a:rPr>
              <a:t>(Theo A-mi-xi)</a:t>
            </a:r>
          </a:p>
        </p:txBody>
      </p:sp>
      <p:sp>
        <p:nvSpPr>
          <p:cNvPr id="11283" name="Text Box 23"/>
          <p:cNvSpPr txBox="1">
            <a:spLocks noChangeArrowheads="1"/>
          </p:cNvSpPr>
          <p:nvPr/>
        </p:nvSpPr>
        <p:spPr bwMode="auto">
          <a:xfrm>
            <a:off x="6172200" y="2743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- bàng hoàng</a:t>
            </a:r>
          </a:p>
        </p:txBody>
      </p:sp>
      <p:sp>
        <p:nvSpPr>
          <p:cNvPr id="11284" name="Text Box 26"/>
          <p:cNvSpPr txBox="1">
            <a:spLocks noChangeArrowheads="1"/>
          </p:cNvSpPr>
          <p:nvPr/>
        </p:nvSpPr>
        <p:spPr bwMode="auto">
          <a:xfrm>
            <a:off x="4953000" y="3429000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29051" name="Text Box 27"/>
          <p:cNvSpPr txBox="1">
            <a:spLocks noChangeArrowheads="1"/>
          </p:cNvSpPr>
          <p:nvPr/>
        </p:nvSpPr>
        <p:spPr bwMode="auto">
          <a:xfrm>
            <a:off x="4648200" y="3200400"/>
            <a:ext cx="426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Giu-li-ét-ta: ân cần, dịu dàng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Ma-ri-ô: kín đáo, cao thượng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9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9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2202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  <a:latin typeface="Arial" charset="0"/>
              </a:rPr>
              <a:t>Tập đọc:</a:t>
            </a:r>
          </a:p>
        </p:txBody>
      </p: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2590800" y="1828800"/>
            <a:ext cx="3810000" cy="4343400"/>
            <a:chOff x="1632" y="1056"/>
            <a:chExt cx="2400" cy="2736"/>
          </a:xfrm>
        </p:grpSpPr>
        <p:sp>
          <p:nvSpPr>
            <p:cNvPr id="12310" name="Line 6"/>
            <p:cNvSpPr>
              <a:spLocks noChangeShapeType="1"/>
            </p:cNvSpPr>
            <p:nvPr/>
          </p:nvSpPr>
          <p:spPr bwMode="auto">
            <a:xfrm>
              <a:off x="1632" y="1056"/>
              <a:ext cx="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Line 7"/>
            <p:cNvSpPr>
              <a:spLocks noChangeShapeType="1"/>
            </p:cNvSpPr>
            <p:nvPr/>
          </p:nvSpPr>
          <p:spPr bwMode="auto">
            <a:xfrm>
              <a:off x="2832" y="1056"/>
              <a:ext cx="0" cy="27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838200" y="1447800"/>
            <a:ext cx="1981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chemeClr val="tx1"/>
                </a:solidFill>
                <a:latin typeface="Arial" charset="0"/>
              </a:rPr>
              <a:t>Luyện đọc: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6400800" y="1447800"/>
            <a:ext cx="2362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chemeClr val="tx1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2057400" y="2057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Ma-ri-ô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2057400" y="2590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Giu-li-ét-ta</a:t>
            </a: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2057400" y="3124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Li-vơ-pun</a:t>
            </a: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0" y="1981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Đọc đúng:</a:t>
            </a:r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4495800" y="1905000"/>
            <a:ext cx="1981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1">
                <a:solidFill>
                  <a:schemeClr val="tx1"/>
                </a:solidFill>
                <a:latin typeface="Arial" charset="0"/>
              </a:rPr>
              <a:t>* 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Từ ngữ:</a:t>
            </a:r>
          </a:p>
        </p:txBody>
      </p:sp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6477000" y="18288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6172200" y="1981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Li-vơ-pun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6096000" y="2362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- bao lơn</a:t>
            </a:r>
          </a:p>
        </p:txBody>
      </p:sp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0" y="3505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Đọc diễn cảm:</a:t>
            </a:r>
          </a:p>
        </p:txBody>
      </p:sp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4800600" y="41148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i="1" u="sng">
                <a:solidFill>
                  <a:schemeClr val="tx1"/>
                </a:solidFill>
                <a:latin typeface="Arial" charset="0"/>
              </a:rPr>
              <a:t>Nội dung: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2305" name="Text Box 21"/>
          <p:cNvSpPr txBox="1">
            <a:spLocks noChangeArrowheads="1"/>
          </p:cNvSpPr>
          <p:nvPr/>
        </p:nvSpPr>
        <p:spPr bwMode="auto">
          <a:xfrm>
            <a:off x="2438400" y="441325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Một vụ đắm tàu</a:t>
            </a:r>
          </a:p>
        </p:txBody>
      </p:sp>
      <p:sp>
        <p:nvSpPr>
          <p:cNvPr id="12306" name="Text Box 22"/>
          <p:cNvSpPr txBox="1">
            <a:spLocks noChangeArrowheads="1"/>
          </p:cNvSpPr>
          <p:nvPr/>
        </p:nvSpPr>
        <p:spPr bwMode="auto">
          <a:xfrm>
            <a:off x="6096000" y="838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Arial" charset="0"/>
              </a:rPr>
              <a:t>(Theo A-mi-xi)</a:t>
            </a:r>
          </a:p>
        </p:txBody>
      </p:sp>
      <p:sp>
        <p:nvSpPr>
          <p:cNvPr id="12307" name="Text Box 23"/>
          <p:cNvSpPr txBox="1">
            <a:spLocks noChangeArrowheads="1"/>
          </p:cNvSpPr>
          <p:nvPr/>
        </p:nvSpPr>
        <p:spPr bwMode="auto">
          <a:xfrm>
            <a:off x="6019800" y="2667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 - bàng hoàng</a:t>
            </a:r>
          </a:p>
        </p:txBody>
      </p:sp>
      <p:sp>
        <p:nvSpPr>
          <p:cNvPr id="128025" name="Text Box 25"/>
          <p:cNvSpPr txBox="1">
            <a:spLocks noChangeArrowheads="1"/>
          </p:cNvSpPr>
          <p:nvPr/>
        </p:nvSpPr>
        <p:spPr bwMode="auto">
          <a:xfrm>
            <a:off x="4648200" y="4648200"/>
            <a:ext cx="449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</a:t>
            </a:r>
            <a:r>
              <a:rPr lang="en-US" sz="2000">
                <a:latin typeface="Arial" charset="0"/>
              </a:rPr>
              <a:t>Câu chuyện ca ngợi tình bạn giữa Ma-ri-ô và Giu-li-ét-ta, sự ân cần, dịu dàng của Giu-li-ét-ta,đức hy sinh cao cả của cậu bé Ma-ri-ô</a:t>
            </a:r>
          </a:p>
        </p:txBody>
      </p:sp>
      <p:sp>
        <p:nvSpPr>
          <p:cNvPr id="12309" name="Text Box 26"/>
          <p:cNvSpPr txBox="1">
            <a:spLocks noChangeArrowheads="1"/>
          </p:cNvSpPr>
          <p:nvPr/>
        </p:nvSpPr>
        <p:spPr bwMode="auto">
          <a:xfrm>
            <a:off x="4876800" y="3200400"/>
            <a:ext cx="426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Giu-li-ét-ta: ân cần, dịu dàng.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Ma-ri-ô: kín đáo, cao thượng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pic>
        <p:nvPicPr>
          <p:cNvPr id="123911" name="Picture 7" descr="anh h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4676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8" descr="Frames PPT 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2362200" y="57912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“Anh hùng sông Gianh”</a:t>
            </a:r>
          </a:p>
        </p:txBody>
      </p:sp>
      <p:pic>
        <p:nvPicPr>
          <p:cNvPr id="123915" name="Picture 11" descr="1236654725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1000"/>
            <a:ext cx="45148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6" name="Picture 12" descr="Frames PPT 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0"/>
            <a:ext cx="510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5181600" y="1524000"/>
            <a:ext cx="3733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Arial" charset="0"/>
              </a:rPr>
              <a:t>    Nguyễn Văn Tiến</a:t>
            </a:r>
          </a:p>
          <a:p>
            <a:pPr>
              <a:spcBef>
                <a:spcPct val="50000"/>
              </a:spcBef>
            </a:pPr>
            <a:r>
              <a:rPr lang="en-US" i="1">
                <a:latin typeface="Arial" charset="0"/>
              </a:rPr>
              <a:t>       - Phú Thọ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20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4" dur="2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3" grpId="0"/>
      <p:bldP spid="123913" grpId="1"/>
      <p:bldP spid="123918" grpId="0"/>
      <p:bldP spid="1239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pic>
        <p:nvPicPr>
          <p:cNvPr id="14339" name="Picture 14" descr="Frames PPT 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92964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57200" y="762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  <a:latin typeface="Arial" charset="0"/>
              </a:rPr>
              <a:t>Tập đọc: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2286000" y="685800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Một vụ đắm tàu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5867400" y="11430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Arial" charset="0"/>
              </a:rPr>
              <a:t>(Theo A-mi-xi)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57200" y="18288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Đọc diễn cảm: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228600" y="25146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228600" y="25908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685800" y="2438400"/>
            <a:ext cx="7924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     Chiếc xuồng cuối cùng được thả xuống. Ai đó kêu lên: “Còn chỗ cho một đứa bé.” Hai đứa trẻ sực tỉnh, lao ra.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     - Đứa nhỏ thôi ! Nặng lắm rồi. - Một người nói.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     Nghe thế, Giu-li-ét-ta sững sờ, buông thõng hai tay, đôi mắt thẫn thờ, tuyệt vọng.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     Một ý nghĩ vụt đến, Ma-ri-ô hét to : “Giu-li-ét-ta, xuống đi ! Bạn còn bố mẹ…”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pic>
        <p:nvPicPr>
          <p:cNvPr id="15363" name="Picture 3" descr="Frames PPT 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92964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457200" y="7620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  <a:latin typeface="Arial" charset="0"/>
              </a:rPr>
              <a:t>Tập đọc: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2286000" y="685800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Một vụ đắm tàu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5867400" y="11430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Arial" charset="0"/>
              </a:rPr>
              <a:t>(Theo A-mi-xi)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57200" y="18288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Đọc diễn cảm: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228600" y="25146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228600" y="2590800"/>
            <a:ext cx="861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685800" y="2438400"/>
            <a:ext cx="7924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     Chiếc xuồng cuối cùng được thả xuống. Ai đó kêu lên: “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Còn chỗ</a:t>
            </a:r>
            <a:r>
              <a:rPr lang="en-US" sz="2400" i="1">
                <a:latin typeface="Arial" charset="0"/>
              </a:rPr>
              <a:t> cho một đứa bé.” Hai đứa trẻ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sực tỉnh, lao ra</a:t>
            </a:r>
            <a:r>
              <a:rPr lang="en-US" sz="2400" i="1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    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- Đứa nhỏ</a:t>
            </a:r>
            <a:r>
              <a:rPr lang="en-US" sz="2400" i="1">
                <a:latin typeface="Arial" charset="0"/>
              </a:rPr>
              <a:t> thôi !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Nặng lắm</a:t>
            </a:r>
            <a:r>
              <a:rPr lang="en-US" sz="2400" i="1">
                <a:latin typeface="Arial" charset="0"/>
              </a:rPr>
              <a:t> rồi. - Một người nói.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     Nghe thế, Giu-li-ét-ta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sững sờ</a:t>
            </a:r>
            <a:r>
              <a:rPr lang="en-US" sz="2400" i="1">
                <a:latin typeface="Arial" charset="0"/>
              </a:rPr>
              <a:t>, buông thõng hai tay, đôi mắt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thẫn thờ</a:t>
            </a:r>
            <a:r>
              <a:rPr lang="en-US" sz="2400" i="1">
                <a:latin typeface="Arial" charset="0"/>
              </a:rPr>
              <a:t>, tuyệt vọng.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     Một ý nghĩ vụt đến, Ma-ri-ô 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hét to</a:t>
            </a:r>
            <a:r>
              <a:rPr lang="en-US" sz="2400" i="1">
                <a:latin typeface="Arial" charset="0"/>
              </a:rPr>
              <a:t> : “</a:t>
            </a:r>
            <a:r>
              <a:rPr lang="en-US" sz="2400" i="1">
                <a:solidFill>
                  <a:srgbClr val="FF0000"/>
                </a:solidFill>
                <a:latin typeface="Arial" charset="0"/>
              </a:rPr>
              <a:t>Giu-li-ét-ta, xuống đi</a:t>
            </a:r>
            <a:r>
              <a:rPr lang="en-US" sz="2400" i="1">
                <a:latin typeface="Arial" charset="0"/>
              </a:rPr>
              <a:t> ! Bạn còn bố mẹ…”</a:t>
            </a:r>
          </a:p>
          <a:p>
            <a:pPr>
              <a:spcBef>
                <a:spcPct val="50000"/>
              </a:spcBef>
            </a:pPr>
            <a:r>
              <a:rPr lang="en-US" sz="2400" i="1">
                <a:latin typeface="Arial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  <a:latin typeface="Arial" charset="0"/>
              </a:rPr>
              <a:t>Tập đọc:</a:t>
            </a:r>
          </a:p>
        </p:txBody>
      </p:sp>
      <p:grpSp>
        <p:nvGrpSpPr>
          <p:cNvPr id="16388" name="Group 25"/>
          <p:cNvGrpSpPr>
            <a:grpSpLocks/>
          </p:cNvGrpSpPr>
          <p:nvPr/>
        </p:nvGrpSpPr>
        <p:grpSpPr bwMode="auto">
          <a:xfrm>
            <a:off x="2590800" y="1828800"/>
            <a:ext cx="3810000" cy="4876800"/>
            <a:chOff x="1632" y="1152"/>
            <a:chExt cx="2400" cy="3072"/>
          </a:xfrm>
        </p:grpSpPr>
        <p:sp>
          <p:nvSpPr>
            <p:cNvPr id="16407" name="Line 6"/>
            <p:cNvSpPr>
              <a:spLocks noChangeShapeType="1"/>
            </p:cNvSpPr>
            <p:nvPr/>
          </p:nvSpPr>
          <p:spPr bwMode="auto">
            <a:xfrm>
              <a:off x="1632" y="1152"/>
              <a:ext cx="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7"/>
            <p:cNvSpPr>
              <a:spLocks noChangeShapeType="1"/>
            </p:cNvSpPr>
            <p:nvPr/>
          </p:nvSpPr>
          <p:spPr bwMode="auto">
            <a:xfrm>
              <a:off x="2832" y="1152"/>
              <a:ext cx="0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838200" y="1447800"/>
            <a:ext cx="1981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chemeClr val="tx1"/>
                </a:solidFill>
                <a:latin typeface="Arial" charset="0"/>
              </a:rPr>
              <a:t>Luyện đọc: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6400800" y="1447800"/>
            <a:ext cx="2362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chemeClr val="tx1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2057400" y="2057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Ma-ri-ô</a:t>
            </a:r>
          </a:p>
        </p:txBody>
      </p:sp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2057400" y="25908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</a:t>
            </a:r>
            <a:r>
              <a:rPr lang="en-US" sz="2400">
                <a:latin typeface="Arial" charset="0"/>
              </a:rPr>
              <a:t>Giu-li-ét-ta</a:t>
            </a:r>
          </a:p>
        </p:txBody>
      </p:sp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2057400" y="3124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</a:t>
            </a:r>
            <a:r>
              <a:rPr lang="en-US" sz="2400">
                <a:latin typeface="Arial" charset="0"/>
              </a:rPr>
              <a:t>sững sờ</a:t>
            </a:r>
          </a:p>
        </p:txBody>
      </p:sp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0" y="1981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Đọc đúng:</a:t>
            </a: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4495800" y="1905000"/>
            <a:ext cx="1981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1">
                <a:solidFill>
                  <a:schemeClr val="tx1"/>
                </a:solidFill>
                <a:latin typeface="Arial" charset="0"/>
              </a:rPr>
              <a:t>* 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Từ ngữ:</a:t>
            </a:r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6477000" y="18288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6397" name="Text Box 16"/>
          <p:cNvSpPr txBox="1">
            <a:spLocks noChangeArrowheads="1"/>
          </p:cNvSpPr>
          <p:nvPr/>
        </p:nvSpPr>
        <p:spPr bwMode="auto">
          <a:xfrm>
            <a:off x="6172200" y="1981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Li-vơ-pun</a:t>
            </a: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6172200" y="2362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bao lơn</a:t>
            </a:r>
          </a:p>
        </p:txBody>
      </p:sp>
      <p:sp>
        <p:nvSpPr>
          <p:cNvPr id="16399" name="Text Box 19"/>
          <p:cNvSpPr txBox="1">
            <a:spLocks noChangeArrowheads="1"/>
          </p:cNvSpPr>
          <p:nvPr/>
        </p:nvSpPr>
        <p:spPr bwMode="auto">
          <a:xfrm>
            <a:off x="0" y="3505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Đọc diễn cảm:</a:t>
            </a:r>
          </a:p>
        </p:txBody>
      </p:sp>
      <p:sp>
        <p:nvSpPr>
          <p:cNvPr id="16400" name="Text Box 20"/>
          <p:cNvSpPr txBox="1">
            <a:spLocks noChangeArrowheads="1"/>
          </p:cNvSpPr>
          <p:nvPr/>
        </p:nvSpPr>
        <p:spPr bwMode="auto">
          <a:xfrm>
            <a:off x="4648200" y="42672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i="1" u="sng">
                <a:solidFill>
                  <a:schemeClr val="tx1"/>
                </a:solidFill>
                <a:latin typeface="Arial" charset="0"/>
              </a:rPr>
              <a:t>Nội dung: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6401" name="Text Box 21"/>
          <p:cNvSpPr txBox="1">
            <a:spLocks noChangeArrowheads="1"/>
          </p:cNvSpPr>
          <p:nvPr/>
        </p:nvSpPr>
        <p:spPr bwMode="auto">
          <a:xfrm>
            <a:off x="2438400" y="441325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Một vụ đắm tàu</a:t>
            </a:r>
          </a:p>
        </p:txBody>
      </p:sp>
      <p:sp>
        <p:nvSpPr>
          <p:cNvPr id="16402" name="Text Box 22"/>
          <p:cNvSpPr txBox="1">
            <a:spLocks noChangeArrowheads="1"/>
          </p:cNvSpPr>
          <p:nvPr/>
        </p:nvSpPr>
        <p:spPr bwMode="auto">
          <a:xfrm>
            <a:off x="6096000" y="838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Arial" charset="0"/>
              </a:rPr>
              <a:t>(Theo A-mi-xi)</a:t>
            </a:r>
          </a:p>
        </p:txBody>
      </p:sp>
      <p:sp>
        <p:nvSpPr>
          <p:cNvPr id="125975" name="Text Box 23"/>
          <p:cNvSpPr txBox="1">
            <a:spLocks noChangeArrowheads="1"/>
          </p:cNvSpPr>
          <p:nvPr/>
        </p:nvSpPr>
        <p:spPr bwMode="auto">
          <a:xfrm>
            <a:off x="4648200" y="4800600"/>
            <a:ext cx="4419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  <a:latin typeface="Arial" charset="0"/>
              </a:rPr>
              <a:t>   Câu chuyện ca ngợi tình bạn giữa Ma-ri-ô và Giu-li-ét-ta ; sự ân cần, dịu dàng của cô bé Giu-li-ét-ta ; đức hy sinh cao thượng của cậu bé Ma-ri-ô.</a:t>
            </a:r>
          </a:p>
        </p:txBody>
      </p:sp>
      <p:sp>
        <p:nvSpPr>
          <p:cNvPr id="16404" name="Text Box 24"/>
          <p:cNvSpPr txBox="1">
            <a:spLocks noChangeArrowheads="1"/>
          </p:cNvSpPr>
          <p:nvPr/>
        </p:nvSpPr>
        <p:spPr bwMode="auto">
          <a:xfrm>
            <a:off x="304800" y="4038600"/>
            <a:ext cx="41148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Arial" charset="0"/>
              </a:rPr>
              <a:t>     Chiếc xuồng cuối cùng được thả xuống. Ai đó kêu lên: “</a:t>
            </a:r>
            <a:r>
              <a:rPr lang="en-US" sz="1600" i="1">
                <a:solidFill>
                  <a:srgbClr val="FF0000"/>
                </a:solidFill>
                <a:latin typeface="Arial" charset="0"/>
              </a:rPr>
              <a:t>Còn chỗ</a:t>
            </a:r>
            <a:r>
              <a:rPr lang="en-US" sz="1600" i="1">
                <a:latin typeface="Arial" charset="0"/>
              </a:rPr>
              <a:t> cho một đứa bé.” Hai đứa trẻ </a:t>
            </a:r>
            <a:r>
              <a:rPr lang="en-US" sz="1600" i="1">
                <a:solidFill>
                  <a:srgbClr val="FF0000"/>
                </a:solidFill>
                <a:latin typeface="Arial" charset="0"/>
              </a:rPr>
              <a:t>sực tỉnh, lao ra</a:t>
            </a:r>
            <a:r>
              <a:rPr lang="en-US" sz="1600" i="1"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600" i="1">
                <a:latin typeface="Arial" charset="0"/>
              </a:rPr>
              <a:t>     </a:t>
            </a:r>
            <a:r>
              <a:rPr lang="en-US" sz="1600" i="1">
                <a:solidFill>
                  <a:srgbClr val="FF0000"/>
                </a:solidFill>
                <a:latin typeface="Arial" charset="0"/>
              </a:rPr>
              <a:t>- Đứa nhỏ</a:t>
            </a:r>
            <a:r>
              <a:rPr lang="en-US" sz="1600" i="1">
                <a:latin typeface="Arial" charset="0"/>
              </a:rPr>
              <a:t> thôi ! </a:t>
            </a:r>
            <a:r>
              <a:rPr lang="en-US" sz="1600" i="1">
                <a:solidFill>
                  <a:srgbClr val="FF0000"/>
                </a:solidFill>
                <a:latin typeface="Arial" charset="0"/>
              </a:rPr>
              <a:t>Nặng lắm</a:t>
            </a:r>
            <a:r>
              <a:rPr lang="en-US" sz="1600" i="1">
                <a:latin typeface="Arial" charset="0"/>
              </a:rPr>
              <a:t> rồi. - Một người nói.</a:t>
            </a:r>
          </a:p>
          <a:p>
            <a:pPr>
              <a:spcBef>
                <a:spcPct val="50000"/>
              </a:spcBef>
            </a:pPr>
            <a:r>
              <a:rPr lang="en-US" sz="1600" i="1">
                <a:latin typeface="Arial" charset="0"/>
              </a:rPr>
              <a:t>     Nghe thế, Giu-li-ét-ta </a:t>
            </a:r>
            <a:r>
              <a:rPr lang="en-US" sz="1600" i="1">
                <a:solidFill>
                  <a:srgbClr val="FF0000"/>
                </a:solidFill>
                <a:latin typeface="Arial" charset="0"/>
              </a:rPr>
              <a:t>sững sờ</a:t>
            </a:r>
            <a:r>
              <a:rPr lang="en-US" sz="1600" i="1">
                <a:latin typeface="Arial" charset="0"/>
              </a:rPr>
              <a:t>, buông thõng hai tay, đôi mắt </a:t>
            </a:r>
            <a:r>
              <a:rPr lang="en-US" sz="1600" i="1">
                <a:solidFill>
                  <a:srgbClr val="FF0000"/>
                </a:solidFill>
                <a:latin typeface="Arial" charset="0"/>
              </a:rPr>
              <a:t>thẫn thờ</a:t>
            </a:r>
            <a:r>
              <a:rPr lang="en-US" sz="1600" i="1">
                <a:latin typeface="Arial" charset="0"/>
              </a:rPr>
              <a:t>, tuyệt vọng.</a:t>
            </a:r>
          </a:p>
          <a:p>
            <a:pPr>
              <a:spcBef>
                <a:spcPct val="50000"/>
              </a:spcBef>
            </a:pPr>
            <a:r>
              <a:rPr lang="en-US" sz="1600" i="1">
                <a:latin typeface="Arial" charset="0"/>
              </a:rPr>
              <a:t>      Một ý nghĩ vụt đến, Ma-ri-ô </a:t>
            </a:r>
            <a:r>
              <a:rPr lang="en-US" sz="1600" i="1">
                <a:solidFill>
                  <a:srgbClr val="FF0000"/>
                </a:solidFill>
                <a:latin typeface="Arial" charset="0"/>
              </a:rPr>
              <a:t>hét to</a:t>
            </a:r>
            <a:r>
              <a:rPr lang="en-US" sz="1600" i="1">
                <a:latin typeface="Arial" charset="0"/>
              </a:rPr>
              <a:t> : “</a:t>
            </a:r>
            <a:r>
              <a:rPr lang="en-US" sz="1600" i="1">
                <a:solidFill>
                  <a:srgbClr val="FF0000"/>
                </a:solidFill>
                <a:latin typeface="Arial" charset="0"/>
              </a:rPr>
              <a:t>Giu-li-ét-ta, xuống đi</a:t>
            </a:r>
            <a:r>
              <a:rPr lang="en-US" sz="1600" i="1">
                <a:latin typeface="Arial" charset="0"/>
              </a:rPr>
              <a:t> ! Bạn còn bố mẹ…”</a:t>
            </a:r>
          </a:p>
          <a:p>
            <a:pPr>
              <a:spcBef>
                <a:spcPct val="50000"/>
              </a:spcBef>
            </a:pPr>
            <a:r>
              <a:rPr lang="en-US" sz="1600" i="1">
                <a:latin typeface="Arial" charset="0"/>
              </a:rPr>
              <a:t>     </a:t>
            </a:r>
          </a:p>
        </p:txBody>
      </p:sp>
      <p:sp>
        <p:nvSpPr>
          <p:cNvPr id="16405" name="Text Box 26"/>
          <p:cNvSpPr txBox="1">
            <a:spLocks noChangeArrowheads="1"/>
          </p:cNvSpPr>
          <p:nvPr/>
        </p:nvSpPr>
        <p:spPr bwMode="auto">
          <a:xfrm>
            <a:off x="6096000" y="26670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</a:t>
            </a:r>
            <a:r>
              <a:rPr lang="en-US" sz="2400">
                <a:latin typeface="Arial" charset="0"/>
              </a:rPr>
              <a:t>bàng hoàng</a:t>
            </a:r>
          </a:p>
        </p:txBody>
      </p:sp>
      <p:sp>
        <p:nvSpPr>
          <p:cNvPr id="16406" name="Text Box 28"/>
          <p:cNvSpPr txBox="1">
            <a:spLocks noChangeArrowheads="1"/>
          </p:cNvSpPr>
          <p:nvPr/>
        </p:nvSpPr>
        <p:spPr bwMode="auto">
          <a:xfrm>
            <a:off x="4876800" y="3124200"/>
            <a:ext cx="4114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Giu-li-ét-ta: ân cần,dịu dàng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Ma-ri-ô: kín đáo,cao thượng.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457200" y="609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  <a:latin typeface="Arial" charset="0"/>
              </a:rPr>
              <a:t>Tập đọc: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295400" y="12954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Arial" charset="0"/>
              </a:rPr>
              <a:t>Bài cũ:</a:t>
            </a:r>
          </a:p>
        </p:txBody>
      </p:sp>
      <p:sp>
        <p:nvSpPr>
          <p:cNvPr id="131094" name="Text Box 22"/>
          <p:cNvSpPr txBox="1">
            <a:spLocks noChangeArrowheads="1"/>
          </p:cNvSpPr>
          <p:nvPr/>
        </p:nvSpPr>
        <p:spPr bwMode="auto">
          <a:xfrm>
            <a:off x="1066800" y="3168650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  Nêu nội dung bài thơ.</a:t>
            </a:r>
          </a:p>
        </p:txBody>
      </p:sp>
      <p:sp>
        <p:nvSpPr>
          <p:cNvPr id="131095" name="Text Box 23"/>
          <p:cNvSpPr txBox="1">
            <a:spLocks noChangeArrowheads="1"/>
          </p:cNvSpPr>
          <p:nvPr/>
        </p:nvSpPr>
        <p:spPr bwMode="auto">
          <a:xfrm>
            <a:off x="1295400" y="25146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latin typeface="Arial" charset="0"/>
              </a:rPr>
              <a:t>Đọc bài thơ “Đất nước”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pic>
        <p:nvPicPr>
          <p:cNvPr id="115724" name="Picture 12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"/>
            <a:ext cx="550068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 descr="Frames PPT 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586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  <a:latin typeface="Arial" charset="0"/>
              </a:rPr>
              <a:t>Tập đọc:</a:t>
            </a:r>
          </a:p>
        </p:txBody>
      </p: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2590800" y="1828800"/>
            <a:ext cx="3810000" cy="4343400"/>
            <a:chOff x="1632" y="1056"/>
            <a:chExt cx="2400" cy="2736"/>
          </a:xfrm>
        </p:grpSpPr>
        <p:sp>
          <p:nvSpPr>
            <p:cNvPr id="5137" name="Line 6"/>
            <p:cNvSpPr>
              <a:spLocks noChangeShapeType="1"/>
            </p:cNvSpPr>
            <p:nvPr/>
          </p:nvSpPr>
          <p:spPr bwMode="auto">
            <a:xfrm>
              <a:off x="1632" y="1056"/>
              <a:ext cx="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7"/>
            <p:cNvSpPr>
              <a:spLocks noChangeShapeType="1"/>
            </p:cNvSpPr>
            <p:nvPr/>
          </p:nvSpPr>
          <p:spPr bwMode="auto">
            <a:xfrm>
              <a:off x="2832" y="1056"/>
              <a:ext cx="0" cy="27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838200" y="1447800"/>
            <a:ext cx="1981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chemeClr val="tx1"/>
                </a:solidFill>
                <a:latin typeface="Arial" charset="0"/>
              </a:rPr>
              <a:t>Luyện đọc: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6400800" y="1447800"/>
            <a:ext cx="2362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chemeClr val="tx1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2057400" y="20574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Ma-ri-ô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2057400" y="25908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Giu-li-ét-ta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2057400" y="316865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Li-vơ-pun</a:t>
            </a: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0" y="1981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Đọc đúng:</a:t>
            </a: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4495800" y="1905000"/>
            <a:ext cx="1981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1">
                <a:solidFill>
                  <a:schemeClr val="tx1"/>
                </a:solidFill>
                <a:latin typeface="Arial" charset="0"/>
              </a:rPr>
              <a:t>* 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Từ ngữ:</a:t>
            </a:r>
          </a:p>
        </p:txBody>
      </p:sp>
      <p:sp>
        <p:nvSpPr>
          <p:cNvPr id="5132" name="Text Box 15"/>
          <p:cNvSpPr txBox="1">
            <a:spLocks noChangeArrowheads="1"/>
          </p:cNvSpPr>
          <p:nvPr/>
        </p:nvSpPr>
        <p:spPr bwMode="auto">
          <a:xfrm>
            <a:off x="6477000" y="18288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133" name="Text Box 19"/>
          <p:cNvSpPr txBox="1">
            <a:spLocks noChangeArrowheads="1"/>
          </p:cNvSpPr>
          <p:nvPr/>
        </p:nvSpPr>
        <p:spPr bwMode="auto">
          <a:xfrm>
            <a:off x="0" y="34290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Đọc diễn cảm:</a:t>
            </a:r>
          </a:p>
        </p:txBody>
      </p:sp>
      <p:sp>
        <p:nvSpPr>
          <p:cNvPr id="5134" name="Text Box 20"/>
          <p:cNvSpPr txBox="1">
            <a:spLocks noChangeArrowheads="1"/>
          </p:cNvSpPr>
          <p:nvPr/>
        </p:nvSpPr>
        <p:spPr bwMode="auto">
          <a:xfrm>
            <a:off x="4572000" y="344328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i="1" u="sng">
                <a:solidFill>
                  <a:schemeClr val="tx1"/>
                </a:solidFill>
                <a:latin typeface="Arial" charset="0"/>
              </a:rPr>
              <a:t>Nội dung: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2438400" y="441325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Một vụ đắm tàu</a:t>
            </a:r>
          </a:p>
        </p:txBody>
      </p:sp>
      <p:sp>
        <p:nvSpPr>
          <p:cNvPr id="111638" name="Text Box 22"/>
          <p:cNvSpPr txBox="1">
            <a:spLocks noChangeArrowheads="1"/>
          </p:cNvSpPr>
          <p:nvPr/>
        </p:nvSpPr>
        <p:spPr bwMode="auto">
          <a:xfrm>
            <a:off x="6096000" y="838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Arial" charset="0"/>
              </a:rPr>
              <a:t>(Theo A-mi-xi)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16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116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116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6" grpId="0"/>
      <p:bldP spid="111627" grpId="0"/>
      <p:bldP spid="111628" grpId="0"/>
      <p:bldP spid="111637" grpId="0"/>
      <p:bldP spid="1116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pic>
        <p:nvPicPr>
          <p:cNvPr id="116742" name="Picture 6" descr="liverpoo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53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 descr="Frames PPT 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  <a:latin typeface="Arial" charset="0"/>
              </a:rPr>
              <a:t>Tập đọc:</a:t>
            </a:r>
          </a:p>
        </p:txBody>
      </p:sp>
      <p:grpSp>
        <p:nvGrpSpPr>
          <p:cNvPr id="7172" name="Group 5"/>
          <p:cNvGrpSpPr>
            <a:grpSpLocks/>
          </p:cNvGrpSpPr>
          <p:nvPr/>
        </p:nvGrpSpPr>
        <p:grpSpPr bwMode="auto">
          <a:xfrm>
            <a:off x="2590800" y="1828800"/>
            <a:ext cx="3810000" cy="4343400"/>
            <a:chOff x="1632" y="1056"/>
            <a:chExt cx="2400" cy="2736"/>
          </a:xfrm>
        </p:grpSpPr>
        <p:sp>
          <p:nvSpPr>
            <p:cNvPr id="7188" name="Line 6"/>
            <p:cNvSpPr>
              <a:spLocks noChangeShapeType="1"/>
            </p:cNvSpPr>
            <p:nvPr/>
          </p:nvSpPr>
          <p:spPr bwMode="auto">
            <a:xfrm>
              <a:off x="1632" y="1056"/>
              <a:ext cx="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Line 7"/>
            <p:cNvSpPr>
              <a:spLocks noChangeShapeType="1"/>
            </p:cNvSpPr>
            <p:nvPr/>
          </p:nvSpPr>
          <p:spPr bwMode="auto">
            <a:xfrm>
              <a:off x="2832" y="1056"/>
              <a:ext cx="0" cy="27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838200" y="1447800"/>
            <a:ext cx="1981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chemeClr val="tx1"/>
                </a:solidFill>
                <a:latin typeface="Arial" charset="0"/>
              </a:rPr>
              <a:t>Luyện đọc: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6400800" y="1447800"/>
            <a:ext cx="2362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chemeClr val="tx1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2057400" y="20574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Ma-ri-ô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2057400" y="25908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Giu-li-ét-ta</a:t>
            </a:r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2057400" y="3124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Li-vơ pun</a:t>
            </a:r>
          </a:p>
        </p:txBody>
      </p:sp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0" y="1981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Đọc đúng:</a:t>
            </a: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4495800" y="1905000"/>
            <a:ext cx="1981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1">
                <a:solidFill>
                  <a:schemeClr val="tx1"/>
                </a:solidFill>
                <a:latin typeface="Arial" charset="0"/>
              </a:rPr>
              <a:t>* 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Từ ngữ:</a:t>
            </a:r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6477000" y="18288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6172200" y="1981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Li-vơ-pun </a:t>
            </a:r>
          </a:p>
        </p:txBody>
      </p:sp>
      <p:sp>
        <p:nvSpPr>
          <p:cNvPr id="113681" name="Text Box 17"/>
          <p:cNvSpPr txBox="1">
            <a:spLocks noChangeArrowheads="1"/>
          </p:cNvSpPr>
          <p:nvPr/>
        </p:nvSpPr>
        <p:spPr bwMode="auto">
          <a:xfrm>
            <a:off x="6172200" y="25146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bao lơn</a:t>
            </a:r>
          </a:p>
        </p:txBody>
      </p:sp>
      <p:sp>
        <p:nvSpPr>
          <p:cNvPr id="7183" name="Text Box 19"/>
          <p:cNvSpPr txBox="1">
            <a:spLocks noChangeArrowheads="1"/>
          </p:cNvSpPr>
          <p:nvPr/>
        </p:nvSpPr>
        <p:spPr bwMode="auto">
          <a:xfrm>
            <a:off x="0" y="3505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Đọc diễn cảm:</a:t>
            </a:r>
          </a:p>
        </p:txBody>
      </p:sp>
      <p:sp>
        <p:nvSpPr>
          <p:cNvPr id="7184" name="Text Box 20"/>
          <p:cNvSpPr txBox="1">
            <a:spLocks noChangeArrowheads="1"/>
          </p:cNvSpPr>
          <p:nvPr/>
        </p:nvSpPr>
        <p:spPr bwMode="auto">
          <a:xfrm>
            <a:off x="4572000" y="344328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i="1" u="sng">
                <a:solidFill>
                  <a:schemeClr val="tx1"/>
                </a:solidFill>
                <a:latin typeface="Arial" charset="0"/>
              </a:rPr>
              <a:t>Nội dung: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grpSp>
        <p:nvGrpSpPr>
          <p:cNvPr id="7185" name="Group 23"/>
          <p:cNvGrpSpPr>
            <a:grpSpLocks/>
          </p:cNvGrpSpPr>
          <p:nvPr/>
        </p:nvGrpSpPr>
        <p:grpSpPr bwMode="auto">
          <a:xfrm>
            <a:off x="2438400" y="441325"/>
            <a:ext cx="6400800" cy="915988"/>
            <a:chOff x="1536" y="278"/>
            <a:chExt cx="4032" cy="577"/>
          </a:xfrm>
        </p:grpSpPr>
        <p:sp>
          <p:nvSpPr>
            <p:cNvPr id="7186" name="Text Box 21"/>
            <p:cNvSpPr txBox="1">
              <a:spLocks noChangeArrowheads="1"/>
            </p:cNvSpPr>
            <p:nvPr/>
          </p:nvSpPr>
          <p:spPr bwMode="auto">
            <a:xfrm>
              <a:off x="1536" y="278"/>
              <a:ext cx="340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  <a:latin typeface="Arial" charset="0"/>
                </a:rPr>
                <a:t>Một vụ đắm tàu</a:t>
              </a:r>
            </a:p>
          </p:txBody>
        </p:sp>
        <p:sp>
          <p:nvSpPr>
            <p:cNvPr id="7187" name="Text Box 22"/>
            <p:cNvSpPr txBox="1">
              <a:spLocks noChangeArrowheads="1"/>
            </p:cNvSpPr>
            <p:nvPr/>
          </p:nvSpPr>
          <p:spPr bwMode="auto">
            <a:xfrm>
              <a:off x="3840" y="528"/>
              <a:ext cx="17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latin typeface="Arial" charset="0"/>
                </a:rPr>
                <a:t>(Theo A-mi-xi)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pic>
        <p:nvPicPr>
          <p:cNvPr id="117766" name="Picture 6" descr="bao l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1950"/>
            <a:ext cx="82296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5" descr="Frames PPT 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tx1"/>
                </a:solidFill>
                <a:latin typeface="Arial" charset="0"/>
              </a:rPr>
              <a:t>Tập đọc:</a:t>
            </a:r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2590800" y="1828800"/>
            <a:ext cx="3810000" cy="4343400"/>
            <a:chOff x="1632" y="1056"/>
            <a:chExt cx="2400" cy="2736"/>
          </a:xfrm>
        </p:grpSpPr>
        <p:sp>
          <p:nvSpPr>
            <p:cNvPr id="9236" name="Line 6"/>
            <p:cNvSpPr>
              <a:spLocks noChangeShapeType="1"/>
            </p:cNvSpPr>
            <p:nvPr/>
          </p:nvSpPr>
          <p:spPr bwMode="auto">
            <a:xfrm>
              <a:off x="1632" y="1056"/>
              <a:ext cx="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7"/>
            <p:cNvSpPr>
              <a:spLocks noChangeShapeType="1"/>
            </p:cNvSpPr>
            <p:nvPr/>
          </p:nvSpPr>
          <p:spPr bwMode="auto">
            <a:xfrm>
              <a:off x="2832" y="1056"/>
              <a:ext cx="0" cy="27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838200" y="1447800"/>
            <a:ext cx="1981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chemeClr val="tx1"/>
                </a:solidFill>
                <a:latin typeface="Arial" charset="0"/>
              </a:rPr>
              <a:t>Luyện đọc: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6400800" y="1447800"/>
            <a:ext cx="2362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>
                <a:solidFill>
                  <a:schemeClr val="tx1"/>
                </a:solidFill>
                <a:latin typeface="Arial" charset="0"/>
              </a:rPr>
              <a:t>Tìm hiểu bài: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2057400" y="20574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Ma-ri-ô</a:t>
            </a: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2057400" y="25908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Giu-li-ét-ta</a:t>
            </a: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2057400" y="3124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Li-vơ-pun</a:t>
            </a: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0" y="1981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Đọc đúng:</a:t>
            </a:r>
          </a:p>
        </p:txBody>
      </p: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4495800" y="1905000"/>
            <a:ext cx="1981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i="1">
                <a:solidFill>
                  <a:schemeClr val="tx1"/>
                </a:solidFill>
                <a:latin typeface="Arial" charset="0"/>
              </a:rPr>
              <a:t>* 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Từ ngữ:</a:t>
            </a:r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6477000" y="18288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6172200" y="1981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Li-vơ-pun</a:t>
            </a:r>
          </a:p>
        </p:txBody>
      </p:sp>
      <p:sp>
        <p:nvSpPr>
          <p:cNvPr id="9230" name="Text Box 17"/>
          <p:cNvSpPr txBox="1">
            <a:spLocks noChangeArrowheads="1"/>
          </p:cNvSpPr>
          <p:nvPr/>
        </p:nvSpPr>
        <p:spPr bwMode="auto">
          <a:xfrm>
            <a:off x="6172200" y="25146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bao lơn</a:t>
            </a:r>
          </a:p>
        </p:txBody>
      </p:sp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6172200" y="30480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- bàng hoàng</a:t>
            </a:r>
          </a:p>
        </p:txBody>
      </p:sp>
      <p:sp>
        <p:nvSpPr>
          <p:cNvPr id="9232" name="Text Box 19"/>
          <p:cNvSpPr txBox="1">
            <a:spLocks noChangeArrowheads="1"/>
          </p:cNvSpPr>
          <p:nvPr/>
        </p:nvSpPr>
        <p:spPr bwMode="auto">
          <a:xfrm>
            <a:off x="0" y="3505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sz="2600" i="1" u="sng">
                <a:solidFill>
                  <a:schemeClr val="tx1"/>
                </a:solidFill>
                <a:latin typeface="Arial" charset="0"/>
              </a:rPr>
              <a:t>Đọc diễn cảm:</a:t>
            </a:r>
          </a:p>
        </p:txBody>
      </p:sp>
      <p:sp>
        <p:nvSpPr>
          <p:cNvPr id="9233" name="Text Box 20"/>
          <p:cNvSpPr txBox="1">
            <a:spLocks noChangeArrowheads="1"/>
          </p:cNvSpPr>
          <p:nvPr/>
        </p:nvSpPr>
        <p:spPr bwMode="auto">
          <a:xfrm>
            <a:off x="4572000" y="344328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latin typeface="Arial" charset="0"/>
              </a:rPr>
              <a:t>*</a:t>
            </a:r>
            <a:r>
              <a:rPr lang="en-US" i="1" u="sng">
                <a:solidFill>
                  <a:schemeClr val="tx1"/>
                </a:solidFill>
                <a:latin typeface="Arial" charset="0"/>
              </a:rPr>
              <a:t>Nội dung:</a:t>
            </a:r>
            <a:r>
              <a:rPr lang="en-US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9234" name="Text Box 21"/>
          <p:cNvSpPr txBox="1">
            <a:spLocks noChangeArrowheads="1"/>
          </p:cNvSpPr>
          <p:nvPr/>
        </p:nvSpPr>
        <p:spPr bwMode="auto">
          <a:xfrm>
            <a:off x="2438400" y="441325"/>
            <a:ext cx="541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Một vụ đắm tàu</a:t>
            </a:r>
          </a:p>
        </p:txBody>
      </p:sp>
      <p:sp>
        <p:nvSpPr>
          <p:cNvPr id="9235" name="Text Box 22"/>
          <p:cNvSpPr txBox="1">
            <a:spLocks noChangeArrowheads="1"/>
          </p:cNvSpPr>
          <p:nvPr/>
        </p:nvSpPr>
        <p:spPr bwMode="auto">
          <a:xfrm>
            <a:off x="6096000" y="838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Arial" charset="0"/>
              </a:rPr>
              <a:t>(Theo A-mi-xi)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Arial" charset="0"/>
              </a:rPr>
              <a:t>             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0" y="228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  <a:latin typeface="Arial" charset="0"/>
              </a:rPr>
              <a:t>                     </a:t>
            </a:r>
            <a:endParaRPr lang="en-US" b="1">
              <a:latin typeface="Arial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050925" y="2400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45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101600"/>
            <a:ext cx="9829800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91" name="Picture 27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807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738</Words>
  <Application>Microsoft PowerPoint</Application>
  <PresentationFormat>On-screen Show (4:3)</PresentationFormat>
  <Paragraphs>129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Calibri</vt:lpstr>
      <vt:lpstr>Default Design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giadinh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binhtuyen</dc:creator>
  <cp:lastModifiedBy>CSTeam</cp:lastModifiedBy>
  <cp:revision>67</cp:revision>
  <cp:lastPrinted>1601-01-01T00:00:00Z</cp:lastPrinted>
  <dcterms:created xsi:type="dcterms:W3CDTF">2009-03-27T08:23:03Z</dcterms:created>
  <dcterms:modified xsi:type="dcterms:W3CDTF">2016-06-30T03:27:47Z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