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8" r:id="rId7"/>
    <p:sldId id="267" r:id="rId8"/>
    <p:sldId id="271" r:id="rId9"/>
    <p:sldId id="272" r:id="rId10"/>
    <p:sldId id="273" r:id="rId11"/>
    <p:sldId id="27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00"/>
    <a:srgbClr val="006600"/>
    <a:srgbClr val="FF0000"/>
    <a:srgbClr val="FF9900"/>
    <a:srgbClr val="99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1659BB-BF44-4D6B-BB92-5E10F1BD747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A1339A-3F1B-472F-8712-87FFCF35D2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0B766C-7CDF-4E9A-9B6B-FA8EAA6BB30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BE345E1-86F3-4780-9FD4-172DB6CA0D4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E2FC85-209F-4CBD-8860-E89E8F57F9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6F4E79-C64D-43FF-A309-EAF668AB38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5B5FBD-AC73-406E-9529-45A3C46548D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AED9521-832A-43FD-AC4D-80D1A9664A2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0228D39-C71A-4D24-953C-85BF501FEBD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3B2DA06-C62B-425C-AA21-AB95808765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A53907-8ACF-4BB6-86E8-85442CFC28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630DE0-7DCE-460C-A44C-A2A034D20A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5696A93-A777-422B-80AE-2D2CAE9C0E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slide" Target="slide4.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hinh_nen_cho_blog22"/>
          <p:cNvPicPr>
            <a:picLocks noChangeAspect="1" noChangeArrowheads="1"/>
          </p:cNvPicPr>
          <p:nvPr/>
        </p:nvPicPr>
        <p:blipFill>
          <a:blip r:embed="rId2"/>
          <a:srcRect/>
          <a:stretch>
            <a:fillRect/>
          </a:stretch>
        </p:blipFill>
        <p:spPr bwMode="auto">
          <a:xfrm>
            <a:off x="0" y="-457200"/>
            <a:ext cx="9753600" cy="7315200"/>
          </a:xfrm>
          <a:prstGeom prst="rect">
            <a:avLst/>
          </a:prstGeom>
          <a:noFill/>
          <a:ln w="9525">
            <a:noFill/>
            <a:miter lim="800000"/>
            <a:headEnd/>
            <a:tailEnd/>
          </a:ln>
        </p:spPr>
      </p:pic>
      <p:pic>
        <p:nvPicPr>
          <p:cNvPr id="2051" name="Picture 7" descr="hoa hong"/>
          <p:cNvPicPr>
            <a:picLocks noChangeAspect="1" noChangeArrowheads="1" noCrop="1"/>
          </p:cNvPicPr>
          <p:nvPr/>
        </p:nvPicPr>
        <p:blipFill>
          <a:blip r:embed="rId3"/>
          <a:srcRect/>
          <a:stretch>
            <a:fillRect/>
          </a:stretch>
        </p:blipFill>
        <p:spPr bwMode="auto">
          <a:xfrm>
            <a:off x="7740650" y="-171450"/>
            <a:ext cx="1657350" cy="2400300"/>
          </a:xfrm>
          <a:prstGeom prst="rect">
            <a:avLst/>
          </a:prstGeom>
          <a:noFill/>
          <a:ln w="9525">
            <a:noFill/>
            <a:miter lim="800000"/>
            <a:headEnd/>
            <a:tailEnd/>
          </a:ln>
        </p:spPr>
      </p:pic>
      <p:pic>
        <p:nvPicPr>
          <p:cNvPr id="53267" name="Picture 19" descr="mouse3">
            <a:hlinkClick r:id="rId4" action="ppaction://hlinksldjump"/>
          </p:cNvPr>
          <p:cNvPicPr>
            <a:picLocks noChangeAspect="1" noChangeArrowheads="1" noCrop="1"/>
          </p:cNvPicPr>
          <p:nvPr/>
        </p:nvPicPr>
        <p:blipFill>
          <a:blip r:embed="rId5">
            <a:lum bright="6000"/>
          </a:blip>
          <a:srcRect/>
          <a:stretch>
            <a:fillRect/>
          </a:stretch>
        </p:blipFill>
        <p:spPr bwMode="auto">
          <a:xfrm>
            <a:off x="-252413" y="4648200"/>
            <a:ext cx="2012951" cy="2209800"/>
          </a:xfrm>
          <a:prstGeom prst="rect">
            <a:avLst/>
          </a:prstGeom>
          <a:noFill/>
          <a:ln w="9525">
            <a:noFill/>
            <a:miter lim="800000"/>
            <a:headEnd/>
            <a:tailEnd/>
          </a:ln>
        </p:spPr>
      </p:pic>
      <p:sp>
        <p:nvSpPr>
          <p:cNvPr id="2053" name="WordArt 11"/>
          <p:cNvSpPr>
            <a:spLocks noChangeArrowheads="1" noChangeShapeType="1" noTextEdit="1"/>
          </p:cNvSpPr>
          <p:nvPr/>
        </p:nvSpPr>
        <p:spPr bwMode="auto">
          <a:xfrm>
            <a:off x="3635375" y="2997200"/>
            <a:ext cx="2881313" cy="936625"/>
          </a:xfrm>
          <a:prstGeom prst="rect">
            <a:avLst/>
          </a:prstGeom>
        </p:spPr>
        <p:txBody>
          <a:bodyPr wrap="none" fromWordArt="1">
            <a:prstTxWarp prst="textPlain">
              <a:avLst>
                <a:gd name="adj" fmla="val 50000"/>
              </a:avLst>
            </a:prstTxWarp>
          </a:bodyPr>
          <a:lstStyle/>
          <a:p>
            <a:pPr algn="ctr"/>
            <a:r>
              <a:rPr lang="vi-VN" sz="3600" b="1" kern="10">
                <a:ln w="9525">
                  <a:solidFill>
                    <a:srgbClr val="800080"/>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Môn: Tập làm văn</a:t>
            </a:r>
            <a:endParaRPr lang="en-US" sz="3600" b="1" kern="10">
              <a:ln w="9525">
                <a:solidFill>
                  <a:srgbClr val="800080"/>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53267"/>
                                        </p:tgtEl>
                                        <p:attrNameLst>
                                          <p:attrName>style.visibility</p:attrName>
                                        </p:attrNameLst>
                                      </p:cBhvr>
                                      <p:to>
                                        <p:strVal val="visible"/>
                                      </p:to>
                                    </p:set>
                                    <p:animEffect transition="in" filter="diamond(in)">
                                      <p:cBhvr>
                                        <p:cTn id="7" dur="2000"/>
                                        <p:tgtEl>
                                          <p:spTgt spid="53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nhpowerpoint"/>
          <p:cNvPicPr>
            <a:picLocks noChangeAspect="1" noChangeArrowheads="1"/>
          </p:cNvPicPr>
          <p:nvPr/>
        </p:nvPicPr>
        <p:blipFill>
          <a:blip r:embed="rId2">
            <a:lum bright="22000" contrast="18000"/>
          </a:blip>
          <a:srcRect/>
          <a:stretch>
            <a:fillRect/>
          </a:stretch>
        </p:blipFill>
        <p:spPr bwMode="auto">
          <a:xfrm>
            <a:off x="-609600" y="-457200"/>
            <a:ext cx="9753600" cy="7315200"/>
          </a:xfrm>
          <a:prstGeom prst="rect">
            <a:avLst/>
          </a:prstGeom>
          <a:noFill/>
          <a:ln w="9525">
            <a:noFill/>
            <a:miter lim="800000"/>
            <a:headEnd/>
            <a:tailEnd/>
          </a:ln>
        </p:spPr>
      </p:pic>
      <p:sp>
        <p:nvSpPr>
          <p:cNvPr id="11267" name="Text Box 4"/>
          <p:cNvSpPr txBox="1">
            <a:spLocks noChangeArrowheads="1"/>
          </p:cNvSpPr>
          <p:nvPr/>
        </p:nvSpPr>
        <p:spPr bwMode="auto">
          <a:xfrm>
            <a:off x="3563938" y="476250"/>
            <a:ext cx="1962150" cy="461963"/>
          </a:xfrm>
          <a:prstGeom prst="rect">
            <a:avLst/>
          </a:prstGeom>
          <a:noFill/>
          <a:ln w="9525">
            <a:noFill/>
            <a:miter lim="800000"/>
            <a:headEnd/>
            <a:tailEnd/>
          </a:ln>
        </p:spPr>
        <p:txBody>
          <a:bodyPr wrap="none">
            <a:spAutoFit/>
          </a:bodyPr>
          <a:lstStyle/>
          <a:p>
            <a:r>
              <a:rPr lang="en-US" sz="2400" b="1">
                <a:solidFill>
                  <a:srgbClr val="990000"/>
                </a:solidFill>
              </a:rPr>
              <a:t>Tập làm văn</a:t>
            </a:r>
          </a:p>
        </p:txBody>
      </p:sp>
      <p:sp>
        <p:nvSpPr>
          <p:cNvPr id="11268" name="Text Box 5"/>
          <p:cNvSpPr txBox="1">
            <a:spLocks noChangeArrowheads="1"/>
          </p:cNvSpPr>
          <p:nvPr/>
        </p:nvSpPr>
        <p:spPr bwMode="auto">
          <a:xfrm>
            <a:off x="2627313" y="981075"/>
            <a:ext cx="4148137" cy="461963"/>
          </a:xfrm>
          <a:prstGeom prst="rect">
            <a:avLst/>
          </a:prstGeom>
          <a:noFill/>
          <a:ln w="9525">
            <a:noFill/>
            <a:miter lim="800000"/>
            <a:headEnd/>
            <a:tailEnd/>
          </a:ln>
        </p:spPr>
        <p:txBody>
          <a:bodyPr wrap="none">
            <a:spAutoFit/>
          </a:bodyPr>
          <a:lstStyle/>
          <a:p>
            <a:r>
              <a:rPr lang="en-US" sz="2400" b="1">
                <a:solidFill>
                  <a:srgbClr val="FF0000"/>
                </a:solidFill>
              </a:rPr>
              <a:t>Luyện tập quan sát con vật</a:t>
            </a:r>
          </a:p>
        </p:txBody>
      </p:sp>
      <p:sp>
        <p:nvSpPr>
          <p:cNvPr id="11269" name="Text Box 14"/>
          <p:cNvSpPr txBox="1">
            <a:spLocks noChangeArrowheads="1"/>
          </p:cNvSpPr>
          <p:nvPr/>
        </p:nvSpPr>
        <p:spPr bwMode="auto">
          <a:xfrm>
            <a:off x="519113" y="5032375"/>
            <a:ext cx="184150" cy="338138"/>
          </a:xfrm>
          <a:prstGeom prst="rect">
            <a:avLst/>
          </a:prstGeom>
          <a:noFill/>
          <a:ln w="9525">
            <a:noFill/>
            <a:miter lim="800000"/>
            <a:headEnd/>
            <a:tailEnd/>
          </a:ln>
        </p:spPr>
        <p:txBody>
          <a:bodyPr wrap="none">
            <a:spAutoFit/>
          </a:bodyPr>
          <a:lstStyle/>
          <a:p>
            <a:endParaRPr lang="en-US" sz="1600"/>
          </a:p>
        </p:txBody>
      </p:sp>
      <p:pic>
        <p:nvPicPr>
          <p:cNvPr id="11270" name="Picture 8" descr="x6335354"/>
          <p:cNvPicPr>
            <a:picLocks noChangeAspect="1" noChangeArrowheads="1"/>
          </p:cNvPicPr>
          <p:nvPr/>
        </p:nvPicPr>
        <p:blipFill>
          <a:blip r:embed="rId3"/>
          <a:srcRect/>
          <a:stretch>
            <a:fillRect/>
          </a:stretch>
        </p:blipFill>
        <p:spPr bwMode="auto">
          <a:xfrm>
            <a:off x="1403350" y="6019800"/>
            <a:ext cx="6248400" cy="838200"/>
          </a:xfrm>
          <a:prstGeom prst="rect">
            <a:avLst/>
          </a:prstGeom>
          <a:noFill/>
          <a:ln w="9525">
            <a:noFill/>
            <a:miter lim="800000"/>
            <a:headEnd/>
            <a:tailEnd/>
          </a:ln>
        </p:spPr>
      </p:pic>
      <p:graphicFrame>
        <p:nvGraphicFramePr>
          <p:cNvPr id="28743" name="Group 71"/>
          <p:cNvGraphicFramePr>
            <a:graphicFrameLocks noGrp="1"/>
          </p:cNvGraphicFramePr>
          <p:nvPr>
            <p:ph/>
          </p:nvPr>
        </p:nvGraphicFramePr>
        <p:xfrm>
          <a:off x="250825" y="1844675"/>
          <a:ext cx="8497888" cy="3960813"/>
        </p:xfrm>
        <a:graphic>
          <a:graphicData uri="http://schemas.openxmlformats.org/drawingml/2006/table">
            <a:tbl>
              <a:tblPr/>
              <a:tblGrid>
                <a:gridCol w="4360863"/>
                <a:gridCol w="4137025"/>
              </a:tblGrid>
              <a:tr h="3960813">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cs typeface="Arial" charset="0"/>
                        </a:rPr>
                        <a:t>1. Đọc bài văn sau:</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cs typeface="Arial" charset="0"/>
                        </a:rPr>
                        <a:t>2. Để miêu tả đàn ngan, tác giả bài văn trên đã quan sát những bộ phận nào của chúng? Ghi lại những câu văn em cho là hay?</a:t>
                      </a: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bg1"/>
                        </a:solidFill>
                        <a:effectLst/>
                        <a:latin typeface="Times New Roman" pitchFamily="18" charset="0"/>
                        <a:cs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Arial"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cs typeface="Arial" charset="0"/>
                        </a:rPr>
                        <a:t>3. Quan sát và miêu tả các đặc điểm ngoại hình của con mèo(hoặc con chó) của nhà em hoặc của hàng xóm.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cs typeface="Arial" charset="0"/>
                        </a:rPr>
                        <a:t>4. Quan sát và miêu tả các hoạt độngthường xuyên của con mèo(hoặc con chó) nói trên</a:t>
                      </a:r>
                      <a:endParaRPr kumimoji="0" lang="en-US" sz="2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solidFill>
                      <a:srgbClr val="006600"/>
                    </a:solidFill>
                  </a:tcPr>
                </a:tc>
              </a:tr>
            </a:tbl>
          </a:graphicData>
        </a:graphic>
      </p:graphicFrame>
    </p:spTree>
  </p:cSld>
  <p:clrMapOvr>
    <a:masterClrMapping/>
  </p:clrMapOvr>
  <p:transition spd="slow">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nhpowerpoint"/>
          <p:cNvPicPr>
            <a:picLocks noChangeAspect="1" noChangeArrowheads="1"/>
          </p:cNvPicPr>
          <p:nvPr/>
        </p:nvPicPr>
        <p:blipFill>
          <a:blip r:embed="rId2">
            <a:lum bright="22000" contrast="18000"/>
          </a:blip>
          <a:srcRect/>
          <a:stretch>
            <a:fillRect/>
          </a:stretch>
        </p:blipFill>
        <p:spPr bwMode="auto">
          <a:xfrm>
            <a:off x="0" y="-457200"/>
            <a:ext cx="9753600" cy="7315200"/>
          </a:xfrm>
          <a:prstGeom prst="rect">
            <a:avLst/>
          </a:prstGeom>
          <a:noFill/>
          <a:ln w="9525">
            <a:noFill/>
            <a:miter lim="800000"/>
            <a:headEnd/>
            <a:tailEnd/>
          </a:ln>
        </p:spPr>
      </p:pic>
      <p:grpSp>
        <p:nvGrpSpPr>
          <p:cNvPr id="12291" name="Group 12"/>
          <p:cNvGrpSpPr>
            <a:grpSpLocks/>
          </p:cNvGrpSpPr>
          <p:nvPr/>
        </p:nvGrpSpPr>
        <p:grpSpPr bwMode="auto">
          <a:xfrm>
            <a:off x="2843213" y="1557338"/>
            <a:ext cx="3900487" cy="3084512"/>
            <a:chOff x="204" y="0"/>
            <a:chExt cx="2457" cy="2087"/>
          </a:xfrm>
        </p:grpSpPr>
        <p:grpSp>
          <p:nvGrpSpPr>
            <p:cNvPr id="12294" name="Group 13"/>
            <p:cNvGrpSpPr>
              <a:grpSpLocks/>
            </p:cNvGrpSpPr>
            <p:nvPr/>
          </p:nvGrpSpPr>
          <p:grpSpPr bwMode="auto">
            <a:xfrm>
              <a:off x="247" y="0"/>
              <a:ext cx="2414" cy="2073"/>
              <a:chOff x="1644" y="2382"/>
              <a:chExt cx="2346" cy="1774"/>
            </a:xfrm>
          </p:grpSpPr>
          <p:pic>
            <p:nvPicPr>
              <p:cNvPr id="12296" name="Picture 14" descr="BIRTHD~3"/>
              <p:cNvPicPr>
                <a:picLocks noChangeAspect="1" noChangeArrowheads="1" noCrop="1"/>
              </p:cNvPicPr>
              <p:nvPr/>
            </p:nvPicPr>
            <p:blipFill>
              <a:blip r:embed="rId3"/>
              <a:srcRect/>
              <a:stretch>
                <a:fillRect/>
              </a:stretch>
            </p:blipFill>
            <p:spPr bwMode="auto">
              <a:xfrm>
                <a:off x="1647" y="2476"/>
                <a:ext cx="2322" cy="1680"/>
              </a:xfrm>
              <a:prstGeom prst="rect">
                <a:avLst/>
              </a:prstGeom>
              <a:noFill/>
              <a:ln w="9525">
                <a:noFill/>
                <a:miter lim="800000"/>
                <a:headEnd/>
                <a:tailEnd/>
              </a:ln>
            </p:spPr>
          </p:pic>
          <p:grpSp>
            <p:nvGrpSpPr>
              <p:cNvPr id="12297" name="Group 15"/>
              <p:cNvGrpSpPr>
                <a:grpSpLocks/>
              </p:cNvGrpSpPr>
              <p:nvPr/>
            </p:nvGrpSpPr>
            <p:grpSpPr bwMode="auto">
              <a:xfrm>
                <a:off x="1644" y="2382"/>
                <a:ext cx="2346" cy="504"/>
                <a:chOff x="1644" y="2406"/>
                <a:chExt cx="2346" cy="504"/>
              </a:xfrm>
            </p:grpSpPr>
            <p:sp>
              <p:nvSpPr>
                <p:cNvPr id="12298" name="AutoShape 16"/>
                <p:cNvSpPr>
                  <a:spLocks noChangeArrowheads="1"/>
                </p:cNvSpPr>
                <p:nvPr/>
              </p:nvSpPr>
              <p:spPr bwMode="auto">
                <a:xfrm>
                  <a:off x="1668" y="2475"/>
                  <a:ext cx="2322" cy="435"/>
                </a:xfrm>
                <a:prstGeom prst="flowChartTerminator">
                  <a:avLst/>
                </a:prstGeom>
                <a:solidFill>
                  <a:srgbClr val="FFFF99"/>
                </a:solidFill>
                <a:ln w="9525">
                  <a:noFill/>
                  <a:miter lim="800000"/>
                  <a:headEnd/>
                  <a:tailEnd/>
                </a:ln>
              </p:spPr>
              <p:txBody>
                <a:bodyPr wrap="none" anchor="ctr"/>
                <a:lstStyle/>
                <a:p>
                  <a:pPr algn="ctr"/>
                  <a:r>
                    <a:rPr lang="en-US" sz="2400" b="1">
                      <a:solidFill>
                        <a:schemeClr val="accent2"/>
                      </a:solidFill>
                    </a:rPr>
                    <a:t>Tiết học kết thúc</a:t>
                  </a:r>
                </a:p>
              </p:txBody>
            </p:sp>
            <p:sp>
              <p:nvSpPr>
                <p:cNvPr id="58385" name="Freeform 17"/>
                <p:cNvSpPr>
                  <a:spLocks/>
                </p:cNvSpPr>
                <p:nvPr/>
              </p:nvSpPr>
              <p:spPr bwMode="auto">
                <a:xfrm>
                  <a:off x="1644" y="2406"/>
                  <a:ext cx="2340" cy="492"/>
                </a:xfrm>
                <a:custGeom>
                  <a:avLst/>
                  <a:gdLst/>
                  <a:ahLst/>
                  <a:cxnLst>
                    <a:cxn ang="0">
                      <a:pos x="192" y="492"/>
                    </a:cxn>
                    <a:cxn ang="0">
                      <a:pos x="156" y="456"/>
                    </a:cxn>
                    <a:cxn ang="0">
                      <a:pos x="84" y="432"/>
                    </a:cxn>
                    <a:cxn ang="0">
                      <a:pos x="48" y="408"/>
                    </a:cxn>
                    <a:cxn ang="0">
                      <a:pos x="24" y="372"/>
                    </a:cxn>
                    <a:cxn ang="0">
                      <a:pos x="0" y="300"/>
                    </a:cxn>
                    <a:cxn ang="0">
                      <a:pos x="12" y="240"/>
                    </a:cxn>
                    <a:cxn ang="0">
                      <a:pos x="144" y="132"/>
                    </a:cxn>
                    <a:cxn ang="0">
                      <a:pos x="936" y="72"/>
                    </a:cxn>
                    <a:cxn ang="0">
                      <a:pos x="1248" y="84"/>
                    </a:cxn>
                    <a:cxn ang="0">
                      <a:pos x="1944" y="96"/>
                    </a:cxn>
                    <a:cxn ang="0">
                      <a:pos x="2292" y="168"/>
                    </a:cxn>
                    <a:cxn ang="0">
                      <a:pos x="2316" y="204"/>
                    </a:cxn>
                    <a:cxn ang="0">
                      <a:pos x="2340" y="276"/>
                    </a:cxn>
                    <a:cxn ang="0">
                      <a:pos x="2316" y="372"/>
                    </a:cxn>
                    <a:cxn ang="0">
                      <a:pos x="2208" y="432"/>
                    </a:cxn>
                    <a:cxn ang="0">
                      <a:pos x="2160" y="492"/>
                    </a:cxn>
                  </a:cxnLst>
                  <a:rect l="0" t="0" r="r" b="b"/>
                  <a:pathLst>
                    <a:path w="2340" h="492">
                      <a:moveTo>
                        <a:pt x="192" y="492"/>
                      </a:moveTo>
                      <a:cubicBezTo>
                        <a:pt x="180" y="480"/>
                        <a:pt x="171" y="464"/>
                        <a:pt x="156" y="456"/>
                      </a:cubicBezTo>
                      <a:cubicBezTo>
                        <a:pt x="134" y="444"/>
                        <a:pt x="105" y="446"/>
                        <a:pt x="84" y="432"/>
                      </a:cubicBezTo>
                      <a:cubicBezTo>
                        <a:pt x="72" y="424"/>
                        <a:pt x="60" y="416"/>
                        <a:pt x="48" y="408"/>
                      </a:cubicBezTo>
                      <a:cubicBezTo>
                        <a:pt x="40" y="396"/>
                        <a:pt x="30" y="385"/>
                        <a:pt x="24" y="372"/>
                      </a:cubicBezTo>
                      <a:cubicBezTo>
                        <a:pt x="14" y="349"/>
                        <a:pt x="0" y="300"/>
                        <a:pt x="0" y="300"/>
                      </a:cubicBezTo>
                      <a:cubicBezTo>
                        <a:pt x="4" y="280"/>
                        <a:pt x="7" y="260"/>
                        <a:pt x="12" y="240"/>
                      </a:cubicBezTo>
                      <a:cubicBezTo>
                        <a:pt x="39" y="142"/>
                        <a:pt x="40" y="149"/>
                        <a:pt x="144" y="132"/>
                      </a:cubicBezTo>
                      <a:cubicBezTo>
                        <a:pt x="343" y="0"/>
                        <a:pt x="893" y="73"/>
                        <a:pt x="936" y="72"/>
                      </a:cubicBezTo>
                      <a:cubicBezTo>
                        <a:pt x="1041" y="51"/>
                        <a:pt x="1146" y="81"/>
                        <a:pt x="1248" y="84"/>
                      </a:cubicBezTo>
                      <a:cubicBezTo>
                        <a:pt x="1480" y="92"/>
                        <a:pt x="1712" y="92"/>
                        <a:pt x="1944" y="96"/>
                      </a:cubicBezTo>
                      <a:cubicBezTo>
                        <a:pt x="2062" y="106"/>
                        <a:pt x="2190" y="100"/>
                        <a:pt x="2292" y="168"/>
                      </a:cubicBezTo>
                      <a:cubicBezTo>
                        <a:pt x="2300" y="180"/>
                        <a:pt x="2310" y="191"/>
                        <a:pt x="2316" y="204"/>
                      </a:cubicBezTo>
                      <a:cubicBezTo>
                        <a:pt x="2326" y="227"/>
                        <a:pt x="2340" y="276"/>
                        <a:pt x="2340" y="276"/>
                      </a:cubicBezTo>
                      <a:cubicBezTo>
                        <a:pt x="2339" y="279"/>
                        <a:pt x="2326" y="360"/>
                        <a:pt x="2316" y="372"/>
                      </a:cubicBezTo>
                      <a:cubicBezTo>
                        <a:pt x="2293" y="400"/>
                        <a:pt x="2238" y="412"/>
                        <a:pt x="2208" y="432"/>
                      </a:cubicBezTo>
                      <a:cubicBezTo>
                        <a:pt x="2178" y="477"/>
                        <a:pt x="2194" y="458"/>
                        <a:pt x="2160" y="492"/>
                      </a:cubicBezTo>
                    </a:path>
                  </a:pathLst>
                </a:custGeom>
                <a:ln w="28575" cap="flat" cmpd="sng">
                  <a:solidFill>
                    <a:schemeClr val="bg2"/>
                  </a:solidFill>
                  <a:prstDash val="solid"/>
                  <a:round/>
                  <a:headEnd/>
                  <a:tailEnd/>
                </a:ln>
                <a:extLst/>
              </p:spPr>
              <p:txBody>
                <a:bodyPr/>
                <a:lstStyle/>
                <a:p>
                  <a:pPr eaLnBrk="0" hangingPunct="0">
                    <a:defRPr/>
                  </a:pPr>
                  <a:endParaRPr lang="en-US">
                    <a:latin typeface="Verdana" pitchFamily="34" charset="0"/>
                    <a:cs typeface="+mn-cs"/>
                  </a:endParaRPr>
                </a:p>
              </p:txBody>
            </p:sp>
          </p:grpSp>
        </p:grpSp>
        <p:sp>
          <p:nvSpPr>
            <p:cNvPr id="58386" name="Rectangle 18"/>
            <p:cNvSpPr>
              <a:spLocks noChangeArrowheads="1"/>
            </p:cNvSpPr>
            <p:nvPr/>
          </p:nvSpPr>
          <p:spPr bwMode="auto">
            <a:xfrm>
              <a:off x="204" y="1762"/>
              <a:ext cx="2449" cy="325"/>
            </a:xfrm>
            <a:prstGeom prst="rect">
              <a:avLst/>
            </a:prstGeom>
            <a:solidFill>
              <a:schemeClr val="bg1"/>
            </a:solidFill>
            <a:extLst/>
          </p:spPr>
          <p:txBody>
            <a:bodyPr wrap="none" anchor="ctr"/>
            <a:lstStyle/>
            <a:p>
              <a:pPr eaLnBrk="0" hangingPunct="0">
                <a:defRPr/>
              </a:pPr>
              <a:endParaRPr lang="en-US">
                <a:latin typeface="Arial"/>
                <a:cs typeface="+mn-cs"/>
              </a:endParaRPr>
            </a:p>
          </p:txBody>
        </p:sp>
      </p:grpSp>
      <p:pic>
        <p:nvPicPr>
          <p:cNvPr id="12292" name="Picture 11" descr="hoa hong"/>
          <p:cNvPicPr>
            <a:picLocks noChangeAspect="1" noChangeArrowheads="1" noCrop="1"/>
          </p:cNvPicPr>
          <p:nvPr/>
        </p:nvPicPr>
        <p:blipFill>
          <a:blip r:embed="rId4"/>
          <a:srcRect/>
          <a:stretch>
            <a:fillRect/>
          </a:stretch>
        </p:blipFill>
        <p:spPr bwMode="auto">
          <a:xfrm>
            <a:off x="7058025" y="-242888"/>
            <a:ext cx="2657475" cy="2800351"/>
          </a:xfrm>
          <a:prstGeom prst="rect">
            <a:avLst/>
          </a:prstGeom>
          <a:noFill/>
          <a:ln w="9525">
            <a:noFill/>
            <a:miter lim="800000"/>
            <a:headEnd/>
            <a:tailEnd/>
          </a:ln>
        </p:spPr>
      </p:pic>
      <p:pic>
        <p:nvPicPr>
          <p:cNvPr id="12293" name="Picture 12" descr="hoa hong"/>
          <p:cNvPicPr>
            <a:picLocks noChangeAspect="1" noChangeArrowheads="1" noCrop="1"/>
          </p:cNvPicPr>
          <p:nvPr/>
        </p:nvPicPr>
        <p:blipFill>
          <a:blip r:embed="rId4"/>
          <a:srcRect/>
          <a:stretch>
            <a:fillRect/>
          </a:stretch>
        </p:blipFill>
        <p:spPr bwMode="auto">
          <a:xfrm>
            <a:off x="1588" y="4221163"/>
            <a:ext cx="2657475" cy="2800350"/>
          </a:xfrm>
          <a:prstGeom prst="rect">
            <a:avLst/>
          </a:prstGeom>
          <a:noFill/>
          <a:ln w="9525">
            <a:noFill/>
            <a:miter lim="800000"/>
            <a:headEnd/>
            <a:tailEnd/>
          </a:ln>
        </p:spPr>
      </p:pic>
    </p:spTree>
  </p:cSld>
  <p:clrMapOvr>
    <a:masterClrMapping/>
  </p:clrMapOvr>
  <p:transition spd="slow">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anhpowerpoint"/>
          <p:cNvPicPr>
            <a:picLocks noChangeAspect="1" noChangeArrowheads="1"/>
          </p:cNvPicPr>
          <p:nvPr/>
        </p:nvPicPr>
        <p:blipFill>
          <a:blip r:embed="rId2">
            <a:lum bright="22000" contrast="18000"/>
          </a:blip>
          <a:srcRect/>
          <a:stretch>
            <a:fillRect/>
          </a:stretch>
        </p:blipFill>
        <p:spPr bwMode="auto">
          <a:xfrm>
            <a:off x="-396875" y="-242888"/>
            <a:ext cx="9753600" cy="7315201"/>
          </a:xfrm>
          <a:prstGeom prst="rect">
            <a:avLst/>
          </a:prstGeom>
          <a:noFill/>
          <a:ln w="9525">
            <a:noFill/>
            <a:miter lim="800000"/>
            <a:headEnd/>
            <a:tailEnd/>
          </a:ln>
        </p:spPr>
      </p:pic>
      <p:sp>
        <p:nvSpPr>
          <p:cNvPr id="3075" name="Text Box 7"/>
          <p:cNvSpPr txBox="1">
            <a:spLocks noChangeArrowheads="1"/>
          </p:cNvSpPr>
          <p:nvPr/>
        </p:nvSpPr>
        <p:spPr bwMode="auto">
          <a:xfrm>
            <a:off x="3492500" y="620713"/>
            <a:ext cx="1962150" cy="461962"/>
          </a:xfrm>
          <a:prstGeom prst="rect">
            <a:avLst/>
          </a:prstGeom>
          <a:noFill/>
          <a:ln w="9525">
            <a:noFill/>
            <a:miter lim="800000"/>
            <a:headEnd/>
            <a:tailEnd/>
          </a:ln>
        </p:spPr>
        <p:txBody>
          <a:bodyPr wrap="none">
            <a:spAutoFit/>
          </a:bodyPr>
          <a:lstStyle/>
          <a:p>
            <a:r>
              <a:rPr lang="en-US" sz="2400" b="1">
                <a:solidFill>
                  <a:srgbClr val="990000"/>
                </a:solidFill>
              </a:rPr>
              <a:t>Tập làm văn</a:t>
            </a:r>
          </a:p>
        </p:txBody>
      </p:sp>
      <p:sp>
        <p:nvSpPr>
          <p:cNvPr id="3076" name="Text Box 8"/>
          <p:cNvSpPr txBox="1">
            <a:spLocks noChangeArrowheads="1"/>
          </p:cNvSpPr>
          <p:nvPr/>
        </p:nvSpPr>
        <p:spPr bwMode="auto">
          <a:xfrm>
            <a:off x="3348038" y="1341438"/>
            <a:ext cx="2390775" cy="461962"/>
          </a:xfrm>
          <a:prstGeom prst="rect">
            <a:avLst/>
          </a:prstGeom>
          <a:noFill/>
          <a:ln w="9525">
            <a:noFill/>
            <a:miter lim="800000"/>
            <a:headEnd/>
            <a:tailEnd/>
          </a:ln>
        </p:spPr>
        <p:txBody>
          <a:bodyPr wrap="none">
            <a:spAutoFit/>
          </a:bodyPr>
          <a:lstStyle/>
          <a:p>
            <a:r>
              <a:rPr lang="en-US" sz="2400" b="1">
                <a:solidFill>
                  <a:srgbClr val="FF0000"/>
                </a:solidFill>
              </a:rPr>
              <a:t>Kiểm tra bài cũ</a:t>
            </a:r>
          </a:p>
        </p:txBody>
      </p:sp>
      <p:sp>
        <p:nvSpPr>
          <p:cNvPr id="3083" name="Text Box 11"/>
          <p:cNvSpPr txBox="1">
            <a:spLocks noChangeArrowheads="1"/>
          </p:cNvSpPr>
          <p:nvPr/>
        </p:nvSpPr>
        <p:spPr bwMode="auto">
          <a:xfrm>
            <a:off x="1476375" y="2255838"/>
            <a:ext cx="6048375" cy="708025"/>
          </a:xfrm>
          <a:prstGeom prst="rect">
            <a:avLst/>
          </a:prstGeom>
          <a:noFill/>
          <a:ln w="9525">
            <a:noFill/>
            <a:miter lim="800000"/>
            <a:headEnd/>
            <a:tailEnd/>
          </a:ln>
        </p:spPr>
        <p:txBody>
          <a:bodyPr>
            <a:spAutoFit/>
          </a:bodyPr>
          <a:lstStyle/>
          <a:p>
            <a:pPr algn="ctr"/>
            <a:r>
              <a:rPr lang="en-US" sz="2000" b="1"/>
              <a:t>Em hãy nội dung cần ghi nhớ trong bài </a:t>
            </a:r>
          </a:p>
          <a:p>
            <a:pPr algn="ctr"/>
            <a:r>
              <a:rPr lang="en-US" sz="2000" b="1"/>
              <a:t>Cấu tạo miêu tả con vật?</a:t>
            </a:r>
          </a:p>
        </p:txBody>
      </p:sp>
      <p:sp>
        <p:nvSpPr>
          <p:cNvPr id="3084" name="AutoShape 12"/>
          <p:cNvSpPr>
            <a:spLocks noChangeArrowheads="1"/>
          </p:cNvSpPr>
          <p:nvPr/>
        </p:nvSpPr>
        <p:spPr bwMode="auto">
          <a:xfrm>
            <a:off x="1403350" y="3429000"/>
            <a:ext cx="6913563" cy="3240088"/>
          </a:xfrm>
          <a:prstGeom prst="roundRect">
            <a:avLst>
              <a:gd name="adj" fmla="val 16667"/>
            </a:avLst>
          </a:prstGeom>
          <a:solidFill>
            <a:srgbClr val="006600"/>
          </a:solidFill>
          <a:ln w="9525">
            <a:solidFill>
              <a:srgbClr val="006600"/>
            </a:solidFill>
            <a:round/>
            <a:headEnd/>
            <a:tailEnd/>
          </a:ln>
        </p:spPr>
        <p:txBody>
          <a:bodyPr wrap="none" anchor="ctr"/>
          <a:lstStyle/>
          <a:p>
            <a:pPr marL="342900" indent="-342900"/>
            <a:r>
              <a:rPr lang="en-US" sz="2000" b="1">
                <a:solidFill>
                  <a:schemeClr val="bg1"/>
                </a:solidFill>
              </a:rPr>
              <a:t>Bài văn miêu tả con vật thường có ba phần:</a:t>
            </a:r>
          </a:p>
          <a:p>
            <a:pPr marL="342900" indent="-342900">
              <a:buFontTx/>
              <a:buAutoNum type="arabicPeriod"/>
            </a:pPr>
            <a:r>
              <a:rPr lang="en-US" sz="2000" b="1">
                <a:solidFill>
                  <a:schemeClr val="bg1"/>
                </a:solidFill>
              </a:rPr>
              <a:t>Mở bài: Giới thiệu con vật sẽ tả.</a:t>
            </a:r>
          </a:p>
          <a:p>
            <a:pPr marL="342900" indent="-342900">
              <a:buFontTx/>
              <a:buAutoNum type="arabicPeriod"/>
            </a:pPr>
            <a:r>
              <a:rPr lang="en-US" sz="2000" b="1">
                <a:solidFill>
                  <a:schemeClr val="bg1"/>
                </a:solidFill>
              </a:rPr>
              <a:t>Thân bài:</a:t>
            </a:r>
          </a:p>
          <a:p>
            <a:pPr marL="342900" indent="-342900">
              <a:buFontTx/>
              <a:buAutoNum type="alphaLcPeriod"/>
            </a:pPr>
            <a:r>
              <a:rPr lang="en-US" sz="2000" b="1">
                <a:solidFill>
                  <a:schemeClr val="bg1"/>
                </a:solidFill>
              </a:rPr>
              <a:t>Tả hình dáng .</a:t>
            </a:r>
          </a:p>
          <a:p>
            <a:pPr marL="342900" indent="-342900">
              <a:buFontTx/>
              <a:buAutoNum type="alphaLcPeriod"/>
            </a:pPr>
            <a:r>
              <a:rPr lang="en-US" sz="2000" b="1">
                <a:solidFill>
                  <a:schemeClr val="bg1"/>
                </a:solidFill>
              </a:rPr>
              <a:t>Tả thói quen sinh hoạt và một vài hoạt động chính</a:t>
            </a:r>
          </a:p>
          <a:p>
            <a:pPr marL="342900" indent="-342900">
              <a:buFontTx/>
              <a:buAutoNum type="alphaLcPeriod"/>
            </a:pPr>
            <a:r>
              <a:rPr lang="en-US" sz="2000" b="1">
                <a:solidFill>
                  <a:schemeClr val="bg1"/>
                </a:solidFill>
              </a:rPr>
              <a:t> của con vật.</a:t>
            </a:r>
          </a:p>
          <a:p>
            <a:pPr marL="342900" indent="-342900"/>
            <a:r>
              <a:rPr lang="en-US" sz="2000" b="1">
                <a:solidFill>
                  <a:schemeClr val="bg1"/>
                </a:solidFill>
              </a:rPr>
              <a:t>3. Kết luận: Nêu cảm nghĩ đối với con vật.</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83">
                                            <p:txEl>
                                              <p:pRg st="0" end="0"/>
                                            </p:txEl>
                                          </p:spTgt>
                                        </p:tgtEl>
                                        <p:attrNameLst>
                                          <p:attrName>style.visibility</p:attrName>
                                        </p:attrNameLst>
                                      </p:cBhvr>
                                      <p:to>
                                        <p:strVal val="visible"/>
                                      </p:to>
                                    </p:set>
                                    <p:animEffect transition="in" filter="blinds(horizontal)">
                                      <p:cBhvr>
                                        <p:cTn id="7" dur="500"/>
                                        <p:tgtEl>
                                          <p:spTgt spid="308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083">
                                            <p:txEl>
                                              <p:pRg st="1" end="1"/>
                                            </p:txEl>
                                          </p:spTgt>
                                        </p:tgtEl>
                                        <p:attrNameLst>
                                          <p:attrName>style.visibility</p:attrName>
                                        </p:attrNameLst>
                                      </p:cBhvr>
                                      <p:to>
                                        <p:strVal val="visible"/>
                                      </p:to>
                                    </p:set>
                                    <p:animEffect transition="in" filter="blinds(horizontal)">
                                      <p:cBhvr>
                                        <p:cTn id="10" dur="500"/>
                                        <p:tgtEl>
                                          <p:spTgt spid="308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3084">
                                            <p:txEl>
                                              <p:pRg st="0" end="0"/>
                                            </p:txEl>
                                          </p:spTgt>
                                        </p:tgtEl>
                                        <p:attrNameLst>
                                          <p:attrName>style.visibility</p:attrName>
                                        </p:attrNameLst>
                                      </p:cBhvr>
                                      <p:to>
                                        <p:strVal val="visible"/>
                                      </p:to>
                                    </p:set>
                                    <p:animEffect transition="in" filter="box(in)">
                                      <p:cBhvr>
                                        <p:cTn id="15" dur="500"/>
                                        <p:tgtEl>
                                          <p:spTgt spid="3084">
                                            <p:txEl>
                                              <p:pRg st="0" end="0"/>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084">
                                            <p:txEl>
                                              <p:pRg st="1" end="1"/>
                                            </p:txEl>
                                          </p:spTgt>
                                        </p:tgtEl>
                                        <p:attrNameLst>
                                          <p:attrName>style.visibility</p:attrName>
                                        </p:attrNameLst>
                                      </p:cBhvr>
                                      <p:to>
                                        <p:strVal val="visible"/>
                                      </p:to>
                                    </p:set>
                                    <p:animEffect transition="in" filter="box(in)">
                                      <p:cBhvr>
                                        <p:cTn id="18" dur="500"/>
                                        <p:tgtEl>
                                          <p:spTgt spid="3084">
                                            <p:txEl>
                                              <p:pRg st="1" end="1"/>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084">
                                            <p:txEl>
                                              <p:pRg st="2" end="2"/>
                                            </p:txEl>
                                          </p:spTgt>
                                        </p:tgtEl>
                                        <p:attrNameLst>
                                          <p:attrName>style.visibility</p:attrName>
                                        </p:attrNameLst>
                                      </p:cBhvr>
                                      <p:to>
                                        <p:strVal val="visible"/>
                                      </p:to>
                                    </p:set>
                                    <p:animEffect transition="in" filter="box(in)">
                                      <p:cBhvr>
                                        <p:cTn id="21" dur="500"/>
                                        <p:tgtEl>
                                          <p:spTgt spid="3084">
                                            <p:txEl>
                                              <p:pRg st="2" end="2"/>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084">
                                            <p:txEl>
                                              <p:pRg st="3" end="3"/>
                                            </p:txEl>
                                          </p:spTgt>
                                        </p:tgtEl>
                                        <p:attrNameLst>
                                          <p:attrName>style.visibility</p:attrName>
                                        </p:attrNameLst>
                                      </p:cBhvr>
                                      <p:to>
                                        <p:strVal val="visible"/>
                                      </p:to>
                                    </p:set>
                                    <p:animEffect transition="in" filter="box(in)">
                                      <p:cBhvr>
                                        <p:cTn id="24" dur="500"/>
                                        <p:tgtEl>
                                          <p:spTgt spid="3084">
                                            <p:txEl>
                                              <p:pRg st="3" end="3"/>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084">
                                            <p:txEl>
                                              <p:pRg st="4" end="4"/>
                                            </p:txEl>
                                          </p:spTgt>
                                        </p:tgtEl>
                                        <p:attrNameLst>
                                          <p:attrName>style.visibility</p:attrName>
                                        </p:attrNameLst>
                                      </p:cBhvr>
                                      <p:to>
                                        <p:strVal val="visible"/>
                                      </p:to>
                                    </p:set>
                                    <p:animEffect transition="in" filter="box(in)">
                                      <p:cBhvr>
                                        <p:cTn id="27" dur="500"/>
                                        <p:tgtEl>
                                          <p:spTgt spid="3084">
                                            <p:txEl>
                                              <p:pRg st="4" end="4"/>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3084">
                                            <p:txEl>
                                              <p:pRg st="5" end="5"/>
                                            </p:txEl>
                                          </p:spTgt>
                                        </p:tgtEl>
                                        <p:attrNameLst>
                                          <p:attrName>style.visibility</p:attrName>
                                        </p:attrNameLst>
                                      </p:cBhvr>
                                      <p:to>
                                        <p:strVal val="visible"/>
                                      </p:to>
                                    </p:set>
                                    <p:animEffect transition="in" filter="box(in)">
                                      <p:cBhvr>
                                        <p:cTn id="30" dur="500"/>
                                        <p:tgtEl>
                                          <p:spTgt spid="3084">
                                            <p:txEl>
                                              <p:pRg st="5" end="5"/>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3084">
                                            <p:txEl>
                                              <p:pRg st="6" end="6"/>
                                            </p:txEl>
                                          </p:spTgt>
                                        </p:tgtEl>
                                        <p:attrNameLst>
                                          <p:attrName>style.visibility</p:attrName>
                                        </p:attrNameLst>
                                      </p:cBhvr>
                                      <p:to>
                                        <p:strVal val="visible"/>
                                      </p:to>
                                    </p:set>
                                    <p:animEffect transition="in" filter="box(in)">
                                      <p:cBhvr>
                                        <p:cTn id="33" dur="500"/>
                                        <p:tgtEl>
                                          <p:spTgt spid="308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nhpowerpoint"/>
          <p:cNvPicPr>
            <a:picLocks noChangeAspect="1" noChangeArrowheads="1"/>
          </p:cNvPicPr>
          <p:nvPr/>
        </p:nvPicPr>
        <p:blipFill>
          <a:blip r:embed="rId2">
            <a:lum bright="22000" contrast="18000"/>
          </a:blip>
          <a:srcRect/>
          <a:stretch>
            <a:fillRect/>
          </a:stretch>
        </p:blipFill>
        <p:spPr bwMode="auto">
          <a:xfrm>
            <a:off x="-180975" y="-457200"/>
            <a:ext cx="9753600" cy="7315200"/>
          </a:xfrm>
          <a:prstGeom prst="rect">
            <a:avLst/>
          </a:prstGeom>
          <a:noFill/>
          <a:ln w="9525">
            <a:noFill/>
            <a:miter lim="800000"/>
            <a:headEnd/>
            <a:tailEnd/>
          </a:ln>
        </p:spPr>
      </p:pic>
      <p:sp>
        <p:nvSpPr>
          <p:cNvPr id="7176" name="WordArt 8"/>
          <p:cNvSpPr>
            <a:spLocks noChangeArrowheads="1" noChangeShapeType="1" noTextEdit="1"/>
          </p:cNvSpPr>
          <p:nvPr/>
        </p:nvSpPr>
        <p:spPr bwMode="auto">
          <a:xfrm>
            <a:off x="539750" y="1268413"/>
            <a:ext cx="8280400" cy="2808287"/>
          </a:xfrm>
          <a:prstGeom prst="rect">
            <a:avLst/>
          </a:prstGeom>
        </p:spPr>
        <p:txBody>
          <a:bodyPr wrap="none" fromWordArt="1">
            <a:prstTxWarp prst="textDoubleWave1">
              <a:avLst>
                <a:gd name="adj1" fmla="val 6500"/>
                <a:gd name="adj2" fmla="val 0"/>
              </a:avLst>
            </a:prstTxWarp>
          </a:bodyPr>
          <a:lstStyle/>
          <a:p>
            <a:pPr algn="ctr"/>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Luyện tập quan sát con vật</a:t>
            </a:r>
            <a:endPar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p:txBody>
      </p:sp>
      <p:pic>
        <p:nvPicPr>
          <p:cNvPr id="4100" name="Picture 7" descr="rooster2[1]"/>
          <p:cNvPicPr>
            <a:picLocks noChangeAspect="1" noChangeArrowheads="1" noCrop="1"/>
          </p:cNvPicPr>
          <p:nvPr/>
        </p:nvPicPr>
        <p:blipFill>
          <a:blip r:embed="rId3"/>
          <a:srcRect/>
          <a:stretch>
            <a:fillRect/>
          </a:stretch>
        </p:blipFill>
        <p:spPr bwMode="auto">
          <a:xfrm>
            <a:off x="7308850" y="4221163"/>
            <a:ext cx="1835150" cy="2636837"/>
          </a:xfrm>
          <a:prstGeom prst="rect">
            <a:avLst/>
          </a:prstGeom>
          <a:noFill/>
          <a:ln w="9525">
            <a:noFill/>
            <a:miter lim="800000"/>
            <a:headEnd/>
            <a:tailEnd/>
          </a:ln>
        </p:spPr>
      </p:pic>
      <p:pic>
        <p:nvPicPr>
          <p:cNvPr id="4101" name="Picture 8" descr="x6335354"/>
          <p:cNvPicPr>
            <a:picLocks noChangeAspect="1" noChangeArrowheads="1"/>
          </p:cNvPicPr>
          <p:nvPr/>
        </p:nvPicPr>
        <p:blipFill>
          <a:blip r:embed="rId4"/>
          <a:srcRect/>
          <a:stretch>
            <a:fillRect/>
          </a:stretch>
        </p:blipFill>
        <p:spPr bwMode="auto">
          <a:xfrm>
            <a:off x="3276600" y="-242888"/>
            <a:ext cx="6248400" cy="838201"/>
          </a:xfrm>
          <a:prstGeom prst="rect">
            <a:avLst/>
          </a:prstGeom>
          <a:noFill/>
          <a:ln w="9525">
            <a:noFill/>
            <a:miter lim="800000"/>
            <a:headEnd/>
            <a:tailEnd/>
          </a:ln>
        </p:spPr>
      </p:pic>
      <p:pic>
        <p:nvPicPr>
          <p:cNvPr id="4102" name="Picture 8" descr="x6335354"/>
          <p:cNvPicPr>
            <a:picLocks noChangeAspect="1" noChangeArrowheads="1"/>
          </p:cNvPicPr>
          <p:nvPr/>
        </p:nvPicPr>
        <p:blipFill>
          <a:blip r:embed="rId4"/>
          <a:srcRect/>
          <a:stretch>
            <a:fillRect/>
          </a:stretch>
        </p:blipFill>
        <p:spPr bwMode="auto">
          <a:xfrm>
            <a:off x="-180975" y="6019800"/>
            <a:ext cx="6248400" cy="838200"/>
          </a:xfrm>
          <a:prstGeom prst="rect">
            <a:avLst/>
          </a:prstGeom>
          <a:noFill/>
          <a:ln w="9525">
            <a:noFill/>
            <a:miter lim="800000"/>
            <a:headEnd/>
            <a:tailEnd/>
          </a:ln>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plus(in)">
                                      <p:cBhvr>
                                        <p:cTn id="7" dur="20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nhpowerpoint"/>
          <p:cNvPicPr>
            <a:picLocks noChangeAspect="1" noChangeArrowheads="1"/>
          </p:cNvPicPr>
          <p:nvPr/>
        </p:nvPicPr>
        <p:blipFill>
          <a:blip r:embed="rId2">
            <a:lum bright="22000" contrast="18000"/>
          </a:blip>
          <a:srcRect/>
          <a:stretch>
            <a:fillRect/>
          </a:stretch>
        </p:blipFill>
        <p:spPr bwMode="auto">
          <a:xfrm>
            <a:off x="-396875" y="-242888"/>
            <a:ext cx="9753600" cy="7315201"/>
          </a:xfrm>
          <a:prstGeom prst="rect">
            <a:avLst/>
          </a:prstGeom>
          <a:noFill/>
          <a:ln w="9525">
            <a:noFill/>
            <a:miter lim="800000"/>
            <a:headEnd/>
            <a:tailEnd/>
          </a:ln>
        </p:spPr>
      </p:pic>
      <p:sp>
        <p:nvSpPr>
          <p:cNvPr id="5123" name="Text Box 4"/>
          <p:cNvSpPr txBox="1">
            <a:spLocks noChangeArrowheads="1"/>
          </p:cNvSpPr>
          <p:nvPr/>
        </p:nvSpPr>
        <p:spPr bwMode="auto">
          <a:xfrm>
            <a:off x="3543300" y="476250"/>
            <a:ext cx="2101850" cy="461963"/>
          </a:xfrm>
          <a:prstGeom prst="rect">
            <a:avLst/>
          </a:prstGeom>
          <a:noFill/>
          <a:ln w="9525">
            <a:noFill/>
            <a:miter lim="800000"/>
            <a:headEnd/>
            <a:tailEnd/>
          </a:ln>
        </p:spPr>
        <p:txBody>
          <a:bodyPr>
            <a:spAutoFit/>
          </a:bodyPr>
          <a:lstStyle/>
          <a:p>
            <a:r>
              <a:rPr lang="en-US" sz="2400" b="1">
                <a:solidFill>
                  <a:srgbClr val="990000"/>
                </a:solidFill>
              </a:rPr>
              <a:t>Tập làm văn</a:t>
            </a:r>
          </a:p>
        </p:txBody>
      </p:sp>
      <p:sp>
        <p:nvSpPr>
          <p:cNvPr id="5124" name="Text Box 5"/>
          <p:cNvSpPr txBox="1">
            <a:spLocks noChangeArrowheads="1"/>
          </p:cNvSpPr>
          <p:nvPr/>
        </p:nvSpPr>
        <p:spPr bwMode="auto">
          <a:xfrm>
            <a:off x="2627313" y="908050"/>
            <a:ext cx="4148137" cy="461963"/>
          </a:xfrm>
          <a:prstGeom prst="rect">
            <a:avLst/>
          </a:prstGeom>
          <a:noFill/>
          <a:ln w="9525">
            <a:noFill/>
            <a:miter lim="800000"/>
            <a:headEnd/>
            <a:tailEnd/>
          </a:ln>
        </p:spPr>
        <p:txBody>
          <a:bodyPr wrap="none">
            <a:spAutoFit/>
          </a:bodyPr>
          <a:lstStyle/>
          <a:p>
            <a:r>
              <a:rPr lang="en-US" sz="2400" b="1">
                <a:solidFill>
                  <a:srgbClr val="FF0000"/>
                </a:solidFill>
              </a:rPr>
              <a:t>Luyện tập quan sát con vật</a:t>
            </a:r>
          </a:p>
        </p:txBody>
      </p:sp>
      <p:sp>
        <p:nvSpPr>
          <p:cNvPr id="8198" name="Text Box 6"/>
          <p:cNvSpPr txBox="1">
            <a:spLocks noChangeArrowheads="1"/>
          </p:cNvSpPr>
          <p:nvPr/>
        </p:nvSpPr>
        <p:spPr bwMode="auto">
          <a:xfrm>
            <a:off x="0" y="1341438"/>
            <a:ext cx="2663825" cy="400050"/>
          </a:xfrm>
          <a:prstGeom prst="rect">
            <a:avLst/>
          </a:prstGeom>
          <a:solidFill>
            <a:srgbClr val="FF0000"/>
          </a:solidFill>
          <a:ln w="9525">
            <a:solidFill>
              <a:srgbClr val="FF0000"/>
            </a:solidFill>
            <a:miter lim="800000"/>
            <a:headEnd/>
            <a:tailEnd/>
          </a:ln>
        </p:spPr>
        <p:txBody>
          <a:bodyPr>
            <a:spAutoFit/>
          </a:bodyPr>
          <a:lstStyle/>
          <a:p>
            <a:r>
              <a:rPr lang="en-US" sz="2000" b="1">
                <a:solidFill>
                  <a:srgbClr val="FFFF00"/>
                </a:solidFill>
              </a:rPr>
              <a:t>1. Đọc bài văn sau:</a:t>
            </a:r>
          </a:p>
        </p:txBody>
      </p:sp>
      <p:sp>
        <p:nvSpPr>
          <p:cNvPr id="8200" name="Text Box 8"/>
          <p:cNvSpPr txBox="1">
            <a:spLocks noChangeArrowheads="1"/>
          </p:cNvSpPr>
          <p:nvPr/>
        </p:nvSpPr>
        <p:spPr bwMode="auto">
          <a:xfrm>
            <a:off x="0" y="1773238"/>
            <a:ext cx="8893175" cy="3786187"/>
          </a:xfrm>
          <a:prstGeom prst="rect">
            <a:avLst/>
          </a:prstGeom>
          <a:solidFill>
            <a:srgbClr val="006600"/>
          </a:solidFill>
          <a:ln w="9525">
            <a:noFill/>
            <a:miter lim="800000"/>
            <a:headEnd/>
            <a:tailEnd/>
          </a:ln>
        </p:spPr>
        <p:txBody>
          <a:bodyPr>
            <a:spAutoFit/>
          </a:bodyPr>
          <a:lstStyle/>
          <a:p>
            <a:pPr algn="ctr"/>
            <a:r>
              <a:rPr lang="en-US" sz="2000" b="1">
                <a:solidFill>
                  <a:schemeClr val="bg1"/>
                </a:solidFill>
              </a:rPr>
              <a:t>Đàn ngan mới nở</a:t>
            </a:r>
          </a:p>
          <a:p>
            <a:r>
              <a:rPr lang="en-US" sz="2000" b="1">
                <a:solidFill>
                  <a:schemeClr val="bg1"/>
                </a:solidFill>
              </a:rPr>
              <a:t>   Những con ngan nhỏ mới nở được ba hôm chỉ to hơn cái trứng một tí</a:t>
            </a:r>
          </a:p>
          <a:p>
            <a:r>
              <a:rPr lang="en-US" sz="2000" b="1">
                <a:solidFill>
                  <a:schemeClr val="bg1"/>
                </a:solidFill>
              </a:rPr>
              <a:t>   Chúng có bộ lông vàng óng. Một màu vàng đáng yêu như màu của những con tơ nõn mới guồng. Nhưng đẹp nhất là đôi mắt với cái mỏ. Đôi mắt chỉ bằng hột cườm, đen nhánh hạt huyền, lúc nào cũng long lanh đưa đi đưa lại như có nước, làm hoạt động của hai con ngươi bóng mỡ. Một cái mỏ màu nhung hươu, vừa bằng ngón tay đứa bé mới đẻ và có lẽ cũng</a:t>
            </a:r>
          </a:p>
          <a:p>
            <a:r>
              <a:rPr lang="en-US" sz="2000" b="1">
                <a:solidFill>
                  <a:schemeClr val="bg1"/>
                </a:solidFill>
              </a:rPr>
              <a:t>Mềm như thế, mọc ngắn ngắn đằng trước. Cái đầu xinh xinh, vàng nuột và ở dưới bụng, lủn chủn hai cái chân bé tí màu đỏ hồng.</a:t>
            </a:r>
          </a:p>
          <a:p>
            <a:r>
              <a:rPr lang="en-US" b="1">
                <a:solidFill>
                  <a:schemeClr val="bg1"/>
                </a:solidFill>
              </a:rPr>
              <a:t>                                                                                                             Tô Hoài</a:t>
            </a:r>
          </a:p>
          <a:p>
            <a:endParaRPr lang="en-US" b="1">
              <a:solidFill>
                <a:schemeClr val="bg1"/>
              </a:solidFill>
            </a:endParaRPr>
          </a:p>
        </p:txBody>
      </p:sp>
      <p:pic>
        <p:nvPicPr>
          <p:cNvPr id="5127" name="Picture 13" descr="sun14[1]"/>
          <p:cNvPicPr>
            <a:picLocks noChangeAspect="1" noChangeArrowheads="1" noCrop="1"/>
          </p:cNvPicPr>
          <p:nvPr/>
        </p:nvPicPr>
        <p:blipFill>
          <a:blip r:embed="rId3"/>
          <a:srcRect/>
          <a:stretch>
            <a:fillRect/>
          </a:stretch>
        </p:blipFill>
        <p:spPr bwMode="auto">
          <a:xfrm>
            <a:off x="7740650" y="0"/>
            <a:ext cx="1587500" cy="1536700"/>
          </a:xfrm>
          <a:prstGeom prst="rect">
            <a:avLst/>
          </a:prstGeom>
          <a:noFill/>
          <a:ln w="9525">
            <a:noFill/>
            <a:miter lim="800000"/>
            <a:headEnd/>
            <a:tailEnd/>
          </a:ln>
        </p:spPr>
      </p:pic>
      <p:pic>
        <p:nvPicPr>
          <p:cNvPr id="5128" name="Picture 8" descr="x6335354"/>
          <p:cNvPicPr>
            <a:picLocks noChangeAspect="1" noChangeArrowheads="1"/>
          </p:cNvPicPr>
          <p:nvPr/>
        </p:nvPicPr>
        <p:blipFill>
          <a:blip r:embed="rId4"/>
          <a:srcRect/>
          <a:stretch>
            <a:fillRect/>
          </a:stretch>
        </p:blipFill>
        <p:spPr bwMode="auto">
          <a:xfrm>
            <a:off x="1187450" y="6237288"/>
            <a:ext cx="6248400" cy="838200"/>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diamond(in)">
                                      <p:cBhvr>
                                        <p:cTn id="7" dur="2000"/>
                                        <p:tgtEl>
                                          <p:spTgt spid="8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8200"/>
                                        </p:tgtEl>
                                        <p:attrNameLst>
                                          <p:attrName>style.visibility</p:attrName>
                                        </p:attrNameLst>
                                      </p:cBhvr>
                                      <p:to>
                                        <p:strVal val="visible"/>
                                      </p:to>
                                    </p:set>
                                    <p:animEffect transition="in" filter="wedge">
                                      <p:cBhvr>
                                        <p:cTn id="12" dur="2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20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anhpowerpoint"/>
          <p:cNvPicPr>
            <a:picLocks noChangeAspect="1" noChangeArrowheads="1"/>
          </p:cNvPicPr>
          <p:nvPr/>
        </p:nvPicPr>
        <p:blipFill>
          <a:blip r:embed="rId2">
            <a:lum bright="22000" contrast="18000"/>
          </a:blip>
          <a:srcRect/>
          <a:stretch>
            <a:fillRect/>
          </a:stretch>
        </p:blipFill>
        <p:spPr bwMode="auto">
          <a:xfrm>
            <a:off x="-396875" y="-242888"/>
            <a:ext cx="9753600" cy="7315201"/>
          </a:xfrm>
          <a:prstGeom prst="rect">
            <a:avLst/>
          </a:prstGeom>
          <a:noFill/>
          <a:ln w="9525">
            <a:noFill/>
            <a:miter lim="800000"/>
            <a:headEnd/>
            <a:tailEnd/>
          </a:ln>
        </p:spPr>
      </p:pic>
      <p:sp>
        <p:nvSpPr>
          <p:cNvPr id="6147" name="Text Box 4"/>
          <p:cNvSpPr txBox="1">
            <a:spLocks noChangeArrowheads="1"/>
          </p:cNvSpPr>
          <p:nvPr/>
        </p:nvSpPr>
        <p:spPr bwMode="auto">
          <a:xfrm>
            <a:off x="3492500" y="549275"/>
            <a:ext cx="1962150" cy="461963"/>
          </a:xfrm>
          <a:prstGeom prst="rect">
            <a:avLst/>
          </a:prstGeom>
          <a:noFill/>
          <a:ln w="9525">
            <a:noFill/>
            <a:miter lim="800000"/>
            <a:headEnd/>
            <a:tailEnd/>
          </a:ln>
        </p:spPr>
        <p:txBody>
          <a:bodyPr wrap="none">
            <a:spAutoFit/>
          </a:bodyPr>
          <a:lstStyle/>
          <a:p>
            <a:r>
              <a:rPr lang="en-US" sz="2400" b="1">
                <a:solidFill>
                  <a:srgbClr val="990000"/>
                </a:solidFill>
              </a:rPr>
              <a:t>Tập làm văn</a:t>
            </a:r>
          </a:p>
        </p:txBody>
      </p:sp>
      <p:sp>
        <p:nvSpPr>
          <p:cNvPr id="6148" name="Text Box 5"/>
          <p:cNvSpPr txBox="1">
            <a:spLocks noChangeArrowheads="1"/>
          </p:cNvSpPr>
          <p:nvPr/>
        </p:nvSpPr>
        <p:spPr bwMode="auto">
          <a:xfrm>
            <a:off x="2627313" y="981075"/>
            <a:ext cx="4148137" cy="461963"/>
          </a:xfrm>
          <a:prstGeom prst="rect">
            <a:avLst/>
          </a:prstGeom>
          <a:noFill/>
          <a:ln w="9525">
            <a:noFill/>
            <a:miter lim="800000"/>
            <a:headEnd/>
            <a:tailEnd/>
          </a:ln>
        </p:spPr>
        <p:txBody>
          <a:bodyPr wrap="none">
            <a:spAutoFit/>
          </a:bodyPr>
          <a:lstStyle/>
          <a:p>
            <a:r>
              <a:rPr lang="en-US" sz="2400" b="1">
                <a:solidFill>
                  <a:srgbClr val="FF0000"/>
                </a:solidFill>
              </a:rPr>
              <a:t>Luyện tập quan sát con vật</a:t>
            </a:r>
          </a:p>
        </p:txBody>
      </p:sp>
      <p:sp>
        <p:nvSpPr>
          <p:cNvPr id="10246" name="Text Box 6"/>
          <p:cNvSpPr txBox="1">
            <a:spLocks noChangeArrowheads="1"/>
          </p:cNvSpPr>
          <p:nvPr/>
        </p:nvSpPr>
        <p:spPr bwMode="auto">
          <a:xfrm>
            <a:off x="0" y="1557338"/>
            <a:ext cx="8675688" cy="708025"/>
          </a:xfrm>
          <a:prstGeom prst="rect">
            <a:avLst/>
          </a:prstGeom>
          <a:solidFill>
            <a:srgbClr val="FF0000"/>
          </a:solidFill>
          <a:ln w="9525">
            <a:solidFill>
              <a:srgbClr val="FF0000"/>
            </a:solidFill>
            <a:miter lim="800000"/>
            <a:headEnd/>
            <a:tailEnd/>
          </a:ln>
        </p:spPr>
        <p:txBody>
          <a:bodyPr>
            <a:spAutoFit/>
          </a:bodyPr>
          <a:lstStyle/>
          <a:p>
            <a:r>
              <a:rPr lang="en-US" sz="2000" b="1">
                <a:solidFill>
                  <a:srgbClr val="FFFF00"/>
                </a:solidFill>
              </a:rPr>
              <a:t>2. Để miêu tả đàn ngan, tác giả bài văn trên đã quan sát những bộ phận nào của chúng? Ghi lại những câu văn em cho là hay?</a:t>
            </a:r>
          </a:p>
        </p:txBody>
      </p:sp>
      <p:graphicFrame>
        <p:nvGraphicFramePr>
          <p:cNvPr id="10333" name="Group 93"/>
          <p:cNvGraphicFramePr>
            <a:graphicFrameLocks noGrp="1"/>
          </p:cNvGraphicFramePr>
          <p:nvPr>
            <p:ph/>
          </p:nvPr>
        </p:nvGraphicFramePr>
        <p:xfrm>
          <a:off x="179388" y="2565400"/>
          <a:ext cx="7200900" cy="3627438"/>
        </p:xfrm>
        <a:graphic>
          <a:graphicData uri="http://schemas.openxmlformats.org/drawingml/2006/table">
            <a:tbl>
              <a:tblPr/>
              <a:tblGrid>
                <a:gridCol w="2232025"/>
                <a:gridCol w="4968875"/>
              </a:tblGrid>
              <a:tr h="51820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FF00"/>
                          </a:solidFill>
                          <a:effectLst/>
                          <a:latin typeface="Times New Roman" pitchFamily="18" charset="0"/>
                          <a:cs typeface="Arial" charset="0"/>
                        </a:rPr>
                        <a:t>Các bộ phận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FF00"/>
                          </a:solidFill>
                          <a:effectLst/>
                          <a:latin typeface="Times New Roman" pitchFamily="18" charset="0"/>
                          <a:cs typeface="Arial" charset="0"/>
                        </a:rPr>
                        <a:t>Từ ngữ miêu tả</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5182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FF00"/>
                          </a:solidFill>
                          <a:effectLst/>
                          <a:latin typeface="Times New Roman" pitchFamily="18" charset="0"/>
                          <a:cs typeface="Arial" charset="0"/>
                        </a:rPr>
                        <a:t>Hình dáng</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00"/>
                        </a:solidFill>
                        <a:effectLst/>
                        <a:latin typeface="Times New Roman" pitchFamily="18" charset="0"/>
                        <a:cs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5182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FF00"/>
                          </a:solidFill>
                          <a:effectLst/>
                          <a:latin typeface="Times New Roman" pitchFamily="18" charset="0"/>
                          <a:cs typeface="Arial" charset="0"/>
                        </a:rPr>
                        <a:t>Bộ lông</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00"/>
                        </a:solidFill>
                        <a:effectLst/>
                        <a:latin typeface="Times New Roman" pitchFamily="18" charset="0"/>
                        <a:cs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5182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FF00"/>
                          </a:solidFill>
                          <a:effectLst/>
                          <a:latin typeface="Times New Roman" pitchFamily="18" charset="0"/>
                          <a:cs typeface="Arial" charset="0"/>
                        </a:rPr>
                        <a:t>Đôi mắt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00"/>
                        </a:solidFill>
                        <a:effectLst/>
                        <a:latin typeface="Times New Roman" pitchFamily="18" charset="0"/>
                        <a:cs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5182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FF00"/>
                          </a:solidFill>
                          <a:effectLst/>
                          <a:latin typeface="Times New Roman" pitchFamily="18" charset="0"/>
                          <a:cs typeface="Arial" charset="0"/>
                        </a:rPr>
                        <a:t>Cái mỏ</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00"/>
                        </a:solidFill>
                        <a:effectLst/>
                        <a:latin typeface="Times New Roman" pitchFamily="18" charset="0"/>
                        <a:cs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5182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FF00"/>
                          </a:solidFill>
                          <a:effectLst/>
                          <a:latin typeface="Times New Roman" pitchFamily="18" charset="0"/>
                          <a:cs typeface="Arial" charset="0"/>
                        </a:rPr>
                        <a:t>Cái đầu</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00"/>
                        </a:solidFill>
                        <a:effectLst/>
                        <a:latin typeface="Times New Roman" pitchFamily="18" charset="0"/>
                        <a:cs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5182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FF00"/>
                          </a:solidFill>
                          <a:effectLst/>
                          <a:latin typeface="Times New Roman" pitchFamily="18" charset="0"/>
                          <a:cs typeface="Arial" charset="0"/>
                        </a:rPr>
                        <a:t>Hai cái chân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FF00"/>
                        </a:solidFill>
                        <a:effectLst/>
                        <a:latin typeface="Times New Roman" pitchFamily="18" charset="0"/>
                        <a:cs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6600"/>
                    </a:solidFill>
                  </a:tcPr>
                </a:tc>
              </a:tr>
            </a:tbl>
          </a:graphicData>
        </a:graphic>
      </p:graphicFrame>
      <p:sp>
        <p:nvSpPr>
          <p:cNvPr id="10327" name="AutoShape 87"/>
          <p:cNvSpPr>
            <a:spLocks noChangeArrowheads="1"/>
          </p:cNvSpPr>
          <p:nvPr/>
        </p:nvSpPr>
        <p:spPr bwMode="auto">
          <a:xfrm>
            <a:off x="6300788" y="5057775"/>
            <a:ext cx="3095625" cy="1800225"/>
          </a:xfrm>
          <a:prstGeom prst="sun">
            <a:avLst>
              <a:gd name="adj" fmla="val 25000"/>
            </a:avLst>
          </a:prstGeom>
          <a:solidFill>
            <a:srgbClr val="FFFF00"/>
          </a:solidFill>
          <a:ln w="9525">
            <a:solidFill>
              <a:srgbClr val="0000FF"/>
            </a:solidFill>
            <a:miter lim="800000"/>
            <a:headEnd/>
            <a:tailEnd/>
          </a:ln>
        </p:spPr>
        <p:txBody>
          <a:bodyPr wrap="none" anchor="ctr"/>
          <a:lstStyle/>
          <a:p>
            <a:pPr algn="ctr"/>
            <a:r>
              <a:rPr lang="en-US" sz="1600" b="1">
                <a:solidFill>
                  <a:srgbClr val="0000FF"/>
                </a:solidFill>
              </a:rPr>
              <a:t>THẢO LUẬN</a:t>
            </a:r>
          </a:p>
          <a:p>
            <a:pPr algn="ctr"/>
            <a:r>
              <a:rPr lang="en-US" sz="1600" b="1">
                <a:solidFill>
                  <a:srgbClr val="0000FF"/>
                </a:solidFill>
              </a:rPr>
              <a:t> NHÓM</a:t>
            </a:r>
            <a:r>
              <a:rPr lang="en-US" sz="1600" b="1"/>
              <a:t> </a:t>
            </a:r>
            <a:r>
              <a:rPr lang="en-US" sz="1600" b="1">
                <a:solidFill>
                  <a:srgbClr val="0000FF"/>
                </a:solidFill>
              </a:rPr>
              <a:t>4</a:t>
            </a:r>
          </a:p>
        </p:txBody>
      </p:sp>
      <p:pic>
        <p:nvPicPr>
          <p:cNvPr id="6177" name="Picture 21" descr="j0232133"/>
          <p:cNvPicPr>
            <a:picLocks noChangeAspect="1" noChangeArrowheads="1"/>
          </p:cNvPicPr>
          <p:nvPr/>
        </p:nvPicPr>
        <p:blipFill>
          <a:blip r:embed="rId3"/>
          <a:srcRect/>
          <a:stretch>
            <a:fillRect/>
          </a:stretch>
        </p:blipFill>
        <p:spPr bwMode="auto">
          <a:xfrm rot="-512918">
            <a:off x="-323850" y="-387350"/>
            <a:ext cx="2057400" cy="1963738"/>
          </a:xfrm>
          <a:prstGeom prst="rect">
            <a:avLst/>
          </a:prstGeom>
          <a:noFill/>
          <a:ln w="9525">
            <a:noFill/>
            <a:miter lim="800000"/>
            <a:headEnd/>
            <a:tailEnd/>
          </a:ln>
        </p:spPr>
      </p:pic>
      <p:pic>
        <p:nvPicPr>
          <p:cNvPr id="6178" name="Picture 8" descr="x6335354"/>
          <p:cNvPicPr>
            <a:picLocks noChangeAspect="1" noChangeArrowheads="1"/>
          </p:cNvPicPr>
          <p:nvPr/>
        </p:nvPicPr>
        <p:blipFill>
          <a:blip r:embed="rId4"/>
          <a:srcRect/>
          <a:stretch>
            <a:fillRect/>
          </a:stretch>
        </p:blipFill>
        <p:spPr bwMode="auto">
          <a:xfrm>
            <a:off x="395288" y="6165850"/>
            <a:ext cx="6248400" cy="838200"/>
          </a:xfrm>
          <a:prstGeom prst="rect">
            <a:avLst/>
          </a:prstGeom>
          <a:noFill/>
          <a:ln w="9525">
            <a:noFill/>
            <a:miter lim="800000"/>
            <a:headEnd/>
            <a:tailEnd/>
          </a:ln>
        </p:spPr>
      </p:pic>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checkerboard(across)">
                                      <p:cBhvr>
                                        <p:cTn id="7" dur="500"/>
                                        <p:tgtEl>
                                          <p:spTgt spid="102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10333"/>
                                        </p:tgtEl>
                                        <p:attrNameLst>
                                          <p:attrName>style.visibility</p:attrName>
                                        </p:attrNameLst>
                                      </p:cBhvr>
                                      <p:to>
                                        <p:strVal val="visible"/>
                                      </p:to>
                                    </p:set>
                                    <p:anim calcmode="lin" valueType="num">
                                      <p:cBhvr additive="base">
                                        <p:cTn id="12" dur="5000" fill="hold"/>
                                        <p:tgtEl>
                                          <p:spTgt spid="10333"/>
                                        </p:tgtEl>
                                        <p:attrNameLst>
                                          <p:attrName>ppt_x</p:attrName>
                                        </p:attrNameLst>
                                      </p:cBhvr>
                                      <p:tavLst>
                                        <p:tav tm="0">
                                          <p:val>
                                            <p:strVal val="#ppt_x"/>
                                          </p:val>
                                        </p:tav>
                                        <p:tav tm="100000">
                                          <p:val>
                                            <p:strVal val="#ppt_x"/>
                                          </p:val>
                                        </p:tav>
                                      </p:tavLst>
                                    </p:anim>
                                    <p:anim calcmode="lin" valueType="num">
                                      <p:cBhvr additive="base">
                                        <p:cTn id="13" dur="5000" fill="hold"/>
                                        <p:tgtEl>
                                          <p:spTgt spid="1033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10327"/>
                                        </p:tgtEl>
                                        <p:attrNameLst>
                                          <p:attrName>style.visibility</p:attrName>
                                        </p:attrNameLst>
                                      </p:cBhvr>
                                      <p:to>
                                        <p:strVal val="visible"/>
                                      </p:to>
                                    </p:set>
                                    <p:animEffect transition="in" filter="plus(in)">
                                      <p:cBhvr>
                                        <p:cTn id="18" dur="2000"/>
                                        <p:tgtEl>
                                          <p:spTgt spid="10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103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nhpowerpoint"/>
          <p:cNvPicPr>
            <a:picLocks noChangeAspect="1" noChangeArrowheads="1"/>
          </p:cNvPicPr>
          <p:nvPr/>
        </p:nvPicPr>
        <p:blipFill>
          <a:blip r:embed="rId2">
            <a:lum bright="22000" contrast="18000"/>
          </a:blip>
          <a:srcRect/>
          <a:stretch>
            <a:fillRect/>
          </a:stretch>
        </p:blipFill>
        <p:spPr bwMode="auto">
          <a:xfrm>
            <a:off x="-396875" y="-242888"/>
            <a:ext cx="9753600" cy="7315201"/>
          </a:xfrm>
          <a:prstGeom prst="rect">
            <a:avLst/>
          </a:prstGeom>
          <a:noFill/>
          <a:ln w="9525">
            <a:noFill/>
            <a:miter lim="800000"/>
            <a:headEnd/>
            <a:tailEnd/>
          </a:ln>
        </p:spPr>
      </p:pic>
      <p:sp>
        <p:nvSpPr>
          <p:cNvPr id="7171" name="Text Box 4"/>
          <p:cNvSpPr txBox="1">
            <a:spLocks noChangeArrowheads="1"/>
          </p:cNvSpPr>
          <p:nvPr/>
        </p:nvSpPr>
        <p:spPr bwMode="auto">
          <a:xfrm>
            <a:off x="3419475" y="620713"/>
            <a:ext cx="1962150" cy="461962"/>
          </a:xfrm>
          <a:prstGeom prst="rect">
            <a:avLst/>
          </a:prstGeom>
          <a:noFill/>
          <a:ln w="9525">
            <a:noFill/>
            <a:miter lim="800000"/>
            <a:headEnd/>
            <a:tailEnd/>
          </a:ln>
        </p:spPr>
        <p:txBody>
          <a:bodyPr wrap="none">
            <a:spAutoFit/>
          </a:bodyPr>
          <a:lstStyle/>
          <a:p>
            <a:r>
              <a:rPr lang="en-US" sz="2400" b="1">
                <a:solidFill>
                  <a:srgbClr val="990000"/>
                </a:solidFill>
              </a:rPr>
              <a:t>Tập làm văn</a:t>
            </a:r>
          </a:p>
        </p:txBody>
      </p:sp>
      <p:sp>
        <p:nvSpPr>
          <p:cNvPr id="7172" name="Text Box 5"/>
          <p:cNvSpPr txBox="1">
            <a:spLocks noChangeArrowheads="1"/>
          </p:cNvSpPr>
          <p:nvPr/>
        </p:nvSpPr>
        <p:spPr bwMode="auto">
          <a:xfrm>
            <a:off x="2627313" y="1125538"/>
            <a:ext cx="4308475" cy="461962"/>
          </a:xfrm>
          <a:prstGeom prst="rect">
            <a:avLst/>
          </a:prstGeom>
          <a:noFill/>
          <a:ln w="9525">
            <a:noFill/>
            <a:miter lim="800000"/>
            <a:headEnd/>
            <a:tailEnd/>
          </a:ln>
        </p:spPr>
        <p:txBody>
          <a:bodyPr>
            <a:spAutoFit/>
          </a:bodyPr>
          <a:lstStyle/>
          <a:p>
            <a:r>
              <a:rPr lang="en-US" sz="2400" b="1">
                <a:solidFill>
                  <a:srgbClr val="FF0000"/>
                </a:solidFill>
              </a:rPr>
              <a:t>Luyện tập quan sát con vật</a:t>
            </a:r>
          </a:p>
        </p:txBody>
      </p:sp>
      <p:sp>
        <p:nvSpPr>
          <p:cNvPr id="7173" name="Text Box 6"/>
          <p:cNvSpPr txBox="1">
            <a:spLocks noChangeArrowheads="1"/>
          </p:cNvSpPr>
          <p:nvPr/>
        </p:nvSpPr>
        <p:spPr bwMode="auto">
          <a:xfrm>
            <a:off x="0" y="1700213"/>
            <a:ext cx="8386763" cy="708025"/>
          </a:xfrm>
          <a:prstGeom prst="rect">
            <a:avLst/>
          </a:prstGeom>
          <a:solidFill>
            <a:srgbClr val="FFFF00"/>
          </a:solidFill>
          <a:ln w="9525">
            <a:noFill/>
            <a:miter lim="800000"/>
            <a:headEnd/>
            <a:tailEnd/>
          </a:ln>
        </p:spPr>
        <p:txBody>
          <a:bodyPr>
            <a:spAutoFit/>
          </a:bodyPr>
          <a:lstStyle/>
          <a:p>
            <a:r>
              <a:rPr lang="en-US" sz="2000" b="1">
                <a:solidFill>
                  <a:srgbClr val="FF0000"/>
                </a:solidFill>
              </a:rPr>
              <a:t>2. Để miêu tả đàn ngan, tác giả bài văn trên đã quan sát những bộ phận nào của chúng? Ghi lại những câu văn em cho là hay?</a:t>
            </a:r>
          </a:p>
        </p:txBody>
      </p:sp>
      <p:sp>
        <p:nvSpPr>
          <p:cNvPr id="7174" name="AutoShape 8"/>
          <p:cNvSpPr>
            <a:spLocks noChangeArrowheads="1"/>
          </p:cNvSpPr>
          <p:nvPr/>
        </p:nvSpPr>
        <p:spPr bwMode="auto">
          <a:xfrm>
            <a:off x="1476375" y="2708275"/>
            <a:ext cx="5327650" cy="3313113"/>
          </a:xfrm>
          <a:prstGeom prst="irregularSeal1">
            <a:avLst/>
          </a:prstGeom>
          <a:solidFill>
            <a:schemeClr val="accent1"/>
          </a:solidFill>
          <a:ln w="9525">
            <a:solidFill>
              <a:schemeClr val="tx1"/>
            </a:solidFill>
            <a:miter lim="800000"/>
            <a:headEnd/>
            <a:tailEnd/>
          </a:ln>
        </p:spPr>
        <p:txBody>
          <a:bodyPr wrap="none" anchor="ctr"/>
          <a:lstStyle/>
          <a:p>
            <a:pPr algn="ctr"/>
            <a:r>
              <a:rPr lang="en-US" sz="2000" b="1"/>
              <a:t>HẾT GIỜ</a:t>
            </a:r>
          </a:p>
        </p:txBody>
      </p:sp>
      <p:pic>
        <p:nvPicPr>
          <p:cNvPr id="7175" name="Picture 9" descr="BOYWRIT"/>
          <p:cNvPicPr>
            <a:picLocks noChangeAspect="1" noChangeArrowheads="1"/>
          </p:cNvPicPr>
          <p:nvPr/>
        </p:nvPicPr>
        <p:blipFill>
          <a:blip r:embed="rId3"/>
          <a:srcRect/>
          <a:stretch>
            <a:fillRect/>
          </a:stretch>
        </p:blipFill>
        <p:spPr bwMode="auto">
          <a:xfrm>
            <a:off x="6804025" y="5157788"/>
            <a:ext cx="2592388" cy="1851025"/>
          </a:xfrm>
          <a:prstGeom prst="rect">
            <a:avLst/>
          </a:prstGeom>
          <a:noFill/>
          <a:ln w="9525">
            <a:noFill/>
            <a:miter lim="800000"/>
            <a:headEnd/>
            <a:tailEnd/>
          </a:ln>
        </p:spPr>
      </p:pic>
      <p:pic>
        <p:nvPicPr>
          <p:cNvPr id="7176" name="Picture 8" descr="x6335354"/>
          <p:cNvPicPr>
            <a:picLocks noChangeAspect="1" noChangeArrowheads="1"/>
          </p:cNvPicPr>
          <p:nvPr/>
        </p:nvPicPr>
        <p:blipFill>
          <a:blip r:embed="rId4"/>
          <a:srcRect/>
          <a:stretch>
            <a:fillRect/>
          </a:stretch>
        </p:blipFill>
        <p:spPr bwMode="auto">
          <a:xfrm>
            <a:off x="611188" y="6165850"/>
            <a:ext cx="6248400" cy="838200"/>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nhpowerpoint"/>
          <p:cNvPicPr>
            <a:picLocks noChangeAspect="1" noChangeArrowheads="1"/>
          </p:cNvPicPr>
          <p:nvPr/>
        </p:nvPicPr>
        <p:blipFill>
          <a:blip r:embed="rId2">
            <a:lum bright="22000" contrast="18000"/>
          </a:blip>
          <a:srcRect/>
          <a:stretch>
            <a:fillRect/>
          </a:stretch>
        </p:blipFill>
        <p:spPr bwMode="auto">
          <a:xfrm>
            <a:off x="-396875" y="-171450"/>
            <a:ext cx="9753600" cy="7315200"/>
          </a:xfrm>
          <a:prstGeom prst="rect">
            <a:avLst/>
          </a:prstGeom>
          <a:noFill/>
          <a:ln w="9525">
            <a:noFill/>
            <a:miter lim="800000"/>
            <a:headEnd/>
            <a:tailEnd/>
          </a:ln>
        </p:spPr>
      </p:pic>
      <p:sp>
        <p:nvSpPr>
          <p:cNvPr id="8195" name="Text Box 4"/>
          <p:cNvSpPr txBox="1">
            <a:spLocks noChangeArrowheads="1"/>
          </p:cNvSpPr>
          <p:nvPr/>
        </p:nvSpPr>
        <p:spPr bwMode="auto">
          <a:xfrm>
            <a:off x="3543300" y="374650"/>
            <a:ext cx="1962150" cy="461963"/>
          </a:xfrm>
          <a:prstGeom prst="rect">
            <a:avLst/>
          </a:prstGeom>
          <a:noFill/>
          <a:ln w="9525">
            <a:noFill/>
            <a:miter lim="800000"/>
            <a:headEnd/>
            <a:tailEnd/>
          </a:ln>
        </p:spPr>
        <p:txBody>
          <a:bodyPr wrap="none">
            <a:spAutoFit/>
          </a:bodyPr>
          <a:lstStyle/>
          <a:p>
            <a:r>
              <a:rPr lang="en-US" sz="2400" b="1">
                <a:solidFill>
                  <a:srgbClr val="990000"/>
                </a:solidFill>
              </a:rPr>
              <a:t>Tập làm văn</a:t>
            </a:r>
          </a:p>
        </p:txBody>
      </p:sp>
      <p:sp>
        <p:nvSpPr>
          <p:cNvPr id="8196" name="Text Box 5"/>
          <p:cNvSpPr txBox="1">
            <a:spLocks noChangeArrowheads="1"/>
          </p:cNvSpPr>
          <p:nvPr/>
        </p:nvSpPr>
        <p:spPr bwMode="auto">
          <a:xfrm>
            <a:off x="2627313" y="692150"/>
            <a:ext cx="4148137" cy="461963"/>
          </a:xfrm>
          <a:prstGeom prst="rect">
            <a:avLst/>
          </a:prstGeom>
          <a:noFill/>
          <a:ln w="9525">
            <a:noFill/>
            <a:miter lim="800000"/>
            <a:headEnd/>
            <a:tailEnd/>
          </a:ln>
        </p:spPr>
        <p:txBody>
          <a:bodyPr wrap="none">
            <a:spAutoFit/>
          </a:bodyPr>
          <a:lstStyle/>
          <a:p>
            <a:r>
              <a:rPr lang="en-US" sz="2400" b="1">
                <a:solidFill>
                  <a:srgbClr val="FF0000"/>
                </a:solidFill>
              </a:rPr>
              <a:t>Luyện tập quan sát con vật</a:t>
            </a:r>
          </a:p>
        </p:txBody>
      </p:sp>
      <p:sp>
        <p:nvSpPr>
          <p:cNvPr id="8197" name="Text Box 6"/>
          <p:cNvSpPr txBox="1">
            <a:spLocks noChangeArrowheads="1"/>
          </p:cNvSpPr>
          <p:nvPr/>
        </p:nvSpPr>
        <p:spPr bwMode="auto">
          <a:xfrm>
            <a:off x="0" y="1196975"/>
            <a:ext cx="9144000" cy="708025"/>
          </a:xfrm>
          <a:prstGeom prst="rect">
            <a:avLst/>
          </a:prstGeom>
          <a:solidFill>
            <a:srgbClr val="FF0000"/>
          </a:solidFill>
          <a:ln w="9525">
            <a:noFill/>
            <a:miter lim="800000"/>
            <a:headEnd/>
            <a:tailEnd/>
          </a:ln>
        </p:spPr>
        <p:txBody>
          <a:bodyPr>
            <a:spAutoFit/>
          </a:bodyPr>
          <a:lstStyle/>
          <a:p>
            <a:r>
              <a:rPr lang="en-US" sz="2000" b="1">
                <a:solidFill>
                  <a:srgbClr val="FFFF00"/>
                </a:solidFill>
              </a:rPr>
              <a:t>2. Để miêu tả đàn ngan, tác giả bài văn trên đã quan sát những bộ phận nào của chúng? Ghi lại những câu văn em cho là hay?</a:t>
            </a:r>
          </a:p>
        </p:txBody>
      </p:sp>
      <p:sp>
        <p:nvSpPr>
          <p:cNvPr id="8198" name="Text Box 9"/>
          <p:cNvSpPr txBox="1">
            <a:spLocks noChangeArrowheads="1"/>
          </p:cNvSpPr>
          <p:nvPr/>
        </p:nvSpPr>
        <p:spPr bwMode="auto">
          <a:xfrm>
            <a:off x="1600200" y="3665538"/>
            <a:ext cx="184150" cy="338137"/>
          </a:xfrm>
          <a:prstGeom prst="rect">
            <a:avLst/>
          </a:prstGeom>
          <a:noFill/>
          <a:ln w="9525">
            <a:noFill/>
            <a:miter lim="800000"/>
            <a:headEnd/>
            <a:tailEnd/>
          </a:ln>
        </p:spPr>
        <p:txBody>
          <a:bodyPr wrap="none">
            <a:spAutoFit/>
          </a:bodyPr>
          <a:lstStyle/>
          <a:p>
            <a:endParaRPr lang="en-US" sz="1600"/>
          </a:p>
        </p:txBody>
      </p:sp>
      <p:graphicFrame>
        <p:nvGraphicFramePr>
          <p:cNvPr id="14393" name="Group 57"/>
          <p:cNvGraphicFramePr>
            <a:graphicFrameLocks noGrp="1"/>
          </p:cNvGraphicFramePr>
          <p:nvPr>
            <p:ph/>
          </p:nvPr>
        </p:nvGraphicFramePr>
        <p:xfrm>
          <a:off x="179388" y="2151063"/>
          <a:ext cx="8785225" cy="4619625"/>
        </p:xfrm>
        <a:graphic>
          <a:graphicData uri="http://schemas.openxmlformats.org/drawingml/2006/table">
            <a:tbl>
              <a:tblPr/>
              <a:tblGrid>
                <a:gridCol w="2598737"/>
                <a:gridCol w="6186488"/>
              </a:tblGrid>
              <a:tr h="549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FF00"/>
                          </a:solidFill>
                          <a:effectLst/>
                          <a:latin typeface="Times New Roman" pitchFamily="18" charset="0"/>
                          <a:cs typeface="Arial" charset="0"/>
                        </a:rPr>
                        <a:t>Các bộ phận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FF00"/>
                          </a:solidFill>
                          <a:effectLst/>
                          <a:latin typeface="Times New Roman" pitchFamily="18" charset="0"/>
                          <a:cs typeface="Arial" charset="0"/>
                        </a:rPr>
                        <a:t>Từ ngữ miêu tả</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5509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FF00"/>
                          </a:solidFill>
                          <a:effectLst/>
                          <a:latin typeface="Times New Roman" pitchFamily="18" charset="0"/>
                          <a:cs typeface="Arial" charset="0"/>
                        </a:rPr>
                        <a:t>Hình dáng</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FF00"/>
                          </a:solidFill>
                          <a:effectLst/>
                          <a:latin typeface="Times New Roman" pitchFamily="18" charset="0"/>
                          <a:cs typeface="Arial" charset="0"/>
                        </a:rPr>
                        <a:t>chỉ to hơn cái trứng một tí</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8230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FF00"/>
                          </a:solidFill>
                          <a:effectLst/>
                          <a:latin typeface="Times New Roman" pitchFamily="18" charset="0"/>
                          <a:cs typeface="Arial" charset="0"/>
                        </a:rPr>
                        <a:t>Bộ lông</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FF00"/>
                          </a:solidFill>
                          <a:effectLst/>
                          <a:latin typeface="Times New Roman" pitchFamily="18" charset="0"/>
                          <a:cs typeface="Arial" charset="0"/>
                        </a:rPr>
                        <a:t>vàng óng, như màu của những con tơ nõn mới guồng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865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FF00"/>
                          </a:solidFill>
                          <a:effectLst/>
                          <a:latin typeface="Times New Roman" pitchFamily="18" charset="0"/>
                          <a:cs typeface="Arial" charset="0"/>
                        </a:rPr>
                        <a:t>Đôi mắt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FF00"/>
                          </a:solidFill>
                          <a:effectLst/>
                          <a:latin typeface="Times New Roman" pitchFamily="18" charset="0"/>
                          <a:cs typeface="Arial" charset="0"/>
                        </a:rPr>
                        <a:t>Chỉ bằng hột cườm, đen nhánh hạt huyền, long lanh đưa đi đưa lại như có nước.</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8230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FF00"/>
                          </a:solidFill>
                          <a:effectLst/>
                          <a:latin typeface="Times New Roman" pitchFamily="18" charset="0"/>
                          <a:cs typeface="Arial" charset="0"/>
                        </a:rPr>
                        <a:t>Cái mỏ</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FF00"/>
                          </a:solidFill>
                          <a:effectLst/>
                          <a:latin typeface="Times New Roman" pitchFamily="18" charset="0"/>
                          <a:cs typeface="Arial" charset="0"/>
                        </a:rPr>
                        <a:t>màu nhung hươu, vừa bằng ngón tay đứa mới đẻ, mọc ngăn ngắn đằng trước</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5509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FF00"/>
                          </a:solidFill>
                          <a:effectLst/>
                          <a:latin typeface="Times New Roman" pitchFamily="18" charset="0"/>
                          <a:cs typeface="Arial" charset="0"/>
                        </a:rPr>
                        <a:t>Cái đầu</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FF00"/>
                          </a:solidFill>
                          <a:effectLst/>
                          <a:latin typeface="Times New Roman" pitchFamily="18" charset="0"/>
                          <a:cs typeface="Arial" charset="0"/>
                        </a:rPr>
                        <a:t>xinh xinh, vàng nuột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r h="457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FF00"/>
                          </a:solidFill>
                          <a:effectLst/>
                          <a:latin typeface="Times New Roman" pitchFamily="18" charset="0"/>
                          <a:cs typeface="Arial" charset="0"/>
                        </a:rPr>
                        <a:t>Hai cái chân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FF00"/>
                          </a:solidFill>
                          <a:effectLst/>
                          <a:latin typeface="Times New Roman" pitchFamily="18" charset="0"/>
                          <a:cs typeface="Arial" charset="0"/>
                        </a:rPr>
                        <a:t>lủn chủn, bé tí, màu đỏ hồng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6600"/>
                    </a:solidFill>
                  </a:tcPr>
                </a:tc>
              </a:tr>
            </a:tbl>
          </a:graphicData>
        </a:graphic>
      </p:graphicFrame>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powerpoint"/>
          <p:cNvPicPr>
            <a:picLocks noChangeAspect="1" noChangeArrowheads="1"/>
          </p:cNvPicPr>
          <p:nvPr/>
        </p:nvPicPr>
        <p:blipFill>
          <a:blip r:embed="rId2">
            <a:lum bright="22000" contrast="18000"/>
          </a:blip>
          <a:srcRect/>
          <a:stretch>
            <a:fillRect/>
          </a:stretch>
        </p:blipFill>
        <p:spPr bwMode="auto">
          <a:xfrm>
            <a:off x="-396875" y="0"/>
            <a:ext cx="9753600" cy="7315200"/>
          </a:xfrm>
          <a:prstGeom prst="rect">
            <a:avLst/>
          </a:prstGeom>
          <a:noFill/>
          <a:ln w="9525">
            <a:noFill/>
            <a:miter lim="800000"/>
            <a:headEnd/>
            <a:tailEnd/>
          </a:ln>
        </p:spPr>
      </p:pic>
      <p:sp>
        <p:nvSpPr>
          <p:cNvPr id="9219" name="Text Box 4"/>
          <p:cNvSpPr txBox="1">
            <a:spLocks noChangeArrowheads="1"/>
          </p:cNvSpPr>
          <p:nvPr/>
        </p:nvSpPr>
        <p:spPr bwMode="auto">
          <a:xfrm>
            <a:off x="3563938" y="620713"/>
            <a:ext cx="1962150" cy="461962"/>
          </a:xfrm>
          <a:prstGeom prst="rect">
            <a:avLst/>
          </a:prstGeom>
          <a:noFill/>
          <a:ln w="9525">
            <a:noFill/>
            <a:miter lim="800000"/>
            <a:headEnd/>
            <a:tailEnd/>
          </a:ln>
        </p:spPr>
        <p:txBody>
          <a:bodyPr wrap="none">
            <a:spAutoFit/>
          </a:bodyPr>
          <a:lstStyle/>
          <a:p>
            <a:r>
              <a:rPr lang="en-US" sz="2400" b="1">
                <a:solidFill>
                  <a:srgbClr val="990000"/>
                </a:solidFill>
              </a:rPr>
              <a:t>Tập làm văn</a:t>
            </a:r>
          </a:p>
        </p:txBody>
      </p:sp>
      <p:sp>
        <p:nvSpPr>
          <p:cNvPr id="9220" name="Text Box 5"/>
          <p:cNvSpPr txBox="1">
            <a:spLocks noChangeArrowheads="1"/>
          </p:cNvSpPr>
          <p:nvPr/>
        </p:nvSpPr>
        <p:spPr bwMode="auto">
          <a:xfrm>
            <a:off x="2627313" y="981075"/>
            <a:ext cx="4148137" cy="461963"/>
          </a:xfrm>
          <a:prstGeom prst="rect">
            <a:avLst/>
          </a:prstGeom>
          <a:noFill/>
          <a:ln w="9525">
            <a:noFill/>
            <a:miter lim="800000"/>
            <a:headEnd/>
            <a:tailEnd/>
          </a:ln>
        </p:spPr>
        <p:txBody>
          <a:bodyPr wrap="none">
            <a:spAutoFit/>
          </a:bodyPr>
          <a:lstStyle/>
          <a:p>
            <a:r>
              <a:rPr lang="en-US" sz="2400" b="1">
                <a:solidFill>
                  <a:srgbClr val="FF0000"/>
                </a:solidFill>
              </a:rPr>
              <a:t>Luyện tập quan sát con vật</a:t>
            </a:r>
          </a:p>
        </p:txBody>
      </p:sp>
      <p:sp>
        <p:nvSpPr>
          <p:cNvPr id="23558" name="Text Box 6"/>
          <p:cNvSpPr txBox="1">
            <a:spLocks noChangeArrowheads="1"/>
          </p:cNvSpPr>
          <p:nvPr/>
        </p:nvSpPr>
        <p:spPr bwMode="auto">
          <a:xfrm>
            <a:off x="0" y="1484313"/>
            <a:ext cx="9144000" cy="708025"/>
          </a:xfrm>
          <a:prstGeom prst="rect">
            <a:avLst/>
          </a:prstGeom>
          <a:solidFill>
            <a:srgbClr val="FF0000"/>
          </a:solidFill>
          <a:ln w="9525">
            <a:noFill/>
            <a:miter lim="800000"/>
            <a:headEnd/>
            <a:tailEnd/>
          </a:ln>
        </p:spPr>
        <p:txBody>
          <a:bodyPr>
            <a:spAutoFit/>
          </a:bodyPr>
          <a:lstStyle/>
          <a:p>
            <a:r>
              <a:rPr lang="en-US" sz="2000" b="1">
                <a:solidFill>
                  <a:srgbClr val="FFFF00"/>
                </a:solidFill>
              </a:rPr>
              <a:t>3. Quan sát và miêu tả các đặc điểm ngoại hình của con mèo(hoặc con chó) của nhà em hoặc của hàng xóm.</a:t>
            </a:r>
          </a:p>
        </p:txBody>
      </p:sp>
      <p:sp>
        <p:nvSpPr>
          <p:cNvPr id="9222" name="Text Box 7"/>
          <p:cNvSpPr txBox="1">
            <a:spLocks noChangeArrowheads="1"/>
          </p:cNvSpPr>
          <p:nvPr/>
        </p:nvSpPr>
        <p:spPr bwMode="auto">
          <a:xfrm>
            <a:off x="1600200" y="3665538"/>
            <a:ext cx="184150" cy="338137"/>
          </a:xfrm>
          <a:prstGeom prst="rect">
            <a:avLst/>
          </a:prstGeom>
          <a:noFill/>
          <a:ln w="9525">
            <a:noFill/>
            <a:miter lim="800000"/>
            <a:headEnd/>
            <a:tailEnd/>
          </a:ln>
        </p:spPr>
        <p:txBody>
          <a:bodyPr wrap="none">
            <a:spAutoFit/>
          </a:bodyPr>
          <a:lstStyle/>
          <a:p>
            <a:endParaRPr lang="en-US" sz="1600"/>
          </a:p>
        </p:txBody>
      </p:sp>
      <p:pic>
        <p:nvPicPr>
          <p:cNvPr id="23588" name="Picture 36" descr="cats"/>
          <p:cNvPicPr>
            <a:picLocks noChangeAspect="1" noChangeArrowheads="1"/>
          </p:cNvPicPr>
          <p:nvPr/>
        </p:nvPicPr>
        <p:blipFill>
          <a:blip r:embed="rId3"/>
          <a:srcRect/>
          <a:stretch>
            <a:fillRect/>
          </a:stretch>
        </p:blipFill>
        <p:spPr bwMode="auto">
          <a:xfrm>
            <a:off x="-396875" y="2276475"/>
            <a:ext cx="4572000" cy="2232025"/>
          </a:xfrm>
          <a:prstGeom prst="rect">
            <a:avLst/>
          </a:prstGeom>
          <a:noFill/>
          <a:ln w="9525">
            <a:noFill/>
            <a:miter lim="800000"/>
            <a:headEnd/>
            <a:tailEnd/>
          </a:ln>
        </p:spPr>
      </p:pic>
      <p:sp>
        <p:nvSpPr>
          <p:cNvPr id="9224" name="Text Box 38"/>
          <p:cNvSpPr txBox="1">
            <a:spLocks noChangeArrowheads="1"/>
          </p:cNvSpPr>
          <p:nvPr/>
        </p:nvSpPr>
        <p:spPr bwMode="auto">
          <a:xfrm>
            <a:off x="395288" y="2205038"/>
            <a:ext cx="8372475" cy="338137"/>
          </a:xfrm>
          <a:prstGeom prst="rect">
            <a:avLst/>
          </a:prstGeom>
          <a:noFill/>
          <a:ln w="9525">
            <a:noFill/>
            <a:miter lim="800000"/>
            <a:headEnd/>
            <a:tailEnd/>
          </a:ln>
        </p:spPr>
        <p:txBody>
          <a:bodyPr>
            <a:spAutoFit/>
          </a:bodyPr>
          <a:lstStyle/>
          <a:p>
            <a:endParaRPr lang="en-US" sz="1600"/>
          </a:p>
        </p:txBody>
      </p:sp>
      <p:pic>
        <p:nvPicPr>
          <p:cNvPr id="23591" name="Picture 39" descr="2(166)65375"/>
          <p:cNvPicPr>
            <a:picLocks noChangeAspect="1" noChangeArrowheads="1"/>
          </p:cNvPicPr>
          <p:nvPr/>
        </p:nvPicPr>
        <p:blipFill>
          <a:blip r:embed="rId4"/>
          <a:srcRect/>
          <a:stretch>
            <a:fillRect/>
          </a:stretch>
        </p:blipFill>
        <p:spPr bwMode="auto">
          <a:xfrm>
            <a:off x="4140200" y="2276475"/>
            <a:ext cx="5003800" cy="2303463"/>
          </a:xfrm>
          <a:prstGeom prst="rect">
            <a:avLst/>
          </a:prstGeom>
          <a:noFill/>
          <a:ln w="9525">
            <a:noFill/>
            <a:miter lim="800000"/>
            <a:headEnd/>
            <a:tailEnd/>
          </a:ln>
        </p:spPr>
      </p:pic>
      <p:pic>
        <p:nvPicPr>
          <p:cNvPr id="23592" name="Picture 40" descr="1024x768_00779937"/>
          <p:cNvPicPr>
            <a:picLocks noChangeAspect="1" noChangeArrowheads="1"/>
          </p:cNvPicPr>
          <p:nvPr/>
        </p:nvPicPr>
        <p:blipFill>
          <a:blip r:embed="rId5"/>
          <a:srcRect/>
          <a:stretch>
            <a:fillRect/>
          </a:stretch>
        </p:blipFill>
        <p:spPr bwMode="auto">
          <a:xfrm>
            <a:off x="-396875" y="4437063"/>
            <a:ext cx="4495800" cy="2786062"/>
          </a:xfrm>
          <a:prstGeom prst="rect">
            <a:avLst/>
          </a:prstGeom>
          <a:noFill/>
          <a:ln w="9525">
            <a:noFill/>
            <a:miter lim="800000"/>
            <a:headEnd/>
            <a:tailEnd/>
          </a:ln>
        </p:spPr>
      </p:pic>
      <p:pic>
        <p:nvPicPr>
          <p:cNvPr id="23593" name="Picture 41" descr="1024x768_00586658"/>
          <p:cNvPicPr>
            <a:picLocks noChangeAspect="1" noChangeArrowheads="1"/>
          </p:cNvPicPr>
          <p:nvPr/>
        </p:nvPicPr>
        <p:blipFill>
          <a:blip r:embed="rId6"/>
          <a:srcRect/>
          <a:stretch>
            <a:fillRect/>
          </a:stretch>
        </p:blipFill>
        <p:spPr bwMode="auto">
          <a:xfrm>
            <a:off x="4067175" y="4508500"/>
            <a:ext cx="5076825" cy="2720975"/>
          </a:xfrm>
          <a:prstGeom prst="rect">
            <a:avLst/>
          </a:prstGeom>
          <a:noFill/>
          <a:ln w="9525">
            <a:noFill/>
            <a:miter lim="800000"/>
            <a:headEnd/>
            <a:tailEnd/>
          </a:ln>
        </p:spPr>
      </p:pic>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anim calcmode="lin" valueType="num">
                                      <p:cBhvr>
                                        <p:cTn id="7" dur="1000" fill="hold"/>
                                        <p:tgtEl>
                                          <p:spTgt spid="23558"/>
                                        </p:tgtEl>
                                        <p:attrNameLst>
                                          <p:attrName>ppt_w</p:attrName>
                                        </p:attrNameLst>
                                      </p:cBhvr>
                                      <p:tavLst>
                                        <p:tav tm="0">
                                          <p:val>
                                            <p:strVal val="#ppt_w*0.70"/>
                                          </p:val>
                                        </p:tav>
                                        <p:tav tm="100000">
                                          <p:val>
                                            <p:strVal val="#ppt_w"/>
                                          </p:val>
                                        </p:tav>
                                      </p:tavLst>
                                    </p:anim>
                                    <p:anim calcmode="lin" valueType="num">
                                      <p:cBhvr>
                                        <p:cTn id="8" dur="1000" fill="hold"/>
                                        <p:tgtEl>
                                          <p:spTgt spid="23558"/>
                                        </p:tgtEl>
                                        <p:attrNameLst>
                                          <p:attrName>ppt_h</p:attrName>
                                        </p:attrNameLst>
                                      </p:cBhvr>
                                      <p:tavLst>
                                        <p:tav tm="0">
                                          <p:val>
                                            <p:strVal val="#ppt_h"/>
                                          </p:val>
                                        </p:tav>
                                        <p:tav tm="100000">
                                          <p:val>
                                            <p:strVal val="#ppt_h"/>
                                          </p:val>
                                        </p:tav>
                                      </p:tavLst>
                                    </p:anim>
                                    <p:animEffect transition="in" filter="fade">
                                      <p:cBhvr>
                                        <p:cTn id="9" dur="1000"/>
                                        <p:tgtEl>
                                          <p:spTgt spid="235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3588"/>
                                        </p:tgtEl>
                                        <p:attrNameLst>
                                          <p:attrName>style.visibility</p:attrName>
                                        </p:attrNameLst>
                                      </p:cBhvr>
                                      <p:to>
                                        <p:strVal val="visible"/>
                                      </p:to>
                                    </p:set>
                                    <p:anim calcmode="lin" valueType="num">
                                      <p:cBhvr>
                                        <p:cTn id="14" dur="500" fill="hold"/>
                                        <p:tgtEl>
                                          <p:spTgt spid="23588"/>
                                        </p:tgtEl>
                                        <p:attrNameLst>
                                          <p:attrName>ppt_w</p:attrName>
                                        </p:attrNameLst>
                                      </p:cBhvr>
                                      <p:tavLst>
                                        <p:tav tm="0">
                                          <p:val>
                                            <p:fltVal val="0"/>
                                          </p:val>
                                        </p:tav>
                                        <p:tav tm="100000">
                                          <p:val>
                                            <p:strVal val="#ppt_w"/>
                                          </p:val>
                                        </p:tav>
                                      </p:tavLst>
                                    </p:anim>
                                    <p:anim calcmode="lin" valueType="num">
                                      <p:cBhvr>
                                        <p:cTn id="15" dur="500" fill="hold"/>
                                        <p:tgtEl>
                                          <p:spTgt spid="23588"/>
                                        </p:tgtEl>
                                        <p:attrNameLst>
                                          <p:attrName>ppt_h</p:attrName>
                                        </p:attrNameLst>
                                      </p:cBhvr>
                                      <p:tavLst>
                                        <p:tav tm="0">
                                          <p:val>
                                            <p:fltVal val="0"/>
                                          </p:val>
                                        </p:tav>
                                        <p:tav tm="100000">
                                          <p:val>
                                            <p:strVal val="#ppt_h"/>
                                          </p:val>
                                        </p:tav>
                                      </p:tavLst>
                                    </p:anim>
                                    <p:animEffect transition="in" filter="fade">
                                      <p:cBhvr>
                                        <p:cTn id="16" dur="500"/>
                                        <p:tgtEl>
                                          <p:spTgt spid="2358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7" presetClass="entr" presetSubtype="4" fill="hold" nodeType="clickEffect">
                                  <p:stCondLst>
                                    <p:cond delay="0"/>
                                  </p:stCondLst>
                                  <p:childTnLst>
                                    <p:set>
                                      <p:cBhvr>
                                        <p:cTn id="20" dur="1" fill="hold">
                                          <p:stCondLst>
                                            <p:cond delay="0"/>
                                          </p:stCondLst>
                                        </p:cTn>
                                        <p:tgtEl>
                                          <p:spTgt spid="23591"/>
                                        </p:tgtEl>
                                        <p:attrNameLst>
                                          <p:attrName>style.visibility</p:attrName>
                                        </p:attrNameLst>
                                      </p:cBhvr>
                                      <p:to>
                                        <p:strVal val="visible"/>
                                      </p:to>
                                    </p:set>
                                    <p:anim calcmode="lin" valueType="num">
                                      <p:cBhvr additive="base">
                                        <p:cTn id="21" dur="5000" fill="hold"/>
                                        <p:tgtEl>
                                          <p:spTgt spid="23591"/>
                                        </p:tgtEl>
                                        <p:attrNameLst>
                                          <p:attrName>ppt_x</p:attrName>
                                        </p:attrNameLst>
                                      </p:cBhvr>
                                      <p:tavLst>
                                        <p:tav tm="0">
                                          <p:val>
                                            <p:strVal val="#ppt_x"/>
                                          </p:val>
                                        </p:tav>
                                        <p:tav tm="100000">
                                          <p:val>
                                            <p:strVal val="#ppt_x"/>
                                          </p:val>
                                        </p:tav>
                                      </p:tavLst>
                                    </p:anim>
                                    <p:anim calcmode="lin" valueType="num">
                                      <p:cBhvr additive="base">
                                        <p:cTn id="22" dur="5000" fill="hold"/>
                                        <p:tgtEl>
                                          <p:spTgt spid="23591"/>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23592"/>
                                        </p:tgtEl>
                                        <p:attrNameLst>
                                          <p:attrName>style.visibility</p:attrName>
                                        </p:attrNameLst>
                                      </p:cBhvr>
                                      <p:to>
                                        <p:strVal val="visible"/>
                                      </p:to>
                                    </p:set>
                                    <p:animEffect transition="in" filter="diamond(in)">
                                      <p:cBhvr>
                                        <p:cTn id="27" dur="2000"/>
                                        <p:tgtEl>
                                          <p:spTgt spid="235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nodeType="clickEffect">
                                  <p:stCondLst>
                                    <p:cond delay="0"/>
                                  </p:stCondLst>
                                  <p:childTnLst>
                                    <p:set>
                                      <p:cBhvr>
                                        <p:cTn id="31" dur="1" fill="hold">
                                          <p:stCondLst>
                                            <p:cond delay="0"/>
                                          </p:stCondLst>
                                        </p:cTn>
                                        <p:tgtEl>
                                          <p:spTgt spid="23593"/>
                                        </p:tgtEl>
                                        <p:attrNameLst>
                                          <p:attrName>style.visibility</p:attrName>
                                        </p:attrNameLst>
                                      </p:cBhvr>
                                      <p:to>
                                        <p:strVal val="visible"/>
                                      </p:to>
                                    </p:set>
                                    <p:animEffect transition="in" filter="wedge">
                                      <p:cBhvr>
                                        <p:cTn id="32" dur="2000"/>
                                        <p:tgtEl>
                                          <p:spTgt spid="23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nhpowerpoint"/>
          <p:cNvPicPr>
            <a:picLocks noChangeAspect="1" noChangeArrowheads="1"/>
          </p:cNvPicPr>
          <p:nvPr/>
        </p:nvPicPr>
        <p:blipFill>
          <a:blip r:embed="rId2">
            <a:lum bright="22000" contrast="18000"/>
          </a:blip>
          <a:srcRect/>
          <a:stretch>
            <a:fillRect/>
          </a:stretch>
        </p:blipFill>
        <p:spPr bwMode="auto">
          <a:xfrm>
            <a:off x="-396875" y="-242888"/>
            <a:ext cx="9753600" cy="7315201"/>
          </a:xfrm>
          <a:prstGeom prst="rect">
            <a:avLst/>
          </a:prstGeom>
          <a:noFill/>
          <a:ln w="9525">
            <a:noFill/>
            <a:miter lim="800000"/>
            <a:headEnd/>
            <a:tailEnd/>
          </a:ln>
        </p:spPr>
      </p:pic>
      <p:sp>
        <p:nvSpPr>
          <p:cNvPr id="10243" name="Text Box 4"/>
          <p:cNvSpPr txBox="1">
            <a:spLocks noChangeArrowheads="1"/>
          </p:cNvSpPr>
          <p:nvPr/>
        </p:nvSpPr>
        <p:spPr bwMode="auto">
          <a:xfrm>
            <a:off x="3563938" y="476250"/>
            <a:ext cx="2101850" cy="461963"/>
          </a:xfrm>
          <a:prstGeom prst="rect">
            <a:avLst/>
          </a:prstGeom>
          <a:noFill/>
          <a:ln w="9525">
            <a:noFill/>
            <a:miter lim="800000"/>
            <a:headEnd/>
            <a:tailEnd/>
          </a:ln>
        </p:spPr>
        <p:txBody>
          <a:bodyPr>
            <a:spAutoFit/>
          </a:bodyPr>
          <a:lstStyle/>
          <a:p>
            <a:r>
              <a:rPr lang="en-US" sz="2400" b="1">
                <a:solidFill>
                  <a:srgbClr val="990000"/>
                </a:solidFill>
              </a:rPr>
              <a:t>Tập làm văn</a:t>
            </a:r>
          </a:p>
        </p:txBody>
      </p:sp>
      <p:sp>
        <p:nvSpPr>
          <p:cNvPr id="10244" name="Text Box 5"/>
          <p:cNvSpPr txBox="1">
            <a:spLocks noChangeArrowheads="1"/>
          </p:cNvSpPr>
          <p:nvPr/>
        </p:nvSpPr>
        <p:spPr bwMode="auto">
          <a:xfrm>
            <a:off x="2627313" y="1052513"/>
            <a:ext cx="4308475" cy="461962"/>
          </a:xfrm>
          <a:prstGeom prst="rect">
            <a:avLst/>
          </a:prstGeom>
          <a:noFill/>
          <a:ln w="9525">
            <a:noFill/>
            <a:miter lim="800000"/>
            <a:headEnd/>
            <a:tailEnd/>
          </a:ln>
        </p:spPr>
        <p:txBody>
          <a:bodyPr>
            <a:spAutoFit/>
          </a:bodyPr>
          <a:lstStyle/>
          <a:p>
            <a:r>
              <a:rPr lang="en-US" sz="2400" b="1">
                <a:solidFill>
                  <a:srgbClr val="FF0000"/>
                </a:solidFill>
              </a:rPr>
              <a:t>Luyện tập quan sát con vật</a:t>
            </a:r>
          </a:p>
        </p:txBody>
      </p:sp>
      <p:sp>
        <p:nvSpPr>
          <p:cNvPr id="27654" name="Text Box 6"/>
          <p:cNvSpPr txBox="1">
            <a:spLocks noChangeArrowheads="1"/>
          </p:cNvSpPr>
          <p:nvPr/>
        </p:nvSpPr>
        <p:spPr bwMode="auto">
          <a:xfrm>
            <a:off x="0" y="1700213"/>
            <a:ext cx="9144000" cy="708025"/>
          </a:xfrm>
          <a:prstGeom prst="rect">
            <a:avLst/>
          </a:prstGeom>
          <a:solidFill>
            <a:srgbClr val="FF0000"/>
          </a:solidFill>
          <a:ln w="9525">
            <a:noFill/>
            <a:miter lim="800000"/>
            <a:headEnd/>
            <a:tailEnd/>
          </a:ln>
        </p:spPr>
        <p:txBody>
          <a:bodyPr>
            <a:spAutoFit/>
          </a:bodyPr>
          <a:lstStyle/>
          <a:p>
            <a:r>
              <a:rPr lang="en-US" sz="2000" b="1">
                <a:solidFill>
                  <a:srgbClr val="FFFF00"/>
                </a:solidFill>
              </a:rPr>
              <a:t>4. Quan sát và miêu tả các hoạt độngthường xuyên của con mèo(hoặc con chó) nói trên.</a:t>
            </a:r>
          </a:p>
        </p:txBody>
      </p:sp>
      <p:sp>
        <p:nvSpPr>
          <p:cNvPr id="10246" name="Text Box 7"/>
          <p:cNvSpPr txBox="1">
            <a:spLocks noChangeArrowheads="1"/>
          </p:cNvSpPr>
          <p:nvPr/>
        </p:nvSpPr>
        <p:spPr bwMode="auto">
          <a:xfrm>
            <a:off x="1600200" y="3665538"/>
            <a:ext cx="184150" cy="338137"/>
          </a:xfrm>
          <a:prstGeom prst="rect">
            <a:avLst/>
          </a:prstGeom>
          <a:noFill/>
          <a:ln w="9525">
            <a:noFill/>
            <a:miter lim="800000"/>
            <a:headEnd/>
            <a:tailEnd/>
          </a:ln>
        </p:spPr>
        <p:txBody>
          <a:bodyPr wrap="none">
            <a:spAutoFit/>
          </a:bodyPr>
          <a:lstStyle/>
          <a:p>
            <a:endParaRPr lang="en-US" sz="1600"/>
          </a:p>
        </p:txBody>
      </p:sp>
      <p:sp>
        <p:nvSpPr>
          <p:cNvPr id="10247" name="Text Box 9"/>
          <p:cNvSpPr txBox="1">
            <a:spLocks noChangeArrowheads="1"/>
          </p:cNvSpPr>
          <p:nvPr/>
        </p:nvSpPr>
        <p:spPr bwMode="auto">
          <a:xfrm>
            <a:off x="395288" y="2205038"/>
            <a:ext cx="8372475" cy="338137"/>
          </a:xfrm>
          <a:prstGeom prst="rect">
            <a:avLst/>
          </a:prstGeom>
          <a:noFill/>
          <a:ln w="9525">
            <a:noFill/>
            <a:miter lim="800000"/>
            <a:headEnd/>
            <a:tailEnd/>
          </a:ln>
        </p:spPr>
        <p:txBody>
          <a:bodyPr>
            <a:spAutoFit/>
          </a:bodyPr>
          <a:lstStyle/>
          <a:p>
            <a:endParaRPr lang="en-US" sz="1600"/>
          </a:p>
        </p:txBody>
      </p:sp>
      <p:pic>
        <p:nvPicPr>
          <p:cNvPr id="10248" name="Picture 8" descr="x6335354"/>
          <p:cNvPicPr>
            <a:picLocks noChangeAspect="1" noChangeArrowheads="1"/>
          </p:cNvPicPr>
          <p:nvPr/>
        </p:nvPicPr>
        <p:blipFill>
          <a:blip r:embed="rId3"/>
          <a:srcRect/>
          <a:stretch>
            <a:fillRect/>
          </a:stretch>
        </p:blipFill>
        <p:spPr bwMode="auto">
          <a:xfrm>
            <a:off x="1476375" y="6165850"/>
            <a:ext cx="6248400" cy="838200"/>
          </a:xfrm>
          <a:prstGeom prst="rect">
            <a:avLst/>
          </a:prstGeom>
          <a:noFill/>
          <a:ln w="9525">
            <a:noFill/>
            <a:miter lim="800000"/>
            <a:headEnd/>
            <a:tailEnd/>
          </a:ln>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wheel(4)">
                                      <p:cBhvr>
                                        <p:cTn id="7" dur="20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221</TotalTime>
  <Words>656</Words>
  <Application>Microsoft Office PowerPoint</Application>
  <PresentationFormat>On-screen Show (4:3)</PresentationFormat>
  <Paragraphs>68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Verdana</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16</cp:revision>
  <dcterms:created xsi:type="dcterms:W3CDTF">2012-07-03T12:34:53Z</dcterms:created>
  <dcterms:modified xsi:type="dcterms:W3CDTF">2016-06-30T03:28:49Z</dcterms:modified>
</cp:coreProperties>
</file>