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77" r:id="rId3"/>
    <p:sldId id="257" r:id="rId4"/>
    <p:sldId id="256" r:id="rId5"/>
    <p:sldId id="259" r:id="rId6"/>
    <p:sldId id="262" r:id="rId7"/>
    <p:sldId id="260" r:id="rId8"/>
    <p:sldId id="263" r:id="rId9"/>
    <p:sldId id="265" r:id="rId10"/>
    <p:sldId id="270" r:id="rId11"/>
    <p:sldId id="271" r:id="rId12"/>
    <p:sldId id="264" r:id="rId13"/>
    <p:sldId id="273" r:id="rId14"/>
    <p:sldId id="275" r:id="rId15"/>
    <p:sldId id="276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7" d="100"/>
          <a:sy n="47" d="100"/>
        </p:scale>
        <p:origin x="-1824" y="-1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8795A-1E35-41AF-900E-244D4AD39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022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337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445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10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17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441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24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391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961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0505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0350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8795A-1E35-41AF-900E-244D4AD390B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345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610C-F57D-49BE-95BD-688B03D22A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2610C-F57D-49BE-95BD-688B03D22A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F1211-063E-46FF-A68A-2B259CB9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2610C-F57D-49BE-95BD-688B03D22A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F1211-063E-46FF-A68A-2B259CB945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67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3352800"/>
            <a:ext cx="4191000" cy="1143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>
                <a:gd name="adj1" fmla="val 12500"/>
                <a:gd name="adj2" fmla="val -434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CÂU CẢM</a:t>
            </a:r>
            <a:endParaRPr lang="en-US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4600" y="2082225"/>
            <a:ext cx="4101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  <a:cs typeface="Times New Roman" pitchFamily="18" charset="0"/>
              </a:rPr>
              <a:t>LUYỆN TỪ VÀ CÂU</a:t>
            </a:r>
            <a:endParaRPr lang="en-US" sz="32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57312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457200" y="924580"/>
            <a:ext cx="716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1941016"/>
            <a:ext cx="4267200" cy="41549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AutoNum type="alphaLcParenR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/>
          </a:p>
          <a:p>
            <a:pPr marL="457200" indent="-457200" algn="just">
              <a:buFontTx/>
              <a:buAutoNum type="alphaLcParenR"/>
            </a:pP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ngày</a:t>
            </a:r>
            <a:r>
              <a:rPr lang="en-US" sz="2400" dirty="0" smtClean="0"/>
              <a:t> </a:t>
            </a:r>
            <a:r>
              <a:rPr lang="en-US" sz="2400" dirty="0" err="1" smtClean="0"/>
              <a:t>sinh</a:t>
            </a:r>
            <a:r>
              <a:rPr lang="en-US" sz="2400" dirty="0" smtClean="0"/>
              <a:t> </a:t>
            </a:r>
            <a:r>
              <a:rPr lang="en-US" sz="2400" dirty="0" err="1" smtClean="0"/>
              <a:t>nhật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,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bạn</a:t>
            </a:r>
            <a:r>
              <a:rPr lang="en-US" sz="2400" dirty="0" smtClean="0"/>
              <a:t> </a:t>
            </a:r>
            <a:r>
              <a:rPr lang="en-US" sz="2400" dirty="0" err="1" smtClean="0"/>
              <a:t>học</a:t>
            </a:r>
            <a:r>
              <a:rPr lang="en-US" sz="2400" dirty="0" smtClean="0"/>
              <a:t> </a:t>
            </a:r>
            <a:r>
              <a:rPr lang="en-US" sz="2400" dirty="0" err="1" smtClean="0"/>
              <a:t>cũ</a:t>
            </a:r>
            <a:r>
              <a:rPr lang="en-US" sz="2400" dirty="0" smtClean="0"/>
              <a:t> </a:t>
            </a:r>
            <a:r>
              <a:rPr lang="en-US" sz="2400" dirty="0" err="1" smtClean="0"/>
              <a:t>đã</a:t>
            </a:r>
            <a:r>
              <a:rPr lang="en-US" sz="2400" dirty="0" smtClean="0"/>
              <a:t> </a:t>
            </a:r>
            <a:r>
              <a:rPr lang="en-US" sz="2400" dirty="0" err="1" smtClean="0"/>
              <a:t>chuyển</a:t>
            </a:r>
            <a:r>
              <a:rPr lang="en-US" sz="2400" dirty="0" smtClean="0"/>
              <a:t> </a:t>
            </a:r>
            <a:r>
              <a:rPr lang="en-US" sz="2400" dirty="0" err="1" smtClean="0"/>
              <a:t>trường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lâu</a:t>
            </a:r>
            <a:r>
              <a:rPr lang="en-US" sz="2400" dirty="0" smtClean="0"/>
              <a:t> </a:t>
            </a:r>
            <a:r>
              <a:rPr lang="en-US" sz="2400" dirty="0" err="1" smtClean="0"/>
              <a:t>bỗng</a:t>
            </a:r>
            <a:r>
              <a:rPr lang="en-US" sz="2400" dirty="0" smtClean="0"/>
              <a:t> </a:t>
            </a:r>
            <a:r>
              <a:rPr lang="en-US" sz="2400" dirty="0" err="1" smtClean="0"/>
              <a:t>nhiên</a:t>
            </a:r>
            <a:r>
              <a:rPr lang="en-US" sz="2400" dirty="0" smtClean="0"/>
              <a:t> </a:t>
            </a:r>
            <a:r>
              <a:rPr lang="en-US" sz="2400" dirty="0" err="1" smtClean="0"/>
              <a:t>tới</a:t>
            </a:r>
            <a:r>
              <a:rPr lang="en-US" sz="2400" dirty="0" smtClean="0"/>
              <a:t> </a:t>
            </a:r>
            <a:r>
              <a:rPr lang="en-US" sz="2400" dirty="0" err="1" smtClean="0"/>
              <a:t>chúc</a:t>
            </a:r>
            <a:r>
              <a:rPr lang="en-US" sz="2400" dirty="0" smtClean="0"/>
              <a:t> </a:t>
            </a:r>
            <a:r>
              <a:rPr lang="en-US" sz="2400" dirty="0" err="1" smtClean="0"/>
              <a:t>mừng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. </a:t>
            </a:r>
            <a:r>
              <a:rPr lang="en-US" sz="2400" dirty="0" err="1" smtClean="0"/>
              <a:t>Hãy</a:t>
            </a:r>
            <a:r>
              <a:rPr lang="en-US" sz="2400" dirty="0" smtClean="0"/>
              <a:t> </a:t>
            </a:r>
            <a:r>
              <a:rPr lang="en-US" sz="2400" dirty="0" err="1" smtClean="0"/>
              <a:t>đặt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cảm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hiện</a:t>
            </a:r>
            <a:r>
              <a:rPr lang="en-US" sz="2400" dirty="0" smtClean="0"/>
              <a:t> </a:t>
            </a:r>
            <a:r>
              <a:rPr lang="en-US" sz="2400" dirty="0" err="1" smtClean="0"/>
              <a:t>sự</a:t>
            </a:r>
            <a:r>
              <a:rPr lang="en-US" sz="2400" dirty="0" smtClean="0"/>
              <a:t> </a:t>
            </a:r>
            <a:r>
              <a:rPr lang="en-US" sz="2400" u="sng" dirty="0" err="1" smtClean="0">
                <a:solidFill>
                  <a:srgbClr val="FF0000"/>
                </a:solidFill>
              </a:rPr>
              <a:t>ngạc</a:t>
            </a:r>
            <a:r>
              <a:rPr lang="en-US" sz="2400" u="sng" dirty="0" smtClean="0">
                <a:solidFill>
                  <a:srgbClr val="FF0000"/>
                </a:solidFill>
              </a:rPr>
              <a:t> </a:t>
            </a:r>
            <a:r>
              <a:rPr lang="en-US" sz="2400" u="sng" dirty="0" err="1" smtClean="0">
                <a:solidFill>
                  <a:srgbClr val="FF0000"/>
                </a:solidFill>
              </a:rPr>
              <a:t>nhiên</a:t>
            </a:r>
            <a:r>
              <a:rPr lang="en-US" sz="2400" u="sng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u="sng" dirty="0" err="1" smtClean="0">
                <a:solidFill>
                  <a:srgbClr val="FF0000"/>
                </a:solidFill>
              </a:rPr>
              <a:t>vui</a:t>
            </a:r>
            <a:r>
              <a:rPr lang="en-US" sz="2400" u="sng" dirty="0" smtClean="0">
                <a:solidFill>
                  <a:srgbClr val="FF0000"/>
                </a:solidFill>
              </a:rPr>
              <a:t> </a:t>
            </a:r>
            <a:r>
              <a:rPr lang="en-US" sz="2400" u="sng" dirty="0" err="1" smtClean="0">
                <a:solidFill>
                  <a:srgbClr val="FF0000"/>
                </a:solidFill>
              </a:rPr>
              <a:t>mừng</a:t>
            </a:r>
            <a:r>
              <a:rPr lang="en-US" sz="2400" dirty="0" smtClean="0"/>
              <a:t>.</a:t>
            </a:r>
          </a:p>
          <a:p>
            <a:pPr marL="457200" indent="-457200" algn="just">
              <a:buAutoNum type="alphaLcParenR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9200" y="1923871"/>
            <a:ext cx="388620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- </a:t>
            </a:r>
            <a:r>
              <a:rPr lang="en-US" sz="2400" dirty="0" err="1" smtClean="0"/>
              <a:t>Trời</a:t>
            </a:r>
            <a:r>
              <a:rPr lang="en-US" sz="2400" dirty="0" smtClean="0"/>
              <a:t>, </a:t>
            </a:r>
            <a:r>
              <a:rPr lang="en-US" sz="2400" dirty="0" err="1" smtClean="0"/>
              <a:t>cậu</a:t>
            </a:r>
            <a:r>
              <a:rPr lang="en-US" sz="2400" dirty="0" smtClean="0"/>
              <a:t> </a:t>
            </a:r>
            <a:r>
              <a:rPr lang="en-US" sz="2400" dirty="0" err="1" smtClean="0"/>
              <a:t>giỏi</a:t>
            </a:r>
            <a:r>
              <a:rPr lang="en-US" sz="2400" dirty="0" smtClean="0"/>
              <a:t> </a:t>
            </a:r>
            <a:r>
              <a:rPr lang="en-US" sz="2400" dirty="0" err="1" smtClean="0"/>
              <a:t>thật</a:t>
            </a:r>
            <a:r>
              <a:rPr lang="en-US" sz="2400" dirty="0" smtClean="0"/>
              <a:t> !</a:t>
            </a:r>
          </a:p>
          <a:p>
            <a:pPr algn="just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dirty="0" err="1" smtClean="0"/>
              <a:t>Bạn</a:t>
            </a:r>
            <a:r>
              <a:rPr lang="en-US" sz="2400" dirty="0" smtClean="0"/>
              <a:t> </a:t>
            </a:r>
            <a:r>
              <a:rPr lang="en-US" sz="2400" dirty="0" err="1" smtClean="0"/>
              <a:t>thật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tuyệt</a:t>
            </a:r>
            <a:r>
              <a:rPr lang="en-US" sz="2400" dirty="0" smtClean="0"/>
              <a:t> !</a:t>
            </a:r>
          </a:p>
          <a:p>
            <a:pPr algn="just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dirty="0" err="1" smtClean="0"/>
              <a:t>Bạn</a:t>
            </a:r>
            <a:r>
              <a:rPr lang="en-US" sz="2400" dirty="0" smtClean="0"/>
              <a:t> </a:t>
            </a:r>
            <a:r>
              <a:rPr lang="en-US" sz="2400" dirty="0" err="1" smtClean="0"/>
              <a:t>giỏi</a:t>
            </a:r>
            <a:r>
              <a:rPr lang="en-US" sz="2400" dirty="0" smtClean="0"/>
              <a:t> </a:t>
            </a:r>
            <a:r>
              <a:rPr lang="en-US" sz="2400" dirty="0" err="1" smtClean="0"/>
              <a:t>quá</a:t>
            </a:r>
            <a:r>
              <a:rPr lang="en-US" sz="2400" dirty="0" smtClean="0"/>
              <a:t> 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29200" y="3418344"/>
            <a:ext cx="3886200" cy="26776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vi-VN" sz="2400" dirty="0" smtClean="0"/>
              <a:t>-  Ôi, cậu cũng nhớ ngày sinh nhật của tớ à, thật tuyệt!</a:t>
            </a:r>
          </a:p>
          <a:p>
            <a:pPr algn="just"/>
            <a:r>
              <a:rPr lang="vi-VN" sz="2400" dirty="0" smtClean="0"/>
              <a:t>- Trời ơi, lâu quá rồi mới gặp cậu!</a:t>
            </a:r>
          </a:p>
          <a:p>
            <a:pPr algn="just"/>
            <a:r>
              <a:rPr lang="vi-VN" sz="2400" dirty="0" smtClean="0"/>
              <a:t>-  Trời, bạn làm mình cảm    động quá!</a:t>
            </a:r>
          </a:p>
          <a:p>
            <a:pPr algn="just"/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938692" y="304800"/>
            <a:ext cx="469070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CẢM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9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183898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/>
              <a:t>Bài</a:t>
            </a:r>
            <a:r>
              <a:rPr lang="en-US" sz="2800" b="1" u="sng" dirty="0" smtClean="0"/>
              <a:t> 3</a:t>
            </a:r>
            <a:r>
              <a:rPr lang="en-US" sz="2800" b="1" dirty="0" smtClean="0"/>
              <a:t>: </a:t>
            </a:r>
            <a:r>
              <a:rPr lang="en-US" sz="2800" b="1" dirty="0" err="1" smtClean="0"/>
              <a:t>Những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câu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cảm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sau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đây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bộc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lộ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cảm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xúc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gì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2501205"/>
            <a:ext cx="5029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800" dirty="0" err="1" smtClean="0"/>
              <a:t>Ôi</a:t>
            </a:r>
            <a:r>
              <a:rPr lang="en-US" sz="2800" dirty="0" smtClean="0"/>
              <a:t>, </a:t>
            </a:r>
            <a:r>
              <a:rPr lang="en-US" sz="2800" dirty="0" err="1" smtClean="0"/>
              <a:t>bạn</a:t>
            </a:r>
            <a:r>
              <a:rPr lang="en-US" sz="2800" dirty="0" smtClean="0"/>
              <a:t> Nam </a:t>
            </a:r>
            <a:r>
              <a:rPr lang="en-US" sz="2800" dirty="0" err="1" smtClean="0"/>
              <a:t>đến</a:t>
            </a:r>
            <a:r>
              <a:rPr lang="en-US" sz="2800" dirty="0" smtClean="0"/>
              <a:t> </a:t>
            </a:r>
            <a:r>
              <a:rPr lang="en-US" sz="2800" dirty="0" err="1" smtClean="0"/>
              <a:t>kìa</a:t>
            </a:r>
            <a:r>
              <a:rPr lang="en-US" sz="2800" dirty="0" smtClean="0"/>
              <a:t>!</a:t>
            </a:r>
          </a:p>
          <a:p>
            <a:pPr marL="342900" indent="-342900"/>
            <a:endParaRPr lang="en-US" sz="2800" dirty="0" smtClean="0"/>
          </a:p>
          <a:p>
            <a:pPr marL="342900" indent="-342900">
              <a:buAutoNum type="alphaLcParenR"/>
            </a:pPr>
            <a:r>
              <a:rPr lang="en-US" sz="2800" dirty="0" smtClean="0"/>
              <a:t>Ồ, </a:t>
            </a:r>
            <a:r>
              <a:rPr lang="en-US" sz="2800" dirty="0" err="1" smtClean="0"/>
              <a:t>bạn</a:t>
            </a:r>
            <a:r>
              <a:rPr lang="en-US" sz="2800" dirty="0" smtClean="0"/>
              <a:t> Nam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minh </a:t>
            </a:r>
            <a:r>
              <a:rPr lang="en-US" sz="2800" dirty="0" err="1" smtClean="0"/>
              <a:t>quá</a:t>
            </a:r>
            <a:r>
              <a:rPr lang="en-US" sz="2800" dirty="0" smtClean="0"/>
              <a:t>!</a:t>
            </a:r>
          </a:p>
          <a:p>
            <a:pPr marL="342900" indent="-342900"/>
            <a:endParaRPr lang="en-US" sz="2800" dirty="0" smtClean="0"/>
          </a:p>
          <a:p>
            <a:pPr marL="342900" indent="-342900">
              <a:buAutoNum type="alphaLcParenR"/>
            </a:pPr>
            <a:r>
              <a:rPr lang="en-US" sz="2800" dirty="0" err="1" smtClean="0"/>
              <a:t>Trời</a:t>
            </a:r>
            <a:r>
              <a:rPr lang="en-US" sz="2800" dirty="0" smtClean="0"/>
              <a:t>, </a:t>
            </a:r>
            <a:r>
              <a:rPr lang="en-US" sz="2800" dirty="0" err="1" smtClean="0"/>
              <a:t>thật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kinh</a:t>
            </a:r>
            <a:r>
              <a:rPr lang="en-US" sz="2800" dirty="0" smtClean="0"/>
              <a:t> </a:t>
            </a:r>
            <a:r>
              <a:rPr lang="en-US" sz="2800" dirty="0" err="1" smtClean="0"/>
              <a:t>khủng</a:t>
            </a:r>
            <a:r>
              <a:rPr lang="en-US" sz="2800" dirty="0" smtClean="0"/>
              <a:t>!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938692" y="381000"/>
            <a:ext cx="469070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CẢM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19200" y="37338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Bộc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lộ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cảm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xúc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mừng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rỡ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19200" y="29718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Bộc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lộ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cảm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xúc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thán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phục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19200" y="46482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Bộc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lộ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cảm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xúc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ghê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sợ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bckgrnd041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9144000" cy="6019800"/>
          </a:xfrm>
          <a:prstGeom prst="rect">
            <a:avLst/>
          </a:prstGeom>
          <a:noFill/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 rot="15342314">
            <a:off x="2682355" y="1033452"/>
            <a:ext cx="2057954" cy="2731919"/>
          </a:xfrm>
          <a:prstGeom prst="cloudCallout">
            <a:avLst>
              <a:gd name="adj1" fmla="val -81727"/>
              <a:gd name="adj2" fmla="val 161120"/>
            </a:avLst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/>
          <a:lstStyle/>
          <a:p>
            <a:pPr algn="ctr"/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2895600" y="2590800"/>
            <a:ext cx="2895600" cy="2438400"/>
          </a:xfrm>
          <a:prstGeom prst="wedgeEllipseCallout">
            <a:avLst>
              <a:gd name="adj1" fmla="val 90991"/>
              <a:gd name="adj2" fmla="val -6089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38692" y="152400"/>
            <a:ext cx="469070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CẢM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    CỦNG CỐ- DẶN DÒ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3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CHÚC CÁC THẦY CÔ MẠNH KHỎE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5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685800"/>
            <a:ext cx="33387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45798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85800" y="2209800"/>
            <a:ext cx="8001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Va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li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</a:rPr>
              <a:t>lều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trại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giày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thể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thao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mũ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quần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áo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thể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thao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cần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câu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dụng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cụ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thể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thao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thiết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bị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nghe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nhạc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điện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thoại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đồ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ăn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nước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</a:rPr>
              <a:t>uống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,……</a:t>
            </a:r>
          </a:p>
        </p:txBody>
      </p:sp>
      <p:sp>
        <p:nvSpPr>
          <p:cNvPr id="7" name="Text Box 72"/>
          <p:cNvSpPr txBox="1">
            <a:spLocks noChangeArrowheads="1"/>
          </p:cNvSpPr>
          <p:nvPr/>
        </p:nvSpPr>
        <p:spPr bwMode="auto">
          <a:xfrm>
            <a:off x="304800" y="3770293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thám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 Box 76"/>
          <p:cNvSpPr txBox="1">
            <a:spLocks noChangeArrowheads="1"/>
          </p:cNvSpPr>
          <p:nvPr/>
        </p:nvSpPr>
        <p:spPr bwMode="auto">
          <a:xfrm>
            <a:off x="457200" y="48768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-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Kiên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trì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dũng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cảm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 can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đảm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táo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bạo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bền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gan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bền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chí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thông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minh,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hiếu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kì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thích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khám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phá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,....</a:t>
            </a:r>
          </a:p>
        </p:txBody>
      </p:sp>
      <p:pic>
        <p:nvPicPr>
          <p:cNvPr id="1026" name="Picture 2" descr="C:\Users\ASUS\Documents\hinhf neenf pp\56679545_p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5943600"/>
            <a:ext cx="784860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3352800"/>
            <a:ext cx="4191000" cy="1143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>
                <a:gd name="adj1" fmla="val 12500"/>
                <a:gd name="adj2" fmla="val -434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 CẢM</a:t>
            </a:r>
            <a:endParaRPr lang="en-US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4600" y="2082225"/>
            <a:ext cx="4101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LUYỆN TỪ VÀ CÂU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853625"/>
            <a:ext cx="2270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09600" y="252478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1.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câu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sau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dùng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để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làm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gì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?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-152400" y="321058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>
              <a:spcBef>
                <a:spcPct val="50000"/>
              </a:spcBef>
              <a:buFontTx/>
              <a:buChar char="-"/>
            </a:pP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Chà</a:t>
            </a:r>
            <a:r>
              <a:rPr lang="en-US" sz="2800" dirty="0">
                <a:latin typeface="Times New Roman" pitchFamily="18" charset="0"/>
              </a:rPr>
              <a:t>, con </a:t>
            </a:r>
            <a:r>
              <a:rPr lang="en-US" sz="2800" dirty="0" err="1">
                <a:latin typeface="Times New Roman" pitchFamily="18" charset="0"/>
              </a:rPr>
              <a:t>mèo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bộ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lông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mới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đẹp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sao</a:t>
            </a:r>
            <a:r>
              <a:rPr lang="en-US" sz="2800" dirty="0">
                <a:latin typeface="Times New Roman" pitchFamily="18" charset="0"/>
              </a:rPr>
              <a:t> !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-152400" y="3820180"/>
            <a:ext cx="586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>
              <a:spcBef>
                <a:spcPct val="50000"/>
              </a:spcBef>
              <a:buFontTx/>
              <a:buChar char="-"/>
            </a:pPr>
            <a:r>
              <a:rPr lang="en-US" sz="2800" dirty="0" smtClean="0">
                <a:latin typeface="Times New Roman" pitchFamily="18" charset="0"/>
              </a:rPr>
              <a:t> A </a:t>
            </a:r>
            <a:r>
              <a:rPr lang="en-US" sz="2800" dirty="0">
                <a:latin typeface="Times New Roman" pitchFamily="18" charset="0"/>
              </a:rPr>
              <a:t>! Con </a:t>
            </a:r>
            <a:r>
              <a:rPr lang="en-US" sz="2800" dirty="0" err="1">
                <a:latin typeface="Times New Roman" pitchFamily="18" charset="0"/>
              </a:rPr>
              <a:t>mèo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này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khôn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thật</a:t>
            </a:r>
            <a:r>
              <a:rPr lang="en-US" sz="2800" dirty="0">
                <a:latin typeface="Times New Roman" pitchFamily="18" charset="0"/>
              </a:rPr>
              <a:t> ! 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61721" y="695980"/>
            <a:ext cx="460094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CẢM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807" name="Group 111"/>
          <p:cNvGraphicFramePr>
            <a:graphicFrameLocks noGrp="1"/>
          </p:cNvGraphicFramePr>
          <p:nvPr/>
        </p:nvGraphicFramePr>
        <p:xfrm>
          <a:off x="1066800" y="1549400"/>
          <a:ext cx="7772400" cy="2184400"/>
        </p:xfrm>
        <a:graphic>
          <a:graphicData uri="http://schemas.openxmlformats.org/drawingml/2006/table">
            <a:tbl>
              <a:tblPr/>
              <a:tblGrid>
                <a:gridCol w="4495800"/>
                <a:gridCol w="3276600"/>
              </a:tblGrid>
              <a:tr h="1193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Chà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mèo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lông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mới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đẹp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!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A! Con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mèo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này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thật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!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77" name="Text Box 81"/>
          <p:cNvSpPr txBox="1">
            <a:spLocks noChangeArrowheads="1"/>
          </p:cNvSpPr>
          <p:nvPr/>
        </p:nvSpPr>
        <p:spPr bwMode="auto">
          <a:xfrm>
            <a:off x="5638800" y="1676400"/>
            <a:ext cx="3276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xúc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ngạc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nhiên,vui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mừng</a:t>
            </a:r>
            <a:r>
              <a:rPr lang="en-US" sz="2800" dirty="0" smtClean="0">
                <a:latin typeface="Times New Roman" pitchFamily="18" charset="0"/>
              </a:rPr>
              <a:t>. 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9785" name="Text Box 89"/>
          <p:cNvSpPr txBox="1">
            <a:spLocks noChangeArrowheads="1"/>
          </p:cNvSpPr>
          <p:nvPr/>
        </p:nvSpPr>
        <p:spPr bwMode="auto">
          <a:xfrm>
            <a:off x="5638800" y="2703493"/>
            <a:ext cx="2743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 dirty="0" err="1">
                <a:latin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xúc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thán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phục</a:t>
            </a:r>
            <a:r>
              <a:rPr lang="en-US" sz="2800" dirty="0">
                <a:latin typeface="Times New Roman" pitchFamily="18" charset="0"/>
              </a:rPr>
              <a:t> </a:t>
            </a:r>
          </a:p>
        </p:txBody>
      </p:sp>
      <p:sp>
        <p:nvSpPr>
          <p:cNvPr id="8208" name="Text Box 91"/>
          <p:cNvSpPr txBox="1">
            <a:spLocks noChangeArrowheads="1"/>
          </p:cNvSpPr>
          <p:nvPr/>
        </p:nvSpPr>
        <p:spPr bwMode="auto">
          <a:xfrm>
            <a:off x="838200" y="772180"/>
            <a:ext cx="525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1.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câu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sau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dùng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để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làm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gì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?</a:t>
            </a:r>
          </a:p>
        </p:txBody>
      </p:sp>
      <p:sp>
        <p:nvSpPr>
          <p:cNvPr id="29792" name="Text Box 96"/>
          <p:cNvSpPr txBox="1">
            <a:spLocks noChangeArrowheads="1"/>
          </p:cNvSpPr>
          <p:nvPr/>
        </p:nvSpPr>
        <p:spPr bwMode="auto">
          <a:xfrm>
            <a:off x="838200" y="3886200"/>
            <a:ext cx="487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2.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Cuối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câu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trên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có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dấu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990099"/>
                </a:solidFill>
                <a:latin typeface="Times New Roman" pitchFamily="18" charset="0"/>
              </a:rPr>
              <a:t>gì</a:t>
            </a:r>
            <a:r>
              <a:rPr lang="en-US" sz="2800" dirty="0">
                <a:solidFill>
                  <a:srgbClr val="990099"/>
                </a:solidFill>
                <a:latin typeface="Times New Roman" pitchFamily="18" charset="0"/>
              </a:rPr>
              <a:t> ?</a:t>
            </a:r>
          </a:p>
        </p:txBody>
      </p:sp>
      <p:sp>
        <p:nvSpPr>
          <p:cNvPr id="29808" name="Text Box 112"/>
          <p:cNvSpPr txBox="1">
            <a:spLocks noChangeArrowheads="1"/>
          </p:cNvSpPr>
          <p:nvPr/>
        </p:nvSpPr>
        <p:spPr bwMode="auto">
          <a:xfrm>
            <a:off x="762000" y="4419600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</a:rPr>
              <a:t>Cuối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chấm</a:t>
            </a:r>
            <a:r>
              <a:rPr lang="en-US" sz="2800" dirty="0">
                <a:latin typeface="Times New Roman" pitchFamily="18" charset="0"/>
              </a:rPr>
              <a:t> than </a:t>
            </a:r>
            <a:r>
              <a:rPr lang="en-US" sz="2800" b="1" dirty="0">
                <a:latin typeface="Times New Roman" pitchFamily="18" charset="0"/>
              </a:rPr>
              <a:t>(!)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685800" y="50292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* </a:t>
            </a:r>
            <a:r>
              <a:rPr lang="en-US" sz="2800" dirty="0" err="1">
                <a:latin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rõ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xúc</a:t>
            </a:r>
            <a:r>
              <a:rPr lang="en-US" sz="2800" dirty="0">
                <a:latin typeface="Times New Roman" pitchFamily="18" charset="0"/>
              </a:rPr>
              <a:t>? </a:t>
            </a: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1295400" y="5943600"/>
            <a:ext cx="594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chao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ghê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,…)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524000" y="2133600"/>
            <a:ext cx="533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438400" y="2590800"/>
            <a:ext cx="990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447800" y="3429000"/>
            <a:ext cx="381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00600" y="3429000"/>
            <a:ext cx="533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01324" y="152400"/>
            <a:ext cx="4780476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CẢM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29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9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1000"/>
                                        <p:tgtEl>
                                          <p:spTgt spid="29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77" grpId="0"/>
      <p:bldP spid="29785" grpId="0"/>
      <p:bldP spid="29792" grpId="0"/>
      <p:bldP spid="29808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1219200"/>
            <a:ext cx="4365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828800"/>
            <a:ext cx="4047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2348805"/>
            <a:ext cx="8229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xót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3657600"/>
            <a:ext cx="838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4400" y="4582180"/>
            <a:ext cx="54232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5191780"/>
            <a:ext cx="6303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95400" y="5801380"/>
            <a:ext cx="2685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than)</a:t>
            </a:r>
            <a:r>
              <a:rPr lang="en-US" sz="28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09321" y="381000"/>
            <a:ext cx="469070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CẢM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800100" y="1524000"/>
            <a:ext cx="7543800" cy="3276600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Tx/>
              <a:buAutoNum type="arabicPeriod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xót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,…)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Tx/>
              <a:buAutoNum type="arabicPeriod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chao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than (!).</a:t>
            </a:r>
          </a:p>
        </p:txBody>
      </p:sp>
      <p:pic>
        <p:nvPicPr>
          <p:cNvPr id="9219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48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772" name="Text Box 12"/>
          <p:cNvSpPr txBox="1">
            <a:spLocks noChangeArrowheads="1"/>
          </p:cNvSpPr>
          <p:nvPr/>
        </p:nvSpPr>
        <p:spPr bwMode="auto">
          <a:xfrm>
            <a:off x="762000" y="5029200"/>
            <a:ext cx="7772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5521" y="391180"/>
            <a:ext cx="469070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CẢM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8" descr="questionmark2_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924425"/>
            <a:ext cx="4286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7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5" grpId="0" animBg="1"/>
      <p:bldP spid="1177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7200" y="1752600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smtClean="0">
                <a:latin typeface="Times New Roman" pitchFamily="18" charset="0"/>
              </a:rPr>
              <a:t>Bài1</a:t>
            </a:r>
            <a:r>
              <a:rPr lang="en-US" sz="2800" b="1" u="sng" dirty="0">
                <a:latin typeface="Times New Roman" pitchFamily="18" charset="0"/>
              </a:rPr>
              <a:t>: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Chuyển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kể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thành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cảm</a:t>
            </a:r>
            <a:r>
              <a:rPr lang="en-U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335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III - </a:t>
            </a:r>
            <a:r>
              <a:rPr lang="en-US" sz="3200" b="1" dirty="0" err="1">
                <a:latin typeface="Times New Roman" pitchFamily="18" charset="0"/>
              </a:rPr>
              <a:t>Luyện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tập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838200" y="236220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a) Con </a:t>
            </a:r>
            <a:r>
              <a:rPr lang="en-US" sz="2800" dirty="0" err="1">
                <a:latin typeface="Times New Roman" pitchFamily="18" charset="0"/>
              </a:rPr>
              <a:t>mèo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này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bắt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chuột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giỏi</a:t>
            </a:r>
            <a:r>
              <a:rPr lang="en-U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838200" y="2819400"/>
            <a:ext cx="701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</a:rPr>
              <a:t>Trời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rét</a:t>
            </a:r>
            <a:r>
              <a:rPr lang="en-US" sz="2800" dirty="0">
                <a:latin typeface="Times New Roman" pitchFamily="18" charset="0"/>
              </a:rPr>
              <a:t>.</a:t>
            </a: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838200" y="3352800"/>
            <a:ext cx="594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c) </a:t>
            </a:r>
            <a:r>
              <a:rPr lang="en-US" sz="2800" dirty="0" err="1">
                <a:latin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Ngân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chăm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</a:rPr>
              <a:t>.</a:t>
            </a:r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838200" y="3886200"/>
            <a:ext cx="6858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d) </a:t>
            </a:r>
            <a:r>
              <a:rPr lang="en-US" sz="2800" dirty="0" err="1">
                <a:latin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Giang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giỏi</a:t>
            </a:r>
            <a:r>
              <a:rPr lang="en-US" sz="2800" dirty="0" smtClean="0"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M : -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</a:rPr>
              <a:t>, con </a:t>
            </a:r>
            <a:r>
              <a:rPr lang="en-US" sz="2800" b="1" dirty="0" err="1" smtClean="0">
                <a:latin typeface="Times New Roman" pitchFamily="18" charset="0"/>
              </a:rPr>
              <a:t>mèo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này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bắt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chuột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giỏi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quá</a:t>
            </a:r>
            <a:r>
              <a:rPr lang="en-US" sz="2800" b="1" dirty="0" smtClean="0">
                <a:latin typeface="Times New Roman" pitchFamily="18" charset="0"/>
              </a:rPr>
              <a:t>!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       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0" y="5039380"/>
            <a:ext cx="6146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71600" y="5572780"/>
            <a:ext cx="5844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38692" y="304800"/>
            <a:ext cx="469070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CẢM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13316" grpId="0"/>
      <p:bldP spid="13317" grpId="0"/>
      <p:bldP spid="13318" grpId="0"/>
      <p:bldP spid="13319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533400"/>
          <a:ext cx="8229600" cy="5715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429000"/>
                <a:gridCol w="4800600"/>
              </a:tblGrid>
              <a:tr h="5233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kể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cảm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13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</a:p>
                    <a:p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3566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38600" y="2357735"/>
            <a:ext cx="3373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09600" y="351538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Ngân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chăm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114800" y="3272135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Ngân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chăm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</a:rPr>
              <a:t> 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quá</a:t>
            </a:r>
            <a:r>
              <a:rPr lang="en-US" sz="2800" dirty="0">
                <a:latin typeface="Times New Roman" pitchFamily="18" charset="0"/>
              </a:rPr>
              <a:t>!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114800" y="3881735"/>
            <a:ext cx="480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Chà</a:t>
            </a:r>
            <a:r>
              <a:rPr lang="en-US" sz="2800" dirty="0">
                <a:solidFill>
                  <a:schemeClr val="accent2"/>
                </a:solidFill>
                <a:latin typeface="Times New Roman" pitchFamily="18" charset="0"/>
              </a:rPr>
              <a:t>,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Ngân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chăm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thật</a:t>
            </a:r>
            <a:r>
              <a:rPr lang="en-US" sz="2800" dirty="0">
                <a:latin typeface="Times New Roman" pitchFamily="18" charset="0"/>
              </a:rPr>
              <a:t>!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9600" y="5267980"/>
            <a:ext cx="319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4953000"/>
            <a:ext cx="3801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14800" y="5562600"/>
            <a:ext cx="4498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114800" y="1748135"/>
            <a:ext cx="350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Ôi</a:t>
            </a:r>
            <a:r>
              <a:rPr lang="en-US" sz="2800" dirty="0">
                <a:solidFill>
                  <a:schemeClr val="accent2"/>
                </a:solidFill>
                <a:latin typeface="Times New Roman" pitchFamily="18" charset="0"/>
              </a:rPr>
              <a:t>,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trời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rét</a:t>
            </a:r>
            <a:r>
              <a:rPr lang="en-US" sz="2800" dirty="0">
                <a:latin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quá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!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114800" y="1138535"/>
            <a:ext cx="304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Chà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trời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rét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thật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!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47800" y="16865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rét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3" grpId="0"/>
      <p:bldP spid="14" grpId="0"/>
      <p:bldP spid="15" grpId="0"/>
      <p:bldP spid="6" grpId="0"/>
      <p:bldP spid="5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6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2&quot;/&gt;&lt;/object&gt;&lt;object type=&quot;3&quot; unique_id=&quot;10009&quot;&gt;&lt;property id=&quot;20148&quot; value=&quot;5&quot;/&gt;&lt;property id=&quot;20300&quot; value=&quot;Slide 6&quot;/&gt;&lt;property id=&quot;20307&quot; value=&quot;260&quot;/&gt;&lt;/object&gt;&lt;object type=&quot;3&quot; unique_id=&quot;10010&quot;&gt;&lt;property id=&quot;20148&quot; value=&quot;5&quot;/&gt;&lt;property id=&quot;20300&quot; value=&quot;Slide 7&quot;/&gt;&lt;property id=&quot;20307&quot; value=&quot;263&quot;/&gt;&lt;/object&gt;&lt;object type=&quot;3&quot; unique_id=&quot;10011&quot;&gt;&lt;property id=&quot;20148&quot; value=&quot;5&quot;/&gt;&lt;property id=&quot;20300&quot; value=&quot;Slide 8&quot;/&gt;&lt;property id=&quot;20307&quot; value=&quot;265&quot;/&gt;&lt;/object&gt;&lt;object type=&quot;3&quot; unique_id=&quot;10012&quot;&gt;&lt;property id=&quot;20148&quot; value=&quot;5&quot;/&gt;&lt;property id=&quot;20300&quot; value=&quot;Slide 9&quot;/&gt;&lt;property id=&quot;20307&quot; value=&quot;270&quot;/&gt;&lt;/object&gt;&lt;object type=&quot;3&quot; unique_id=&quot;10013&quot;&gt;&lt;property id=&quot;20148&quot; value=&quot;5&quot;/&gt;&lt;property id=&quot;20300&quot; value=&quot;Slide 10&quot;/&gt;&lt;property id=&quot;20307&quot; value=&quot;271&quot;/&gt;&lt;/object&gt;&lt;object type=&quot;3&quot; unique_id=&quot;10014&quot;&gt;&lt;property id=&quot;20148&quot; value=&quot;5&quot;/&gt;&lt;property id=&quot;20300&quot; value=&quot;Slide 11&quot;/&gt;&lt;property id=&quot;20307&quot; value=&quot;264&quot;/&gt;&lt;/object&gt;&lt;object type=&quot;3&quot; unique_id=&quot;10015&quot;&gt;&lt;property id=&quot;20148&quot; value=&quot;5&quot;/&gt;&lt;property id=&quot;20300&quot; value=&quot;Slide 12&quot;/&gt;&lt;property id=&quot;20307&quot; value=&quot;273&quot;/&gt;&lt;/object&gt;&lt;object type=&quot;3&quot; unique_id=&quot;10016&quot;&gt;&lt;property id=&quot;20148&quot; value=&quot;5&quot;/&gt;&lt;property id=&quot;20300&quot; value=&quot;Slide 13&quot;/&gt;&lt;property id=&quot;20307&quot; value=&quot;275&quot;/&gt;&lt;/object&gt;&lt;object type=&quot;3&quot; unique_id=&quot;10017&quot;&gt;&lt;property id=&quot;20148&quot; value=&quot;5&quot;/&gt;&lt;property id=&quot;20300&quot; value=&quot;Slide 14&quot;/&gt;&lt;property id=&quot;20307&quot; value=&quot;276&quot;/&gt;&lt;/object&gt;&lt;object type=&quot;3&quot; unique_id=&quot;11363&quot;&gt;&lt;property id=&quot;20148&quot; value=&quot;5&quot;/&gt;&lt;property id=&quot;20300&quot; value=&quot;Slide 1&quot;/&gt;&lt;property id=&quot;20307&quot; value=&quot;27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849</Words>
  <Application>Microsoft Office PowerPoint</Application>
  <PresentationFormat>On-screen Show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X45C</dc:creator>
  <cp:lastModifiedBy>MTC</cp:lastModifiedBy>
  <cp:revision>62</cp:revision>
  <dcterms:created xsi:type="dcterms:W3CDTF">2014-11-02T00:45:15Z</dcterms:created>
  <dcterms:modified xsi:type="dcterms:W3CDTF">2018-04-04T04:06:19Z</dcterms:modified>
</cp:coreProperties>
</file>