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592" r:id="rId2"/>
    <p:sldId id="595" r:id="rId3"/>
    <p:sldId id="596" r:id="rId4"/>
    <p:sldId id="619" r:id="rId5"/>
    <p:sldId id="618" r:id="rId6"/>
    <p:sldId id="597" r:id="rId7"/>
    <p:sldId id="598" r:id="rId8"/>
    <p:sldId id="570" r:id="rId9"/>
    <p:sldId id="608" r:id="rId10"/>
    <p:sldId id="528" r:id="rId11"/>
    <p:sldId id="603" r:id="rId12"/>
    <p:sldId id="601" r:id="rId13"/>
    <p:sldId id="602" r:id="rId14"/>
    <p:sldId id="599" r:id="rId15"/>
    <p:sldId id="604" r:id="rId16"/>
    <p:sldId id="605" r:id="rId17"/>
    <p:sldId id="606" r:id="rId18"/>
    <p:sldId id="607" r:id="rId19"/>
    <p:sldId id="476" r:id="rId20"/>
    <p:sldId id="609" r:id="rId21"/>
    <p:sldId id="610" r:id="rId22"/>
    <p:sldId id="579" r:id="rId23"/>
    <p:sldId id="571" r:id="rId24"/>
    <p:sldId id="612" r:id="rId25"/>
    <p:sldId id="613" r:id="rId26"/>
    <p:sldId id="577" r:id="rId27"/>
    <p:sldId id="614" r:id="rId28"/>
    <p:sldId id="615" r:id="rId29"/>
    <p:sldId id="576" r:id="rId30"/>
    <p:sldId id="616" r:id="rId31"/>
    <p:sldId id="587" r:id="rId32"/>
    <p:sldId id="588" r:id="rId33"/>
    <p:sldId id="617" r:id="rId34"/>
    <p:sldId id="591" r:id="rId35"/>
  </p:sldIdLst>
  <p:sldSz cx="9144000" cy="5143500" type="screen16x9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99"/>
    <a:srgbClr val="FF3399"/>
    <a:srgbClr val="5CC727"/>
    <a:srgbClr val="3FAF9A"/>
    <a:srgbClr val="66FF66"/>
    <a:srgbClr val="8841AF"/>
    <a:srgbClr val="00FFFF"/>
    <a:srgbClr val="24CA40"/>
    <a:srgbClr val="8C2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86856" autoAdjust="0"/>
  </p:normalViewPr>
  <p:slideViewPr>
    <p:cSldViewPr>
      <p:cViewPr>
        <p:scale>
          <a:sx n="75" d="100"/>
          <a:sy n="75" d="100"/>
        </p:scale>
        <p:origin x="-1026" y="-8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Thảo</a:t>
            </a:r>
            <a:r>
              <a:rPr lang="en-US" baseline="0" smtClean="0"/>
              <a:t> luận nhóm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7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slide" Target="slide29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slide" Target="slide29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hyperlink" Target="http://i602.photobucket.com/albums/tt110/swnamphong/Trieu%20dinh%20Hue/ma-binh-hue1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audio" Target="../media/audio10.wav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19.jpeg"/><Relationship Id="rId4" Type="http://schemas.openxmlformats.org/officeDocument/2006/relationships/hyperlink" Target="http://i602.photobucket.com/albums/tt110/swnamphong/Trieu%20dinh%20Hue/Tunhandiday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-19050"/>
            <a:ext cx="9067800" cy="178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sz="4200" b="1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4400" b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Vua Quang Trung đã có chính sách gì để phát triển kinh tế :</a:t>
            </a:r>
            <a:endParaRPr lang="en-US" sz="4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058681" y="1962150"/>
            <a:ext cx="67628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smtClean="0">
                <a:solidFill>
                  <a:srgbClr val="0033CC"/>
                </a:solidFill>
                <a:latin typeface="+mj-lt"/>
              </a:rPr>
              <a:t>Ban bố “Chiếu khuyến nông”.</a:t>
            </a:r>
            <a:endParaRPr lang="en-US" sz="400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041330" y="2778264"/>
            <a:ext cx="79232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smtClean="0">
                <a:solidFill>
                  <a:srgbClr val="0033CC"/>
                </a:solidFill>
                <a:latin typeface="+mj-lt"/>
              </a:rPr>
              <a:t>Đẩy mạnh phát triển thương nghiệp.</a:t>
            </a:r>
            <a:endParaRPr lang="en-US" sz="400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041330" y="3616464"/>
            <a:ext cx="52832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smtClean="0">
                <a:solidFill>
                  <a:srgbClr val="0033CC"/>
                </a:solidFill>
                <a:latin typeface="+mj-lt"/>
              </a:rPr>
              <a:t>Cả hai ý trên đều đúng.</a:t>
            </a:r>
            <a:endParaRPr lang="en-US" sz="400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11" name="Picture 5" descr="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8350"/>
            <a:ext cx="568695" cy="55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3" y="2800350"/>
            <a:ext cx="565919" cy="5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7" y="3638550"/>
            <a:ext cx="528047" cy="5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1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E3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E3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1657350"/>
            <a:ext cx="6172200" cy="220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500" b="1" dirty="0" smtClean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SGK/</a:t>
            </a:r>
            <a:endParaRPr lang="en-US" sz="11500" b="1" dirty="0">
              <a:solidFill>
                <a:srgbClr val="FF0000"/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3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7150"/>
            <a:ext cx="8610600" cy="465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nl-NL" sz="3800" b="1" dirty="0" smtClean="0">
                <a:solidFill>
                  <a:srgbClr val="0000CC"/>
                </a:solidFill>
              </a:rPr>
              <a:t>1. </a:t>
            </a:r>
            <a:r>
              <a:rPr lang="nl-NL" sz="3800" b="1" dirty="0">
                <a:solidFill>
                  <a:srgbClr val="0000CC"/>
                </a:solidFill>
              </a:rPr>
              <a:t>Năm 1792, Quang Trung qua đời, triều đại Tây Sơn như thế nào </a:t>
            </a:r>
            <a:r>
              <a:rPr lang="nl-NL" sz="3800" b="1" dirty="0" smtClean="0">
                <a:solidFill>
                  <a:srgbClr val="0000CC"/>
                </a:solidFill>
              </a:rPr>
              <a:t>?</a:t>
            </a:r>
            <a:endParaRPr lang="en-US" sz="3800" b="1" dirty="0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</a:pPr>
            <a:r>
              <a:rPr lang="nl-NL" sz="3800" b="1" dirty="0" smtClean="0">
                <a:solidFill>
                  <a:srgbClr val="0000CC"/>
                </a:solidFill>
              </a:rPr>
              <a:t>2. </a:t>
            </a:r>
            <a:r>
              <a:rPr lang="nl-NL" sz="3800" b="1" dirty="0">
                <a:solidFill>
                  <a:srgbClr val="0000CC"/>
                </a:solidFill>
              </a:rPr>
              <a:t>Nguyễn Ánh lật đổ triều Tây Sơn vào năm nào ? Lấy hiệu là gì ? Kinh đô ở đâu </a:t>
            </a:r>
            <a:r>
              <a:rPr lang="nl-NL" sz="3800" b="1" dirty="0" smtClean="0">
                <a:solidFill>
                  <a:srgbClr val="0000CC"/>
                </a:solidFill>
              </a:rPr>
              <a:t>?</a:t>
            </a:r>
            <a:endParaRPr lang="en-US" sz="3800" b="1" dirty="0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</a:pPr>
            <a:r>
              <a:rPr lang="nl-NL" sz="3800" b="1" dirty="0" smtClean="0">
                <a:solidFill>
                  <a:srgbClr val="0000CC"/>
                </a:solidFill>
              </a:rPr>
              <a:t>3. </a:t>
            </a:r>
            <a:r>
              <a:rPr lang="nl-NL" sz="3800" b="1" dirty="0">
                <a:solidFill>
                  <a:srgbClr val="0000CC"/>
                </a:solidFill>
              </a:rPr>
              <a:t>Từ năm 1802 đến năm 1858, Nhà Nguyễn trải qua các đời vua nào ?</a:t>
            </a:r>
            <a:endParaRPr lang="en-US" sz="3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98491"/>
      </p:ext>
    </p:ext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2273915"/>
            <a:ext cx="883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sp>
        <p:nvSpPr>
          <p:cNvPr id="3" name="Rounded Rectangular Callout 2"/>
          <p:cNvSpPr/>
          <p:nvPr/>
        </p:nvSpPr>
        <p:spPr>
          <a:xfrm>
            <a:off x="381000" y="361950"/>
            <a:ext cx="6781800" cy="2743200"/>
          </a:xfrm>
          <a:prstGeom prst="wedgeRoundRectCallout">
            <a:avLst>
              <a:gd name="adj1" fmla="val 45273"/>
              <a:gd name="adj2" fmla="val 8060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420044"/>
            <a:ext cx="6477000" cy="2661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4400" b="1" dirty="0"/>
              <a:t>Năm 1792, Quang Trung qua đời, triều đại Tây Sơn như thế nào ?</a:t>
            </a:r>
            <a:endParaRPr lang="en-US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38" y="2631519"/>
            <a:ext cx="2336162" cy="24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595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" y="2273915"/>
            <a:ext cx="883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sp>
        <p:nvSpPr>
          <p:cNvPr id="11" name="TextBox 10"/>
          <p:cNvSpPr txBox="1"/>
          <p:nvPr/>
        </p:nvSpPr>
        <p:spPr>
          <a:xfrm>
            <a:off x="152400" y="-19050"/>
            <a:ext cx="8775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smtClean="0">
                <a:solidFill>
                  <a:srgbClr val="FF3399"/>
                </a:solidFill>
              </a:rPr>
              <a:t>=&gt; Sau </a:t>
            </a:r>
            <a:r>
              <a:rPr lang="nl-NL" sz="4400">
                <a:solidFill>
                  <a:srgbClr val="FF3399"/>
                </a:solidFill>
              </a:rPr>
              <a:t>khi vua Quang Trung mất, lợi dụng triều đình đang suy yếu, Nguyễn Ánh đã đem quân tấn công, lật đổ nhà Tây Sơn.</a:t>
            </a:r>
            <a:endParaRPr lang="en-US" sz="440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6799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2273915"/>
            <a:ext cx="883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sp>
        <p:nvSpPr>
          <p:cNvPr id="11" name="TextBox 10"/>
          <p:cNvSpPr txBox="1"/>
          <p:nvPr/>
        </p:nvSpPr>
        <p:spPr>
          <a:xfrm>
            <a:off x="533400" y="420044"/>
            <a:ext cx="6477000" cy="2661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4400" b="1" dirty="0"/>
              <a:t>Nguyễn Ánh lật đổ triều Tây Sơn vào năm nào ? Lấy hiệu là gì ? Kinh đô ở đâu ?</a:t>
            </a:r>
            <a:endParaRPr lang="en-US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71750"/>
            <a:ext cx="2336162" cy="24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17697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2273915"/>
            <a:ext cx="883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sp>
        <p:nvSpPr>
          <p:cNvPr id="11" name="TextBox 10"/>
          <p:cNvSpPr txBox="1"/>
          <p:nvPr/>
        </p:nvSpPr>
        <p:spPr>
          <a:xfrm>
            <a:off x="152400" y="-19050"/>
            <a:ext cx="8775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800" smtClean="0">
                <a:solidFill>
                  <a:srgbClr val="0000CC"/>
                </a:solidFill>
              </a:rPr>
              <a:t>=&gt; </a:t>
            </a:r>
            <a:r>
              <a:rPr lang="nl-NL" sz="4800">
                <a:solidFill>
                  <a:srgbClr val="0000CC"/>
                </a:solidFill>
              </a:rPr>
              <a:t>Nguyễn Ánh </a:t>
            </a:r>
            <a:r>
              <a:rPr lang="nl-NL" sz="4800" smtClean="0">
                <a:solidFill>
                  <a:srgbClr val="0000CC"/>
                </a:solidFill>
              </a:rPr>
              <a:t>lật đổ triều Tây Sơn vào năm 1802, </a:t>
            </a:r>
            <a:r>
              <a:rPr lang="nl-NL" sz="4800">
                <a:solidFill>
                  <a:srgbClr val="0000CC"/>
                </a:solidFill>
              </a:rPr>
              <a:t>lên ngôi hoàng đế </a:t>
            </a:r>
            <a:r>
              <a:rPr lang="nl-NL" sz="4800" smtClean="0">
                <a:solidFill>
                  <a:srgbClr val="0000CC"/>
                </a:solidFill>
              </a:rPr>
              <a:t>lấy </a:t>
            </a:r>
            <a:r>
              <a:rPr lang="nl-NL" sz="4800">
                <a:solidFill>
                  <a:srgbClr val="0000CC"/>
                </a:solidFill>
              </a:rPr>
              <a:t>niên hiệu là Gia Long, chọn Huế làm kinh đô. </a:t>
            </a:r>
            <a:endParaRPr lang="en-US" sz="4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2273915"/>
            <a:ext cx="883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sp>
        <p:nvSpPr>
          <p:cNvPr id="3" name="Rounded Rectangular Callout 2"/>
          <p:cNvSpPr/>
          <p:nvPr/>
        </p:nvSpPr>
        <p:spPr>
          <a:xfrm>
            <a:off x="381000" y="361950"/>
            <a:ext cx="6781800" cy="2819400"/>
          </a:xfrm>
          <a:prstGeom prst="wedgeRoundRectCallout">
            <a:avLst>
              <a:gd name="adj1" fmla="val 45273"/>
              <a:gd name="adj2" fmla="val 8060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420044"/>
            <a:ext cx="6477000" cy="2661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4400" b="1" dirty="0"/>
              <a:t>Từ năm 1802 đến năm 1858, Nhà Nguyễn trải qua các đời vua nào 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0432109"/>
      </p:ext>
    </p:extLst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45593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45847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1416050" y="4476750"/>
            <a:ext cx="1752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Gia Long</a:t>
            </a:r>
          </a:p>
          <a:p>
            <a:pPr algn="ctr"/>
            <a:r>
              <a:rPr lang="en-US" sz="2000" b="1" smtClean="0">
                <a:solidFill>
                  <a:schemeClr val="tx1"/>
                </a:solidFill>
              </a:rPr>
              <a:t>(1802 – 1820)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172200" y="4476750"/>
            <a:ext cx="1752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Minh Mạng</a:t>
            </a:r>
          </a:p>
          <a:p>
            <a:pPr algn="ctr"/>
            <a:r>
              <a:rPr lang="en-US" sz="2000" b="1" smtClean="0">
                <a:solidFill>
                  <a:schemeClr val="tx1"/>
                </a:solidFill>
              </a:rPr>
              <a:t>(1820 – 1841)</a:t>
            </a:r>
            <a:endParaRPr lang="en-US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3" descr="http://e-cadao.com/lichsu/tudu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416050" y="4476750"/>
            <a:ext cx="1752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Thiệu Trị</a:t>
            </a:r>
          </a:p>
          <a:p>
            <a:pPr algn="ctr"/>
            <a:r>
              <a:rPr lang="en-US" sz="2000" b="1" smtClean="0">
                <a:solidFill>
                  <a:schemeClr val="tx1"/>
                </a:solidFill>
              </a:rPr>
              <a:t>(1841 – 1847)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981700" y="4476750"/>
            <a:ext cx="1752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Gia Long</a:t>
            </a:r>
          </a:p>
          <a:p>
            <a:pPr algn="ctr"/>
            <a:r>
              <a:rPr lang="en-US" sz="2000" b="1" smtClean="0">
                <a:solidFill>
                  <a:schemeClr val="tx1"/>
                </a:solidFill>
              </a:rPr>
              <a:t>(1847 – 1883)</a:t>
            </a:r>
            <a:endParaRPr lang="en-US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595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Horizontal Scroll 1"/>
          <p:cNvSpPr/>
          <p:nvPr/>
        </p:nvSpPr>
        <p:spPr>
          <a:xfrm>
            <a:off x="247897" y="209550"/>
            <a:ext cx="8686800" cy="312420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676692"/>
            <a:ext cx="81726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4400" smtClean="0"/>
              <a:t>Năm 1802, Nguyễn Ánh lật đổ triều Tây Sơn, lập nên triều Nguyễn</a:t>
            </a:r>
          </a:p>
        </p:txBody>
      </p:sp>
    </p:spTree>
    <p:extLst>
      <p:ext uri="{BB962C8B-B14F-4D97-AF65-F5344CB8AC3E}">
        <p14:creationId xmlns:p14="http://schemas.microsoft.com/office/powerpoint/2010/main" val="3831961579"/>
      </p:ext>
    </p:extLst>
  </p:cSld>
  <p:clrMapOvr>
    <a:masterClrMapping/>
  </p:clrMapOvr>
  <p:transition spd="med"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-19050"/>
            <a:ext cx="9067800" cy="162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sz="4000" b="1">
                <a:solidFill>
                  <a:srgbClr val="FF0000"/>
                </a:solidFill>
              </a:rPr>
              <a:t>2. 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Vua Quang Trung đã có chính sách gì để phát triển văn hóa, giáo dục :</a:t>
            </a:r>
            <a:endParaRPr lang="en-US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058681" y="1733550"/>
            <a:ext cx="67628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smtClean="0">
                <a:solidFill>
                  <a:srgbClr val="0033CC"/>
                </a:solidFill>
                <a:latin typeface="+mj-lt"/>
              </a:rPr>
              <a:t>Ban bố “Chiếu lập học”.</a:t>
            </a:r>
            <a:endParaRPr lang="en-US" sz="400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041330" y="2549664"/>
            <a:ext cx="703586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rgbClr val="0033CC"/>
                </a:solidFill>
                <a:latin typeface="+mj-lt"/>
              </a:rPr>
              <a:t>Ban bố “Chiếu lập học</a:t>
            </a:r>
            <a:r>
              <a:rPr lang="en-US" sz="4000" smtClean="0">
                <a:solidFill>
                  <a:srgbClr val="0033CC"/>
                </a:solidFill>
                <a:latin typeface="+mj-lt"/>
              </a:rPr>
              <a:t>” và đề cao chữ Nôm</a:t>
            </a:r>
            <a:endParaRPr lang="en-US" sz="400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041330" y="3845064"/>
            <a:ext cx="52832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rgbClr val="0033CC"/>
                </a:solidFill>
                <a:latin typeface="+mj-lt"/>
              </a:rPr>
              <a:t>Đ</a:t>
            </a:r>
            <a:r>
              <a:rPr lang="en-US" sz="4000" smtClean="0">
                <a:solidFill>
                  <a:srgbClr val="0033CC"/>
                </a:solidFill>
                <a:latin typeface="+mj-lt"/>
              </a:rPr>
              <a:t>ề </a:t>
            </a:r>
            <a:r>
              <a:rPr lang="en-US" sz="4000">
                <a:solidFill>
                  <a:srgbClr val="0033CC"/>
                </a:solidFill>
                <a:latin typeface="+mj-lt"/>
              </a:rPr>
              <a:t>cao chữ Nôm</a:t>
            </a:r>
          </a:p>
        </p:txBody>
      </p:sp>
      <p:pic>
        <p:nvPicPr>
          <p:cNvPr id="11" name="Picture 5" descr="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9750"/>
            <a:ext cx="568695" cy="55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3" y="2571750"/>
            <a:ext cx="565919" cy="5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7" y="3867150"/>
            <a:ext cx="528047" cy="5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88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E3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E3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742950"/>
            <a:ext cx="8686800" cy="316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smtClean="0">
                <a:solidFill>
                  <a:srgbClr val="CC0099"/>
                </a:solidFill>
                <a:latin typeface="+mj-lt"/>
                <a:ea typeface="HP001 5Ha" pitchFamily="34" charset="-127"/>
                <a:cs typeface="Arial" pitchFamily="34" charset="0"/>
              </a:rPr>
              <a:t>Sự thống trị </a:t>
            </a:r>
          </a:p>
          <a:p>
            <a:pPr algn="ctr">
              <a:lnSpc>
                <a:spcPct val="130000"/>
              </a:lnSpc>
            </a:pPr>
            <a:r>
              <a:rPr lang="en-US" sz="8000" b="1" smtClean="0">
                <a:solidFill>
                  <a:srgbClr val="CC0099"/>
                </a:solidFill>
                <a:latin typeface="+mj-lt"/>
                <a:ea typeface="HP001 5Ha" pitchFamily="34" charset="-127"/>
                <a:cs typeface="Arial" pitchFamily="34" charset="0"/>
              </a:rPr>
              <a:t>của nhà Nguyễn</a:t>
            </a:r>
            <a:endParaRPr lang="en-US" sz="8000" b="1">
              <a:solidFill>
                <a:srgbClr val="CC0099"/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8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1276350"/>
            <a:ext cx="6172200" cy="220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500" b="1" dirty="0" smtClean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SGK/</a:t>
            </a:r>
            <a:endParaRPr lang="en-US" sz="11500" b="1" dirty="0">
              <a:solidFill>
                <a:srgbClr val="FF0000"/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-1905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i="1" dirty="0" err="1">
                <a:solidFill>
                  <a:srgbClr val="FF0000"/>
                </a:solidFill>
                <a:cs typeface="Arial" pitchFamily="34" charset="0"/>
              </a:rPr>
              <a:t>Viết</a:t>
            </a:r>
            <a:r>
              <a:rPr lang="en-US" sz="40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cs typeface="Arial" pitchFamily="34" charset="0"/>
              </a:rPr>
              <a:t>tiếp</a:t>
            </a:r>
            <a:r>
              <a:rPr lang="en-US" sz="40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cs typeface="Arial" pitchFamily="34" charset="0"/>
              </a:rPr>
              <a:t>vào</a:t>
            </a:r>
            <a:r>
              <a:rPr lang="en-US" sz="40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cs typeface="Arial" pitchFamily="34" charset="0"/>
              </a:rPr>
              <a:t>chỗ</a:t>
            </a:r>
            <a:r>
              <a:rPr lang="en-US" sz="40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cs typeface="Arial" pitchFamily="34" charset="0"/>
              </a:rPr>
              <a:t>trống</a:t>
            </a:r>
            <a:r>
              <a:rPr lang="en-US" sz="40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cs typeface="Arial" pitchFamily="34" charset="0"/>
              </a:rPr>
              <a:t>các</a:t>
            </a:r>
            <a:r>
              <a:rPr lang="en-US" sz="40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cs typeface="Arial" pitchFamily="34" charset="0"/>
              </a:rPr>
              <a:t>từ</a:t>
            </a:r>
            <a:r>
              <a:rPr lang="en-US" sz="40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cs typeface="Arial" pitchFamily="34" charset="0"/>
              </a:rPr>
              <a:t>ngữ</a:t>
            </a:r>
            <a:r>
              <a:rPr lang="en-US" sz="40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cs typeface="Arial" pitchFamily="34" charset="0"/>
              </a:rPr>
              <a:t>thích</a:t>
            </a:r>
            <a:r>
              <a:rPr lang="en-US" sz="40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cs typeface="Arial" pitchFamily="34" charset="0"/>
              </a:rPr>
              <a:t>hợp</a:t>
            </a:r>
            <a:r>
              <a:rPr lang="en-US" sz="40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cs typeface="Arial" pitchFamily="34" charset="0"/>
              </a:rPr>
              <a:t>cho</a:t>
            </a:r>
            <a:r>
              <a:rPr lang="en-US" sz="40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cs typeface="Arial" pitchFamily="34" charset="0"/>
              </a:rPr>
              <a:t>đủ</a:t>
            </a:r>
            <a:r>
              <a:rPr lang="en-US" sz="4000" b="1" i="1" dirty="0">
                <a:solidFill>
                  <a:srgbClr val="FF0000"/>
                </a:solidFill>
                <a:cs typeface="Arial" pitchFamily="34" charset="0"/>
              </a:rPr>
              <a:t> ý </a:t>
            </a:r>
            <a:r>
              <a:rPr lang="en-US" sz="4000" b="1" i="1" dirty="0" smtClean="0">
                <a:solidFill>
                  <a:srgbClr val="FF0000"/>
                </a:solidFill>
                <a:cs typeface="Arial" pitchFamily="34" charset="0"/>
              </a:rPr>
              <a:t>:</a:t>
            </a:r>
            <a:endParaRPr lang="en-US" sz="4000" b="1" i="1" dirty="0" smtClean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4000" b="1" dirty="0" smtClean="0"/>
              <a:t>1. </a:t>
            </a:r>
            <a:r>
              <a:rPr lang="en-US" sz="4000" b="1" dirty="0" err="1" smtClean="0"/>
              <a:t>Những</a:t>
            </a:r>
            <a:r>
              <a:rPr lang="en-US" sz="4000" b="1" dirty="0" smtClean="0"/>
              <a:t> </a:t>
            </a:r>
            <a:r>
              <a:rPr lang="en-US" sz="4000" b="1" dirty="0" err="1"/>
              <a:t>việc</a:t>
            </a:r>
            <a:r>
              <a:rPr lang="en-US" sz="4000" b="1" dirty="0"/>
              <a:t> </a:t>
            </a:r>
            <a:r>
              <a:rPr lang="en-US" sz="4000" b="1" dirty="0" err="1"/>
              <a:t>làm</a:t>
            </a:r>
            <a:r>
              <a:rPr lang="en-US" sz="4000" b="1" dirty="0"/>
              <a:t> </a:t>
            </a:r>
            <a:r>
              <a:rPr lang="en-US" sz="4000" b="1" dirty="0" err="1"/>
              <a:t>chứng</a:t>
            </a:r>
            <a:r>
              <a:rPr lang="en-US" sz="4000" b="1" dirty="0"/>
              <a:t> </a:t>
            </a:r>
            <a:r>
              <a:rPr lang="en-US" sz="4000" b="1" dirty="0" err="1"/>
              <a:t>tỏ</a:t>
            </a:r>
            <a:r>
              <a:rPr lang="en-US" sz="4000" b="1" dirty="0"/>
              <a:t> </a:t>
            </a:r>
            <a:r>
              <a:rPr lang="en-US" sz="4000" b="1" dirty="0" err="1"/>
              <a:t>các</a:t>
            </a:r>
            <a:r>
              <a:rPr lang="en-US" sz="4000" b="1" dirty="0"/>
              <a:t> </a:t>
            </a:r>
            <a:r>
              <a:rPr lang="en-US" sz="4000" b="1" dirty="0" err="1"/>
              <a:t>vua</a:t>
            </a:r>
            <a:r>
              <a:rPr lang="en-US" sz="4000" b="1" dirty="0"/>
              <a:t> </a:t>
            </a:r>
            <a:r>
              <a:rPr lang="en-US" sz="4000" b="1" dirty="0" err="1"/>
              <a:t>triều</a:t>
            </a:r>
            <a:r>
              <a:rPr lang="en-US" sz="4000" b="1" dirty="0"/>
              <a:t> </a:t>
            </a:r>
            <a:r>
              <a:rPr lang="en-US" sz="4000" b="1" dirty="0" err="1"/>
              <a:t>Nguyễn</a:t>
            </a:r>
            <a:r>
              <a:rPr lang="en-US" sz="4000" b="1" dirty="0"/>
              <a:t> </a:t>
            </a:r>
            <a:r>
              <a:rPr lang="en-US" sz="4000" b="1" dirty="0" err="1"/>
              <a:t>không</a:t>
            </a:r>
            <a:r>
              <a:rPr lang="en-US" sz="4000" b="1" dirty="0"/>
              <a:t> </a:t>
            </a:r>
            <a:r>
              <a:rPr lang="en-US" sz="4000" b="1" dirty="0" err="1"/>
              <a:t>muốn</a:t>
            </a:r>
            <a:r>
              <a:rPr lang="en-US" sz="4000" b="1" dirty="0"/>
              <a:t> chia </a:t>
            </a:r>
            <a:r>
              <a:rPr lang="en-US" sz="4000" b="1" dirty="0" err="1"/>
              <a:t>sẻ</a:t>
            </a:r>
            <a:r>
              <a:rPr lang="en-US" sz="4000" b="1" dirty="0"/>
              <a:t> </a:t>
            </a:r>
            <a:r>
              <a:rPr lang="en-US" sz="4000" b="1" dirty="0" err="1"/>
              <a:t>quyền</a:t>
            </a:r>
            <a:r>
              <a:rPr lang="en-US" sz="4000" b="1" dirty="0"/>
              <a:t> </a:t>
            </a:r>
            <a:r>
              <a:rPr lang="en-US" sz="4000" b="1" dirty="0" err="1"/>
              <a:t>hành</a:t>
            </a:r>
            <a:r>
              <a:rPr lang="en-US" sz="4000" b="1" dirty="0"/>
              <a:t> </a:t>
            </a:r>
            <a:r>
              <a:rPr lang="en-US" sz="4000" b="1" dirty="0" err="1"/>
              <a:t>cho</a:t>
            </a:r>
            <a:r>
              <a:rPr lang="en-US" sz="4000" b="1" dirty="0"/>
              <a:t> </a:t>
            </a:r>
            <a:r>
              <a:rPr lang="en-US" sz="4000" b="1" dirty="0" err="1"/>
              <a:t>ai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495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2038350"/>
            <a:ext cx="6553200" cy="71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/>
              <a:t>....................... </a:t>
            </a:r>
            <a:r>
              <a:rPr lang="en-US" sz="3600" b="1" dirty="0" err="1" smtClean="0"/>
              <a:t>ngôi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hoàng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hậu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900" y="2773326"/>
            <a:ext cx="5905500" cy="71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/>
              <a:t>................... chức tể tướng</a:t>
            </a:r>
            <a:endParaRPr lang="en-US" sz="3600" b="1"/>
          </a:p>
        </p:txBody>
      </p:sp>
      <p:sp>
        <p:nvSpPr>
          <p:cNvPr id="11" name="TextBox 10"/>
          <p:cNvSpPr txBox="1"/>
          <p:nvPr/>
        </p:nvSpPr>
        <p:spPr>
          <a:xfrm>
            <a:off x="317500" y="3486150"/>
            <a:ext cx="84455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/>
              <a:t>.............................................. mọi việc hệ trọng từ trung ương đến địa phương</a:t>
            </a:r>
            <a:endParaRPr lang="en-US" sz="3600" b="1"/>
          </a:p>
        </p:txBody>
      </p:sp>
      <p:sp>
        <p:nvSpPr>
          <p:cNvPr id="2" name="Rectangle 1"/>
          <p:cNvSpPr/>
          <p:nvPr/>
        </p:nvSpPr>
        <p:spPr>
          <a:xfrm>
            <a:off x="88900" y="133350"/>
            <a:ext cx="8953500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rgbClr val="0000CC"/>
                </a:solidFill>
              </a:rPr>
              <a:t>1. </a:t>
            </a:r>
            <a:r>
              <a:rPr lang="en-US" sz="3200" b="1" dirty="0" err="1">
                <a:solidFill>
                  <a:srgbClr val="0000CC"/>
                </a:solidFill>
              </a:rPr>
              <a:t>Những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việc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làm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chứng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tỏ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vua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triều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Nguyễn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không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muốn</a:t>
            </a:r>
            <a:r>
              <a:rPr lang="en-US" sz="3200" b="1" dirty="0">
                <a:solidFill>
                  <a:srgbClr val="0000CC"/>
                </a:solidFill>
              </a:rPr>
              <a:t> chia </a:t>
            </a:r>
            <a:r>
              <a:rPr lang="en-US" sz="3200" b="1" dirty="0" err="1">
                <a:solidFill>
                  <a:srgbClr val="0000CC"/>
                </a:solidFill>
              </a:rPr>
              <a:t>sẻ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quyền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hành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cho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ai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là</a:t>
            </a:r>
            <a:r>
              <a:rPr lang="en-US" sz="3200" b="1" dirty="0">
                <a:solidFill>
                  <a:srgbClr val="0000CC"/>
                </a:solidFill>
              </a:rPr>
              <a:t> 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514600" y="1714104"/>
            <a:ext cx="2209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+mj-lt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</a:rPr>
              <a:t>đặt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409700" y="2588220"/>
            <a:ext cx="914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3600" b="1" smtClean="0">
                <a:solidFill>
                  <a:srgbClr val="FF0000"/>
                </a:solidFill>
                <a:latin typeface="+mj-lt"/>
              </a:rPr>
              <a:t>Bỏ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5715000" y="3306724"/>
            <a:ext cx="55499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3600" b="1" smtClean="0">
                <a:solidFill>
                  <a:srgbClr val="FF0000"/>
                </a:solidFill>
                <a:latin typeface="+mj-lt"/>
              </a:rPr>
              <a:t>Tự mình trực tiếp điều hành</a:t>
            </a:r>
          </a:p>
        </p:txBody>
      </p:sp>
    </p:spTree>
    <p:extLst>
      <p:ext uri="{BB962C8B-B14F-4D97-AF65-F5344CB8AC3E}">
        <p14:creationId xmlns:p14="http://schemas.microsoft.com/office/powerpoint/2010/main" val="2112388604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 4.93827E-7 L 0.34584 0.01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 -1.23457E-6 L 0.27084 -0.004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653 0.01574 L 0.65486 -0.01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69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" y="1184684"/>
            <a:ext cx="8699500" cy="13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/>
              <a:t>- </a:t>
            </a:r>
            <a:r>
              <a:rPr lang="en-US" sz="3600" b="1" dirty="0" err="1" smtClean="0"/>
              <a:t>Gồm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nhiều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thứ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quân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là</a:t>
            </a:r>
            <a:r>
              <a:rPr lang="en-US" sz="3600" b="1" dirty="0" smtClean="0"/>
              <a:t> ..........................</a:t>
            </a:r>
          </a:p>
          <a:p>
            <a:pPr algn="just">
              <a:lnSpc>
                <a:spcPct val="120000"/>
              </a:lnSpc>
            </a:pPr>
            <a:r>
              <a:rPr lang="en-US" sz="3600" b="1" dirty="0" smtClean="0"/>
              <a:t>.................................................................. 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9400" y="2632484"/>
            <a:ext cx="844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smtClean="0"/>
              <a:t>- Có các ......................... nối liền từ cực Bắc tới cực Nam của đất nước</a:t>
            </a:r>
            <a:endParaRPr lang="en-US" sz="4000" b="1"/>
          </a:p>
        </p:txBody>
      </p:sp>
      <p:sp>
        <p:nvSpPr>
          <p:cNvPr id="2" name="Rectangle 1"/>
          <p:cNvSpPr/>
          <p:nvPr/>
        </p:nvSpPr>
        <p:spPr>
          <a:xfrm>
            <a:off x="88900" y="133350"/>
            <a:ext cx="89535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dirty="0">
                <a:solidFill>
                  <a:srgbClr val="0000CC"/>
                </a:solidFill>
              </a:rPr>
              <a:t>1. </a:t>
            </a:r>
            <a:r>
              <a:rPr lang="en-US" sz="4000" b="1" dirty="0" err="1" smtClean="0">
                <a:solidFill>
                  <a:srgbClr val="0000CC"/>
                </a:solidFill>
              </a:rPr>
              <a:t>Quân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đội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triều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Nguyễn</a:t>
            </a:r>
            <a:r>
              <a:rPr lang="en-US" sz="4000" b="1" dirty="0" smtClean="0">
                <a:solidFill>
                  <a:srgbClr val="0000CC"/>
                </a:solidFill>
              </a:rPr>
              <a:t> :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9067800" y="1031379"/>
            <a:ext cx="8420100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						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bộ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binh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;</a:t>
            </a:r>
          </a:p>
          <a:p>
            <a:pPr algn="just">
              <a:lnSpc>
                <a:spcPct val="13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thủy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binh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;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tượng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binh</a:t>
            </a:r>
            <a:endParaRPr lang="en-US" sz="40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971800" y="2389288"/>
            <a:ext cx="25781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4000" b="1" smtClean="0">
                <a:solidFill>
                  <a:srgbClr val="FF0000"/>
                </a:solidFill>
                <a:latin typeface="+mj-lt"/>
              </a:rPr>
              <a:t>trạm ngựa</a:t>
            </a:r>
          </a:p>
        </p:txBody>
      </p:sp>
    </p:spTree>
    <p:extLst>
      <p:ext uri="{BB962C8B-B14F-4D97-AF65-F5344CB8AC3E}">
        <p14:creationId xmlns:p14="http://schemas.microsoft.com/office/powerpoint/2010/main" val="5119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92 -0.00432 L 1.07292 0.001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-0.00401 L 0.58403 0.003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48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124200" cy="2534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428" y="0"/>
            <a:ext cx="2980771" cy="2566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80" y="2564623"/>
            <a:ext cx="2996320" cy="257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9" descr="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564624"/>
            <a:ext cx="3149600" cy="257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hs_imageresizer_container_3" descr="ma-binh-hue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-2"/>
            <a:ext cx="2971801" cy="2534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04"/>
          <p:cNvPicPr>
            <a:picLocks noChangeAspect="1" noChangeArrowheads="1"/>
          </p:cNvPicPr>
          <p:nvPr/>
        </p:nvPicPr>
        <p:blipFill>
          <a:blip r:embed="rId9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15011"/>
            <a:ext cx="3010780" cy="2534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2273915"/>
            <a:ext cx="883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sp>
        <p:nvSpPr>
          <p:cNvPr id="11" name="TextBox 10"/>
          <p:cNvSpPr txBox="1"/>
          <p:nvPr/>
        </p:nvSpPr>
        <p:spPr>
          <a:xfrm>
            <a:off x="384958" y="702395"/>
            <a:ext cx="8225642" cy="314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>
                <a:solidFill>
                  <a:srgbClr val="0000CC"/>
                </a:solidFill>
              </a:rPr>
              <a:t>Bộ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>
                <a:solidFill>
                  <a:srgbClr val="0000CC"/>
                </a:solidFill>
              </a:rPr>
              <a:t>luật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>
                <a:solidFill>
                  <a:srgbClr val="0000CC"/>
                </a:solidFill>
              </a:rPr>
              <a:t>Gia</a:t>
            </a:r>
            <a:r>
              <a:rPr lang="en-US" sz="4200" b="1" dirty="0">
                <a:solidFill>
                  <a:srgbClr val="0000CC"/>
                </a:solidFill>
              </a:rPr>
              <a:t> Long </a:t>
            </a:r>
            <a:r>
              <a:rPr lang="en-US" sz="4200" b="1" dirty="0" err="1">
                <a:solidFill>
                  <a:srgbClr val="0000CC"/>
                </a:solidFill>
              </a:rPr>
              <a:t>quy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>
                <a:solidFill>
                  <a:srgbClr val="0000CC"/>
                </a:solidFill>
              </a:rPr>
              <a:t>định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>
                <a:solidFill>
                  <a:srgbClr val="0000CC"/>
                </a:solidFill>
              </a:rPr>
              <a:t>xử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>
                <a:solidFill>
                  <a:srgbClr val="0000CC"/>
                </a:solidFill>
              </a:rPr>
              <a:t>phạt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>
                <a:solidFill>
                  <a:srgbClr val="0000CC"/>
                </a:solidFill>
              </a:rPr>
              <a:t>những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>
                <a:solidFill>
                  <a:srgbClr val="0000CC"/>
                </a:solidFill>
              </a:rPr>
              <a:t>kẻ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>
                <a:solidFill>
                  <a:srgbClr val="0000CC"/>
                </a:solidFill>
              </a:rPr>
              <a:t>mưu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>
                <a:solidFill>
                  <a:srgbClr val="0000CC"/>
                </a:solidFill>
              </a:rPr>
              <a:t>phản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>
                <a:solidFill>
                  <a:srgbClr val="0000CC"/>
                </a:solidFill>
              </a:rPr>
              <a:t>và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>
                <a:solidFill>
                  <a:srgbClr val="0000CC"/>
                </a:solidFill>
              </a:rPr>
              <a:t>cùng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>
                <a:solidFill>
                  <a:srgbClr val="0000CC"/>
                </a:solidFill>
              </a:rPr>
              <a:t>mưu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smtClean="0">
                <a:solidFill>
                  <a:srgbClr val="0000CC"/>
                </a:solidFill>
              </a:rPr>
              <a:t>(</a:t>
            </a:r>
            <a:r>
              <a:rPr lang="en-US" sz="4200" b="1" dirty="0" err="1" smtClean="0">
                <a:solidFill>
                  <a:srgbClr val="0000CC"/>
                </a:solidFill>
              </a:rPr>
              <a:t>chống</a:t>
            </a:r>
            <a:r>
              <a:rPr lang="en-US" sz="4200" b="1" dirty="0" smtClean="0">
                <a:solidFill>
                  <a:srgbClr val="0000CC"/>
                </a:solidFill>
              </a:rPr>
              <a:t> </a:t>
            </a:r>
            <a:r>
              <a:rPr lang="en-US" sz="4200" b="1" dirty="0" err="1">
                <a:solidFill>
                  <a:srgbClr val="0000CC"/>
                </a:solidFill>
              </a:rPr>
              <a:t>lại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>
                <a:solidFill>
                  <a:srgbClr val="0000CC"/>
                </a:solidFill>
              </a:rPr>
              <a:t>nhà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>
                <a:solidFill>
                  <a:srgbClr val="0000CC"/>
                </a:solidFill>
              </a:rPr>
              <a:t>vua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>
                <a:solidFill>
                  <a:srgbClr val="0000CC"/>
                </a:solidFill>
              </a:rPr>
              <a:t>và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>
                <a:solidFill>
                  <a:srgbClr val="0000CC"/>
                </a:solidFill>
              </a:rPr>
              <a:t>triều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 smtClean="0">
                <a:solidFill>
                  <a:srgbClr val="0000CC"/>
                </a:solidFill>
              </a:rPr>
              <a:t>đình</a:t>
            </a:r>
            <a:r>
              <a:rPr lang="en-US" sz="4200" b="1" dirty="0" smtClean="0">
                <a:solidFill>
                  <a:srgbClr val="0000CC"/>
                </a:solidFill>
              </a:rPr>
              <a:t>) </a:t>
            </a:r>
            <a:r>
              <a:rPr lang="en-US" sz="4200" b="1" dirty="0" err="1">
                <a:solidFill>
                  <a:srgbClr val="0000CC"/>
                </a:solidFill>
              </a:rPr>
              <a:t>như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>
                <a:solidFill>
                  <a:srgbClr val="0000CC"/>
                </a:solidFill>
              </a:rPr>
              <a:t>thế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 smtClean="0">
                <a:solidFill>
                  <a:srgbClr val="0000CC"/>
                </a:solidFill>
              </a:rPr>
              <a:t>nào</a:t>
            </a:r>
            <a:r>
              <a:rPr lang="en-US" sz="4200" b="1" dirty="0" smtClean="0">
                <a:solidFill>
                  <a:srgbClr val="0000CC"/>
                </a:solidFill>
              </a:rPr>
              <a:t> ?</a:t>
            </a:r>
            <a:endParaRPr lang="en-US" sz="4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6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99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Langtri"/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9050"/>
            <a:ext cx="4495800" cy="5100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s_imageresizer_container_31" descr="Tunhandida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50"/>
            <a:ext cx="4648201" cy="5100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flipH="1">
            <a:off x="381000" y="89535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Bộ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luật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Gia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Long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được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ban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hành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nhằm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mục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đích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?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318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-19050"/>
            <a:ext cx="9067800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sz="4200" b="1" smtClean="0">
                <a:solidFill>
                  <a:srgbClr val="FF0000"/>
                </a:solidFill>
                <a:latin typeface="+mj-lt"/>
              </a:rPr>
              <a:t>3. </a:t>
            </a:r>
            <a:r>
              <a:rPr lang="en-US" sz="4400" b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Vua Quang Trung ban hành chính sách kinh tế, văn hóa nhằm :</a:t>
            </a:r>
            <a:endParaRPr lang="en-US" sz="4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058680" y="1962150"/>
            <a:ext cx="76281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smtClean="0">
                <a:solidFill>
                  <a:srgbClr val="0033CC"/>
                </a:solidFill>
                <a:latin typeface="+mj-lt"/>
              </a:rPr>
              <a:t>Xây dựng và phát triển đất nước.</a:t>
            </a:r>
            <a:endParaRPr lang="en-US" sz="400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041330" y="2778264"/>
            <a:ext cx="79232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smtClean="0">
                <a:solidFill>
                  <a:srgbClr val="0033CC"/>
                </a:solidFill>
                <a:latin typeface="+mj-lt"/>
              </a:rPr>
              <a:t>Đào tạo nhân tài.</a:t>
            </a:r>
            <a:endParaRPr lang="en-US" sz="400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041330" y="3616464"/>
            <a:ext cx="67310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smtClean="0">
                <a:solidFill>
                  <a:srgbClr val="0033CC"/>
                </a:solidFill>
                <a:latin typeface="+mj-lt"/>
              </a:rPr>
              <a:t>Tạo công ăn việc làm cho dân.</a:t>
            </a:r>
            <a:endParaRPr lang="en-US" sz="400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11" name="Picture 5" descr="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8350"/>
            <a:ext cx="568695" cy="55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3" y="2800350"/>
            <a:ext cx="565919" cy="5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7" y="3638550"/>
            <a:ext cx="528047" cy="5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88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E3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E3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2273915"/>
            <a:ext cx="883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sp>
        <p:nvSpPr>
          <p:cNvPr id="11" name="TextBox 10"/>
          <p:cNvSpPr txBox="1"/>
          <p:nvPr/>
        </p:nvSpPr>
        <p:spPr>
          <a:xfrm flipH="1">
            <a:off x="647700" y="112395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/>
              <a:t>Bảo</a:t>
            </a:r>
            <a:r>
              <a:rPr lang="en-US" sz="4400" b="1" dirty="0"/>
              <a:t> </a:t>
            </a:r>
            <a:r>
              <a:rPr lang="en-US" sz="4400" b="1" dirty="0" err="1"/>
              <a:t>vệ</a:t>
            </a:r>
            <a:r>
              <a:rPr lang="en-US" sz="4400" b="1" dirty="0"/>
              <a:t> </a:t>
            </a:r>
            <a:r>
              <a:rPr lang="en-US" sz="4400" b="1" dirty="0" err="1"/>
              <a:t>quyền</a:t>
            </a:r>
            <a:r>
              <a:rPr lang="en-US" sz="4400" b="1" dirty="0"/>
              <a:t> </a:t>
            </a:r>
            <a:r>
              <a:rPr lang="en-US" sz="4400" b="1" dirty="0" err="1"/>
              <a:t>hành</a:t>
            </a:r>
            <a:r>
              <a:rPr lang="en-US" sz="4400" b="1" dirty="0"/>
              <a:t> </a:t>
            </a:r>
            <a:r>
              <a:rPr lang="en-US" sz="4400" b="1" dirty="0" err="1"/>
              <a:t>tuyệt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nhà</a:t>
            </a:r>
            <a:r>
              <a:rPr lang="en-US" sz="4400" b="1" dirty="0"/>
              <a:t> </a:t>
            </a:r>
            <a:r>
              <a:rPr lang="en-US" sz="4400" b="1" dirty="0" err="1"/>
              <a:t>vua</a:t>
            </a:r>
            <a:r>
              <a:rPr lang="en-US" sz="4400" b="1" dirty="0"/>
              <a:t>, </a:t>
            </a:r>
            <a:r>
              <a:rPr lang="en-US" sz="4400" b="1" dirty="0" err="1"/>
              <a:t>đề</a:t>
            </a:r>
            <a:r>
              <a:rPr lang="en-US" sz="4400" b="1" dirty="0"/>
              <a:t> </a:t>
            </a:r>
            <a:r>
              <a:rPr lang="en-US" sz="4400" b="1" dirty="0" err="1"/>
              <a:t>cao</a:t>
            </a:r>
            <a:r>
              <a:rPr lang="en-US" sz="4400" b="1" dirty="0"/>
              <a:t> </a:t>
            </a:r>
            <a:r>
              <a:rPr lang="en-US" sz="4400" b="1" dirty="0" err="1"/>
              <a:t>địa</a:t>
            </a:r>
            <a:r>
              <a:rPr lang="en-US" sz="4400" b="1" dirty="0"/>
              <a:t> </a:t>
            </a:r>
            <a:r>
              <a:rPr lang="en-US" sz="4400" b="1" dirty="0" err="1"/>
              <a:t>vị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quan</a:t>
            </a:r>
            <a:r>
              <a:rPr lang="en-US" sz="4400" b="1" dirty="0"/>
              <a:t> </a:t>
            </a:r>
            <a:r>
              <a:rPr lang="en-US" sz="4400" b="1" dirty="0" err="1"/>
              <a:t>lại</a:t>
            </a:r>
            <a:r>
              <a:rPr lang="en-US" sz="4400" b="1" dirty="0"/>
              <a:t>, </a:t>
            </a:r>
            <a:r>
              <a:rPr lang="en-US" sz="4400" b="1" dirty="0" err="1"/>
              <a:t>trừng</a:t>
            </a:r>
            <a:r>
              <a:rPr lang="en-US" sz="4400" b="1" dirty="0"/>
              <a:t> </a:t>
            </a:r>
            <a:r>
              <a:rPr lang="en-US" sz="4400" b="1" dirty="0" err="1"/>
              <a:t>trị</a:t>
            </a:r>
            <a:r>
              <a:rPr lang="en-US" sz="4400" b="1" dirty="0"/>
              <a:t> </a:t>
            </a:r>
            <a:r>
              <a:rPr lang="en-US" sz="4400" b="1" dirty="0" err="1"/>
              <a:t>tàn</a:t>
            </a:r>
            <a:r>
              <a:rPr lang="en-US" sz="4400" b="1" dirty="0"/>
              <a:t> </a:t>
            </a:r>
            <a:r>
              <a:rPr lang="en-US" sz="4400" b="1" dirty="0" err="1"/>
              <a:t>bạo</a:t>
            </a:r>
            <a:r>
              <a:rPr lang="en-US" sz="4400" b="1" dirty="0"/>
              <a:t> </a:t>
            </a:r>
            <a:r>
              <a:rPr lang="en-US" sz="4400" b="1" dirty="0" err="1"/>
              <a:t>kẻ</a:t>
            </a:r>
            <a:r>
              <a:rPr lang="en-US" sz="4400" b="1" dirty="0"/>
              <a:t> </a:t>
            </a:r>
            <a:r>
              <a:rPr lang="en-US" sz="4400" b="1" dirty="0" err="1"/>
              <a:t>chống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419776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14350"/>
            <a:ext cx="876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4400" b="1" dirty="0" smtClean="0">
                <a:latin typeface="+mj-lt"/>
              </a:rPr>
              <a:t>Theo </a:t>
            </a:r>
            <a:r>
              <a:rPr lang="en-US" sz="4400" b="1" dirty="0" err="1" smtClean="0">
                <a:latin typeface="+mj-lt"/>
              </a:rPr>
              <a:t>em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với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cách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thống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trị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hà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khắc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của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các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vua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thời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Nguyễn</a:t>
            </a:r>
            <a:r>
              <a:rPr lang="en-US" sz="4400" b="1" dirty="0" smtClean="0">
                <a:latin typeface="+mj-lt"/>
              </a:rPr>
              <a:t>, </a:t>
            </a:r>
            <a:r>
              <a:rPr lang="en-US" sz="4400" b="1" dirty="0" err="1" smtClean="0">
                <a:latin typeface="+mj-lt"/>
              </a:rPr>
              <a:t>cuộc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sống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của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nhân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dân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sẽ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như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thế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nào</a:t>
            </a:r>
            <a:r>
              <a:rPr lang="en-US" sz="4400" b="1" dirty="0" smtClean="0">
                <a:latin typeface="+mj-lt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300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7150"/>
            <a:ext cx="891540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 err="1" smtClean="0">
                <a:solidFill>
                  <a:srgbClr val="0000CC"/>
                </a:solidFill>
              </a:rPr>
              <a:t>Cuộc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sống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nhân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dân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vô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cùng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cực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khổ</a:t>
            </a:r>
            <a:r>
              <a:rPr lang="en-US" sz="3600" b="1" dirty="0">
                <a:solidFill>
                  <a:srgbClr val="0000CC"/>
                </a:solidFill>
              </a:rPr>
              <a:t>, </a:t>
            </a:r>
            <a:r>
              <a:rPr lang="en-US" sz="3600" b="1" dirty="0" err="1">
                <a:solidFill>
                  <a:srgbClr val="0000CC"/>
                </a:solidFill>
              </a:rPr>
              <a:t>vua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quan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bóc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lột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dân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thậm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tệ</a:t>
            </a:r>
            <a:r>
              <a:rPr lang="en-US" sz="3600" b="1" dirty="0">
                <a:solidFill>
                  <a:srgbClr val="0000CC"/>
                </a:solidFill>
              </a:rPr>
              <a:t>, </a:t>
            </a:r>
            <a:r>
              <a:rPr lang="en-US" sz="3600" b="1" dirty="0" err="1">
                <a:solidFill>
                  <a:srgbClr val="0000CC"/>
                </a:solidFill>
              </a:rPr>
              <a:t>kẻ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giàu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có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công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khai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sát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hại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người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nghèo</a:t>
            </a:r>
            <a:r>
              <a:rPr lang="en-US" sz="3600" b="1" dirty="0" smtClean="0">
                <a:solidFill>
                  <a:srgbClr val="0000CC"/>
                </a:solidFill>
              </a:rPr>
              <a:t>… </a:t>
            </a:r>
            <a:r>
              <a:rPr lang="en-US" sz="3600" b="1" dirty="0" err="1" smtClean="0">
                <a:solidFill>
                  <a:srgbClr val="0000CC"/>
                </a:solidFill>
              </a:rPr>
              <a:t>Chính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vì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thế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mà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nhân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dân</a:t>
            </a:r>
            <a:r>
              <a:rPr lang="en-US" sz="3600" b="1" dirty="0">
                <a:solidFill>
                  <a:srgbClr val="0000CC"/>
                </a:solidFill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</a:rPr>
              <a:t>có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</a:rPr>
              <a:t> :</a:t>
            </a:r>
            <a:endParaRPr lang="en-US" sz="3600" b="1" dirty="0">
              <a:solidFill>
                <a:srgbClr val="0000CC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sz="3600" b="1" dirty="0"/>
              <a:t>                   </a:t>
            </a:r>
            <a:r>
              <a:rPr lang="en-US" sz="3600" b="1" i="1" dirty="0" smtClean="0">
                <a:solidFill>
                  <a:srgbClr val="FF0000"/>
                </a:solidFill>
              </a:rPr>
              <a:t>Con </a:t>
            </a:r>
            <a:r>
              <a:rPr lang="en-US" sz="3600" b="1" i="1" dirty="0" err="1">
                <a:solidFill>
                  <a:srgbClr val="FF0000"/>
                </a:solidFill>
              </a:rPr>
              <a:t>ơi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nhớ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lấy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câu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này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sz="3600" b="1" i="1" dirty="0">
                <a:solidFill>
                  <a:srgbClr val="FF0000"/>
                </a:solidFill>
              </a:rPr>
              <a:t>      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Cướp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đêm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là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giặc</a:t>
            </a:r>
            <a:r>
              <a:rPr lang="en-US" sz="3600" b="1" i="1" dirty="0">
                <a:solidFill>
                  <a:srgbClr val="FF0000"/>
                </a:solidFill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</a:rPr>
              <a:t>cướp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ngày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là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quan</a:t>
            </a:r>
            <a:r>
              <a:rPr lang="en-US" sz="3600" b="1" i="1" dirty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84049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3233037" y="2266950"/>
            <a:ext cx="2481963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</a:rPr>
              <a:t>Nhà Nguyễn </a:t>
            </a:r>
            <a:r>
              <a:rPr lang="en-US" sz="3200" b="1" smtClean="0">
                <a:solidFill>
                  <a:srgbClr val="0000CC"/>
                </a:solidFill>
              </a:rPr>
              <a:t>quan tâm và củng cố quân đội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184397" y="2266950"/>
            <a:ext cx="2482603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</a:rPr>
              <a:t>Nhà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Nguyễn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không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muốn</a:t>
            </a:r>
            <a:r>
              <a:rPr lang="en-US" sz="3200" b="1" dirty="0" smtClean="0">
                <a:solidFill>
                  <a:srgbClr val="0000CC"/>
                </a:solidFill>
              </a:rPr>
              <a:t> chia </a:t>
            </a:r>
            <a:r>
              <a:rPr lang="en-US" sz="3200" b="1" dirty="0" err="1" smtClean="0">
                <a:solidFill>
                  <a:srgbClr val="0000CC"/>
                </a:solidFill>
              </a:rPr>
              <a:t>sẻ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quyền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hành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cho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ai</a:t>
            </a:r>
            <a:endParaRPr lang="en-US" sz="3200" b="1" dirty="0">
              <a:solidFill>
                <a:srgbClr val="0000CC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74018" y="1406525"/>
            <a:ext cx="2993582" cy="708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74017" y="1358900"/>
            <a:ext cx="1" cy="831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6248400" y="2266951"/>
            <a:ext cx="2743200" cy="2686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</a:rPr>
              <a:t>Bộ luật Gia Long bảo vệ tuyệt đối quyền lực của nhà vua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209797" y="133350"/>
            <a:ext cx="8763000" cy="12763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vua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dùng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mọi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biện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tóm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quyền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tay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mình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505837" y="1406525"/>
            <a:ext cx="2993582" cy="708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65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  <p:sndAc>
          <p:stSnd>
            <p:snd r:embed="rId2" name="chimes.wav"/>
          </p:stSnd>
        </p:sndAc>
      </p:transition>
    </mc:Choice>
    <mc:Fallback xmlns="">
      <p:transition spd="slow">
        <p:diamond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90600" y="3147358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0" b="1" smtClean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+mj-lt"/>
                <a:ea typeface="HP001 5Ha" pitchFamily="34" charset="-127"/>
                <a:cs typeface="Arial" pitchFamily="34" charset="0"/>
              </a:rPr>
              <a:t>Củng cố, dặn dò</a:t>
            </a:r>
            <a:endParaRPr lang="en-US" sz="8000" b="1">
              <a:ln>
                <a:solidFill>
                  <a:sysClr val="windowText" lastClr="000000"/>
                </a:solidFill>
              </a:ln>
              <a:solidFill>
                <a:srgbClr val="FF3399"/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9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590550"/>
            <a:ext cx="4779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/>
              <a:t>Trao đổi chất ở thực vật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319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819150"/>
            <a:ext cx="891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/>
              <a:t>- </a:t>
            </a:r>
            <a:r>
              <a:rPr lang="en-US" sz="3200" b="1" u="sng"/>
              <a:t>Năm 1802</a:t>
            </a:r>
            <a:r>
              <a:rPr lang="en-US" sz="3200" b="1" i="1"/>
              <a:t>: </a:t>
            </a:r>
            <a:r>
              <a:rPr lang="en-US" sz="3200"/>
              <a:t>triều Tây Sơn sụp đổ, Nguyễn Ánh lên ngôi hoàng đế lấy niên hiệu là Gia Long - Nhà Nguyễn thành lập (Kinh đô: Phú Xuân( Huế)</a:t>
            </a:r>
          </a:p>
          <a:p>
            <a:r>
              <a:rPr lang="en-US" sz="3200"/>
              <a:t>- Nhà Nguyễn ban </a:t>
            </a:r>
            <a:r>
              <a:rPr lang="en-US" sz="3200"/>
              <a:t>hành </a:t>
            </a:r>
            <a:r>
              <a:rPr lang="en-US" sz="3200" b="1" u="sng" smtClean="0"/>
              <a:t>Bộ </a:t>
            </a:r>
            <a:r>
              <a:rPr lang="en-US" sz="3200" b="1" u="sng"/>
              <a:t>luật Gia Long</a:t>
            </a:r>
            <a:r>
              <a:rPr lang="en-US" sz="3200"/>
              <a:t>. Bộ luật bảo vệ quyền hành tuyệt đối của nhà vua, đề cao địa vị quan lại, trừng trị tàn bạo kẻ chống đối.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5523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010406"/>
            <a:ext cx="8686800" cy="10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dirty="0" smtClean="0">
                <a:solidFill>
                  <a:srgbClr val="0000CC"/>
                </a:solidFill>
                <a:latin typeface="+mj-lt"/>
                <a:ea typeface="HP001 5Ha" pitchFamily="34" charset="-127"/>
                <a:cs typeface="Arial" pitchFamily="34" charset="0"/>
              </a:rPr>
              <a:t>NHÀ NGUYỄN THÀNH LẬP</a:t>
            </a:r>
            <a:endParaRPr lang="en-US" sz="5400" b="1" dirty="0">
              <a:solidFill>
                <a:srgbClr val="0000CC"/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4995925" y="1276350"/>
            <a:ext cx="3919475" cy="1171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</a:rPr>
              <a:t>Giai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đoạn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độc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lập</a:t>
            </a:r>
            <a:endParaRPr lang="en-US" sz="3600" b="1" dirty="0" smtClean="0">
              <a:solidFill>
                <a:srgbClr val="0000CC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00CC"/>
                </a:solidFill>
              </a:rPr>
              <a:t>(1802 – 1858)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2113023" y="209550"/>
            <a:ext cx="4953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Nhà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Nguyễn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thành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lập</a:t>
            </a:r>
            <a:endParaRPr lang="en-US" sz="36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65452" y="1862137"/>
            <a:ext cx="1028699" cy="1023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49700" y="2886075"/>
            <a:ext cx="1044451" cy="928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994151" y="2886075"/>
            <a:ext cx="3921249" cy="1857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CC"/>
                </a:solidFill>
              </a:rPr>
              <a:t>Giai đoạn bị thực dân Pháp xâm lược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</a:rPr>
              <a:t>(1858 – 1945)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52400" y="1609725"/>
            <a:ext cx="3810000" cy="25526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Triều </a:t>
            </a:r>
            <a:r>
              <a:rPr lang="en-US" sz="3600" b="1">
                <a:solidFill>
                  <a:schemeClr val="tx1"/>
                </a:solidFill>
                <a:latin typeface="+mj-lt"/>
                <a:cs typeface="Times New Roman" pitchFamily="18" charset="0"/>
              </a:rPr>
              <a:t>nhà </a:t>
            </a:r>
            <a:r>
              <a:rPr lang="en-US" sz="36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Nguyễn </a:t>
            </a:r>
            <a:r>
              <a:rPr lang="en-US" sz="3600" b="1">
                <a:solidFill>
                  <a:schemeClr val="tx1"/>
                </a:solidFill>
                <a:latin typeface="+mj-lt"/>
                <a:cs typeface="Times New Roman" pitchFamily="18" charset="0"/>
              </a:rPr>
              <a:t>(1802- </a:t>
            </a:r>
            <a:r>
              <a:rPr lang="en-US" sz="36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1945)</a:t>
            </a:r>
          </a:p>
          <a:p>
            <a:pPr algn="ctr"/>
            <a:r>
              <a:rPr lang="en-US" sz="36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cai </a:t>
            </a:r>
            <a:r>
              <a:rPr lang="en-US" sz="3600" b="1">
                <a:solidFill>
                  <a:schemeClr val="tx1"/>
                </a:solidFill>
                <a:latin typeface="+mj-lt"/>
                <a:cs typeface="Times New Roman" pitchFamily="18" charset="0"/>
              </a:rPr>
              <a:t>trị 143 năm trải qua 13 đời </a:t>
            </a:r>
            <a:r>
              <a:rPr lang="en-US" sz="36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vua</a:t>
            </a:r>
            <a:endParaRPr lang="en-US" sz="3600" b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36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  <p:sndAc>
          <p:stSnd>
            <p:snd r:embed="rId2" name="chimes.wav"/>
          </p:stSnd>
        </p:sndAc>
      </p:transition>
    </mc:Choice>
    <mc:Fallback xmlns="">
      <p:transition spd="slow">
        <p:diamond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742950"/>
            <a:ext cx="8686800" cy="261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BUỔI ĐẦU THỜI NGUYỄN</a:t>
            </a:r>
          </a:p>
          <a:p>
            <a:pPr algn="ctr">
              <a:lnSpc>
                <a:spcPct val="1300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(1802 – 1858)</a:t>
            </a:r>
            <a:r>
              <a:rPr lang="en-US" sz="7200" b="1" dirty="0" smtClean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0200" y="971550"/>
            <a:ext cx="8686800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b="1" dirty="0" err="1" smtClean="0">
                <a:solidFill>
                  <a:srgbClr val="CC0099"/>
                </a:solidFill>
                <a:latin typeface="+mj-lt"/>
                <a:ea typeface="HP001 5Ha" pitchFamily="34" charset="-127"/>
                <a:cs typeface="Arial" pitchFamily="34" charset="0"/>
              </a:rPr>
              <a:t>Sự</a:t>
            </a:r>
            <a:r>
              <a:rPr lang="en-US" sz="6000" b="1" dirty="0" smtClean="0">
                <a:solidFill>
                  <a:srgbClr val="CC0099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CC0099"/>
                </a:solidFill>
                <a:latin typeface="+mj-lt"/>
                <a:ea typeface="HP001 5Ha" pitchFamily="34" charset="-127"/>
                <a:cs typeface="Arial" pitchFamily="34" charset="0"/>
              </a:rPr>
              <a:t>ra</a:t>
            </a:r>
            <a:r>
              <a:rPr lang="en-US" sz="6000" b="1" dirty="0" smtClean="0">
                <a:solidFill>
                  <a:srgbClr val="CC0099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CC0099"/>
                </a:solidFill>
                <a:latin typeface="+mj-lt"/>
                <a:ea typeface="HP001 5Ha" pitchFamily="34" charset="-127"/>
                <a:cs typeface="Arial" pitchFamily="34" charset="0"/>
              </a:rPr>
              <a:t>đời</a:t>
            </a:r>
            <a:r>
              <a:rPr lang="en-US" sz="6000" b="1" dirty="0" smtClean="0">
                <a:solidFill>
                  <a:srgbClr val="CC0099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CC0099"/>
                </a:solidFill>
                <a:latin typeface="+mj-lt"/>
                <a:ea typeface="HP001 5Ha" pitchFamily="34" charset="-127"/>
                <a:cs typeface="Arial" pitchFamily="34" charset="0"/>
              </a:rPr>
              <a:t>của</a:t>
            </a:r>
            <a:r>
              <a:rPr lang="en-US" sz="6000" b="1" dirty="0" smtClean="0">
                <a:solidFill>
                  <a:srgbClr val="CC0099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CC0099"/>
                </a:solidFill>
                <a:latin typeface="+mj-lt"/>
                <a:ea typeface="HP001 5Ha" pitchFamily="34" charset="-127"/>
                <a:cs typeface="Arial" pitchFamily="34" charset="0"/>
              </a:rPr>
              <a:t>nhà</a:t>
            </a:r>
            <a:r>
              <a:rPr lang="en-US" sz="6000" b="1" dirty="0" smtClean="0">
                <a:solidFill>
                  <a:srgbClr val="CC0099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CC0099"/>
                </a:solidFill>
                <a:latin typeface="+mj-lt"/>
                <a:ea typeface="HP001 5Ha" pitchFamily="34" charset="-127"/>
                <a:cs typeface="Arial" pitchFamily="34" charset="0"/>
              </a:rPr>
              <a:t>Nguyễn</a:t>
            </a:r>
            <a:endParaRPr lang="en-US" sz="6000" b="1" dirty="0">
              <a:solidFill>
                <a:srgbClr val="CC0099"/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8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92&quot;/&gt;&lt;/object&gt;&lt;object type=&quot;3&quot; unique_id=&quot;10005&quot;&gt;&lt;property id=&quot;20148&quot; value=&quot;5&quot;/&gt;&lt;property id=&quot;20300&quot; value=&quot;Slide 2&quot;/&gt;&lt;property id=&quot;20307&quot; value=&quot;595&quot;/&gt;&lt;/object&gt;&lt;object type=&quot;3&quot; unique_id=&quot;10006&quot;&gt;&lt;property id=&quot;20148&quot; value=&quot;5&quot;/&gt;&lt;property id=&quot;20300&quot; value=&quot;Slide 3&quot;/&gt;&lt;property id=&quot;20307&quot; value=&quot;596&quot;/&gt;&lt;/object&gt;&lt;object type=&quot;3&quot; unique_id=&quot;10007&quot;&gt;&lt;property id=&quot;20148&quot; value=&quot;5&quot;/&gt;&lt;property id=&quot;20300&quot; value=&quot;Slide 5&quot;/&gt;&lt;property id=&quot;20307&quot; value=&quot;618&quot;/&gt;&lt;/object&gt;&lt;object type=&quot;3&quot; unique_id=&quot;10008&quot;&gt;&lt;property id=&quot;20148&quot; value=&quot;5&quot;/&gt;&lt;property id=&quot;20300&quot; value=&quot;Slide 6&quot;/&gt;&lt;property id=&quot;20307&quot; value=&quot;597&quot;/&gt;&lt;/object&gt;&lt;object type=&quot;3&quot; unique_id=&quot;10009&quot;&gt;&lt;property id=&quot;20148&quot; value=&quot;5&quot;/&gt;&lt;property id=&quot;20300&quot; value=&quot;Slide 7&quot;/&gt;&lt;property id=&quot;20307&quot; value=&quot;598&quot;/&gt;&lt;/object&gt;&lt;object type=&quot;3&quot; unique_id=&quot;10010&quot;&gt;&lt;property id=&quot;20148&quot; value=&quot;5&quot;/&gt;&lt;property id=&quot;20300&quot; value=&quot;Slide 8&quot;/&gt;&lt;property id=&quot;20307&quot; value=&quot;570&quot;/&gt;&lt;/object&gt;&lt;object type=&quot;3&quot; unique_id=&quot;10011&quot;&gt;&lt;property id=&quot;20148&quot; value=&quot;5&quot;/&gt;&lt;property id=&quot;20300&quot; value=&quot;Slide 9&quot;/&gt;&lt;property id=&quot;20307&quot; value=&quot;608&quot;/&gt;&lt;/object&gt;&lt;object type=&quot;3&quot; unique_id=&quot;10012&quot;&gt;&lt;property id=&quot;20148&quot; value=&quot;5&quot;/&gt;&lt;property id=&quot;20300&quot; value=&quot;Slide 10&quot;/&gt;&lt;property id=&quot;20307&quot; value=&quot;528&quot;/&gt;&lt;/object&gt;&lt;object type=&quot;3&quot; unique_id=&quot;10013&quot;&gt;&lt;property id=&quot;20148&quot; value=&quot;5&quot;/&gt;&lt;property id=&quot;20300&quot; value=&quot;Slide 11&quot;/&gt;&lt;property id=&quot;20307&quot; value=&quot;603&quot;/&gt;&lt;/object&gt;&lt;object type=&quot;3&quot; unique_id=&quot;10014&quot;&gt;&lt;property id=&quot;20148&quot; value=&quot;5&quot;/&gt;&lt;property id=&quot;20300&quot; value=&quot;Slide 12&quot;/&gt;&lt;property id=&quot;20307&quot; value=&quot;601&quot;/&gt;&lt;/object&gt;&lt;object type=&quot;3&quot; unique_id=&quot;10015&quot;&gt;&lt;property id=&quot;20148&quot; value=&quot;5&quot;/&gt;&lt;property id=&quot;20300&quot; value=&quot;Slide 13&quot;/&gt;&lt;property id=&quot;20307&quot; value=&quot;602&quot;/&gt;&lt;/object&gt;&lt;object type=&quot;3&quot; unique_id=&quot;10016&quot;&gt;&lt;property id=&quot;20148&quot; value=&quot;5&quot;/&gt;&lt;property id=&quot;20300&quot; value=&quot;Slide 14&quot;/&gt;&lt;property id=&quot;20307&quot; value=&quot;599&quot;/&gt;&lt;/object&gt;&lt;object type=&quot;3&quot; unique_id=&quot;10017&quot;&gt;&lt;property id=&quot;20148&quot; value=&quot;5&quot;/&gt;&lt;property id=&quot;20300&quot; value=&quot;Slide 15&quot;/&gt;&lt;property id=&quot;20307&quot; value=&quot;604&quot;/&gt;&lt;/object&gt;&lt;object type=&quot;3&quot; unique_id=&quot;10018&quot;&gt;&lt;property id=&quot;20148&quot; value=&quot;5&quot;/&gt;&lt;property id=&quot;20300&quot; value=&quot;Slide 16&quot;/&gt;&lt;property id=&quot;20307&quot; value=&quot;605&quot;/&gt;&lt;/object&gt;&lt;object type=&quot;3&quot; unique_id=&quot;10019&quot;&gt;&lt;property id=&quot;20148&quot; value=&quot;5&quot;/&gt;&lt;property id=&quot;20300&quot; value=&quot;Slide 17&quot;/&gt;&lt;property id=&quot;20307&quot; value=&quot;606&quot;/&gt;&lt;/object&gt;&lt;object type=&quot;3&quot; unique_id=&quot;10020&quot;&gt;&lt;property id=&quot;20148&quot; value=&quot;5&quot;/&gt;&lt;property id=&quot;20300&quot; value=&quot;Slide 18&quot;/&gt;&lt;property id=&quot;20307&quot; value=&quot;607&quot;/&gt;&lt;/object&gt;&lt;object type=&quot;3&quot; unique_id=&quot;10021&quot;&gt;&lt;property id=&quot;20148&quot; value=&quot;5&quot;/&gt;&lt;property id=&quot;20300&quot; value=&quot;Slide 19&quot;/&gt;&lt;property id=&quot;20307&quot; value=&quot;476&quot;/&gt;&lt;/object&gt;&lt;object type=&quot;3&quot; unique_id=&quot;10022&quot;&gt;&lt;property id=&quot;20148&quot; value=&quot;5&quot;/&gt;&lt;property id=&quot;20300&quot; value=&quot;Slide 20&quot;/&gt;&lt;property id=&quot;20307&quot; value=&quot;609&quot;/&gt;&lt;/object&gt;&lt;object type=&quot;3&quot; unique_id=&quot;10023&quot;&gt;&lt;property id=&quot;20148&quot; value=&quot;5&quot;/&gt;&lt;property id=&quot;20300&quot; value=&quot;Slide 21&quot;/&gt;&lt;property id=&quot;20307&quot; value=&quot;610&quot;/&gt;&lt;/object&gt;&lt;object type=&quot;3&quot; unique_id=&quot;10024&quot;&gt;&lt;property id=&quot;20148&quot; value=&quot;5&quot;/&gt;&lt;property id=&quot;20300&quot; value=&quot;Slide 22&quot;/&gt;&lt;property id=&quot;20307&quot; value=&quot;579&quot;/&gt;&lt;/object&gt;&lt;object type=&quot;3&quot; unique_id=&quot;10025&quot;&gt;&lt;property id=&quot;20148&quot; value=&quot;5&quot;/&gt;&lt;property id=&quot;20300&quot; value=&quot;Slide 23&quot;/&gt;&lt;property id=&quot;20307&quot; value=&quot;571&quot;/&gt;&lt;/object&gt;&lt;object type=&quot;3&quot; unique_id=&quot;10026&quot;&gt;&lt;property id=&quot;20148&quot; value=&quot;5&quot;/&gt;&lt;property id=&quot;20300&quot; value=&quot;Slide 24&quot;/&gt;&lt;property id=&quot;20307&quot; value=&quot;612&quot;/&gt;&lt;/object&gt;&lt;object type=&quot;3&quot; unique_id=&quot;10027&quot;&gt;&lt;property id=&quot;20148&quot; value=&quot;5&quot;/&gt;&lt;property id=&quot;20300&quot; value=&quot;Slide 25&quot;/&gt;&lt;property id=&quot;20307&quot; value=&quot;613&quot;/&gt;&lt;/object&gt;&lt;object type=&quot;3&quot; unique_id=&quot;10028&quot;&gt;&lt;property id=&quot;20148&quot; value=&quot;5&quot;/&gt;&lt;property id=&quot;20300&quot; value=&quot;Slide 26&quot;/&gt;&lt;property id=&quot;20307&quot; value=&quot;577&quot;/&gt;&lt;/object&gt;&lt;object type=&quot;3&quot; unique_id=&quot;10029&quot;&gt;&lt;property id=&quot;20148&quot; value=&quot;5&quot;/&gt;&lt;property id=&quot;20300&quot; value=&quot;Slide 27&quot;/&gt;&lt;property id=&quot;20307&quot; value=&quot;614&quot;/&gt;&lt;/object&gt;&lt;object type=&quot;3&quot; unique_id=&quot;10030&quot;&gt;&lt;property id=&quot;20148&quot; value=&quot;5&quot;/&gt;&lt;property id=&quot;20300&quot; value=&quot;Slide 28&quot;/&gt;&lt;property id=&quot;20307&quot; value=&quot;615&quot;/&gt;&lt;/object&gt;&lt;object type=&quot;3&quot; unique_id=&quot;10031&quot;&gt;&lt;property id=&quot;20148&quot; value=&quot;5&quot;/&gt;&lt;property id=&quot;20300&quot; value=&quot;Slide 29&quot;/&gt;&lt;property id=&quot;20307&quot; value=&quot;576&quot;/&gt;&lt;/object&gt;&lt;object type=&quot;3&quot; unique_id=&quot;10032&quot;&gt;&lt;property id=&quot;20148&quot; value=&quot;5&quot;/&gt;&lt;property id=&quot;20300&quot; value=&quot;Slide 30&quot;/&gt;&lt;property id=&quot;20307&quot; value=&quot;616&quot;/&gt;&lt;/object&gt;&lt;object type=&quot;3&quot; unique_id=&quot;10033&quot;&gt;&lt;property id=&quot;20148&quot; value=&quot;5&quot;/&gt;&lt;property id=&quot;20300&quot; value=&quot;Slide 31&quot;/&gt;&lt;property id=&quot;20307&quot; value=&quot;587&quot;/&gt;&lt;/object&gt;&lt;object type=&quot;3&quot; unique_id=&quot;10034&quot;&gt;&lt;property id=&quot;20148&quot; value=&quot;5&quot;/&gt;&lt;property id=&quot;20300&quot; value=&quot;Slide 32&quot;/&gt;&lt;property id=&quot;20307&quot; value=&quot;588&quot;/&gt;&lt;/object&gt;&lt;object type=&quot;3&quot; unique_id=&quot;10035&quot;&gt;&lt;property id=&quot;20148&quot; value=&quot;5&quot;/&gt;&lt;property id=&quot;20300&quot; value=&quot;Slide 33&quot;/&gt;&lt;property id=&quot;20307&quot; value=&quot;617&quot;/&gt;&lt;/object&gt;&lt;object type=&quot;3&quot; unique_id=&quot;10036&quot;&gt;&lt;property id=&quot;20148&quot; value=&quot;5&quot;/&gt;&lt;property id=&quot;20300&quot; value=&quot;Slide 34&quot;/&gt;&lt;property id=&quot;20307&quot; value=&quot;591&quot;/&gt;&lt;/object&gt;&lt;object type=&quot;3&quot; unique_id=&quot;10177&quot;&gt;&lt;property id=&quot;20148&quot; value=&quot;5&quot;/&gt;&lt;property id=&quot;20300&quot; value=&quot;Slide 4&quot;/&gt;&lt;property id=&quot;20307&quot; value=&quot;61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</TotalTime>
  <Words>799</Words>
  <Application>Microsoft Office PowerPoint</Application>
  <PresentationFormat>On-screen Show (16:9)</PresentationFormat>
  <Paragraphs>77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MTC</cp:lastModifiedBy>
  <cp:revision>289</cp:revision>
  <dcterms:created xsi:type="dcterms:W3CDTF">2014-09-16T11:54:17Z</dcterms:created>
  <dcterms:modified xsi:type="dcterms:W3CDTF">2018-04-10T03:40:25Z</dcterms:modified>
</cp:coreProperties>
</file>