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69" r:id="rId5"/>
    <p:sldId id="260" r:id="rId6"/>
    <p:sldId id="278" r:id="rId7"/>
    <p:sldId id="275" r:id="rId8"/>
    <p:sldId id="261" r:id="rId9"/>
    <p:sldId id="265" r:id="rId10"/>
    <p:sldId id="279" r:id="rId11"/>
    <p:sldId id="274" r:id="rId12"/>
    <p:sldId id="266" r:id="rId13"/>
    <p:sldId id="280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BE0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181" autoAdjust="0"/>
  </p:normalViewPr>
  <p:slideViewPr>
    <p:cSldViewPr snapToGrid="0">
      <p:cViewPr varScale="1">
        <p:scale>
          <a:sx n="74" d="100"/>
          <a:sy n="74" d="100"/>
        </p:scale>
        <p:origin x="55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8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5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7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6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9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9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23/12/2018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1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23/12/2018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7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23/12/2018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9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1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6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/>
              <a:pPr/>
              <a:t>23/12/2018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4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ết quả hình ảnh cho hình ảnh làm muố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30745" y="152400"/>
            <a:ext cx="11460163" cy="123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2" descr="Kết quả hình ảnh cho hình ảnh làm muố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5910" y="1"/>
            <a:ext cx="12192000" cy="6858000"/>
          </a:xfrm>
          <a:prstGeom prst="rect">
            <a:avLst/>
          </a:prstGeom>
          <a:noFill/>
        </p:spPr>
      </p:pic>
      <p:pic>
        <p:nvPicPr>
          <p:cNvPr id="11" name="Picture 2" descr="Kết quả hình ảnh cho hình ảnh làm muố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856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30745" y="11720"/>
            <a:ext cx="11460163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32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DUNG DỊCH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353" y="1463036"/>
            <a:ext cx="4290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VNI-Times" pitchFamily="2" charset="0"/>
              </a:rPr>
              <a:t>Troø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chôi</a:t>
            </a:r>
            <a:r>
              <a:rPr lang="en-US" sz="3200" dirty="0" smtClean="0">
                <a:latin typeface="VNI-Times" pitchFamily="2" charset="0"/>
              </a:rPr>
              <a:t> “</a:t>
            </a:r>
            <a:r>
              <a:rPr lang="en-US" sz="3200" dirty="0" err="1" smtClean="0">
                <a:latin typeface="VNI-Times" pitchFamily="2" charset="0"/>
              </a:rPr>
              <a:t>Ñoá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baïn</a:t>
            </a:r>
            <a:r>
              <a:rPr lang="en-US" sz="3200" dirty="0" smtClean="0">
                <a:latin typeface="VNI-Times" pitchFamily="2" charset="0"/>
              </a:rPr>
              <a:t>”</a:t>
            </a:r>
            <a:endParaRPr lang="en-US" sz="3200" dirty="0">
              <a:latin typeface="VNI-Times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4571" y="1955405"/>
            <a:ext cx="1042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Times" pitchFamily="2" charset="0"/>
              </a:rPr>
              <a:t>- </a:t>
            </a:r>
            <a:r>
              <a:rPr lang="en-US" sz="3200" dirty="0" err="1" smtClean="0">
                <a:latin typeface="VNI-Times" pitchFamily="2" charset="0"/>
              </a:rPr>
              <a:t>Ñeå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saûn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xuaát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muoái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töø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nöôùc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bieån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ngöôøi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ta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laøm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caùch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naøo</a:t>
            </a:r>
            <a:r>
              <a:rPr lang="en-US" sz="3200" dirty="0" smtClean="0">
                <a:latin typeface="VNI-Times" pitchFamily="2" charset="0"/>
              </a:rPr>
              <a:t> 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1392" y="2531745"/>
            <a:ext cx="76295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48641" y="2489978"/>
            <a:ext cx="36294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Ñeå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saûn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xuaát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ra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muoái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töø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nöôùc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bieån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ngöôøi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ta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daãn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nöôùc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bieån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vaøo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ruoäng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döôùi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aùnh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naéng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maët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trôøi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nöôùc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seõ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boác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hôi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coøn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laïi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muoái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.</a:t>
            </a:r>
            <a:endParaRPr lang="en-US" sz="3200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9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4037474" y="1505233"/>
            <a:ext cx="5022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66"/>
                </a:solidFill>
              </a:rPr>
              <a:t>Trò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chơi</a:t>
            </a:r>
            <a:r>
              <a:rPr lang="en-US" sz="3200" b="1" dirty="0" smtClean="0">
                <a:solidFill>
                  <a:srgbClr val="FF0066"/>
                </a:solidFill>
              </a:rPr>
              <a:t>: “Ai </a:t>
            </a:r>
            <a:r>
              <a:rPr lang="en-US" sz="3200" b="1" dirty="0" err="1" smtClean="0">
                <a:solidFill>
                  <a:srgbClr val="FF0066"/>
                </a:solidFill>
              </a:rPr>
              <a:t>nhanh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hơn</a:t>
            </a:r>
            <a:r>
              <a:rPr lang="en-US" sz="3200" b="1" dirty="0" smtClean="0">
                <a:solidFill>
                  <a:srgbClr val="FF0066"/>
                </a:solidFill>
              </a:rPr>
              <a:t>”</a:t>
            </a:r>
            <a:endParaRPr lang="vi-VN" sz="3200" b="1" dirty="0" smtClean="0">
              <a:solidFill>
                <a:srgbClr val="FF0066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64235" y="2481788"/>
            <a:ext cx="115917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33CC"/>
                </a:solidFill>
                <a:latin typeface=".VnTime" pitchFamily="34" charset="0"/>
              </a:rPr>
              <a:t>A  </a:t>
            </a:r>
            <a:r>
              <a:rPr lang="en-US" sz="3200" dirty="0" smtClean="0">
                <a:latin typeface=".VnTime" pitchFamily="34" charset="0"/>
              </a:rPr>
              <a:t>Lµ </a:t>
            </a:r>
            <a:r>
              <a:rPr lang="en-US" sz="3200" dirty="0" err="1">
                <a:latin typeface=".VnTime" pitchFamily="34" charset="0"/>
              </a:rPr>
              <a:t>hçn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hîp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cña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chÊt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láng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víi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chÊt</a:t>
            </a:r>
            <a:r>
              <a:rPr lang="en-US" sz="3200" dirty="0">
                <a:latin typeface=".VnTime" pitchFamily="34" charset="0"/>
              </a:rPr>
              <a:t> r¾n </a:t>
            </a:r>
            <a:r>
              <a:rPr lang="en-US" sz="3200" dirty="0" err="1">
                <a:latin typeface=".VnTime" pitchFamily="34" charset="0"/>
              </a:rPr>
              <a:t>bÞ</a:t>
            </a:r>
            <a:r>
              <a:rPr lang="en-US" sz="3200" dirty="0">
                <a:latin typeface=".VnTime" pitchFamily="34" charset="0"/>
              </a:rPr>
              <a:t> hoµ tan vµ </a:t>
            </a:r>
            <a:r>
              <a:rPr lang="en-US" sz="3200" dirty="0" err="1">
                <a:latin typeface=".VnTime" pitchFamily="34" charset="0"/>
              </a:rPr>
              <a:t>ph©n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bè</a:t>
            </a:r>
            <a:r>
              <a:rPr lang="en-US" sz="3200" dirty="0">
                <a:latin typeface=".VnTime" pitchFamily="34" charset="0"/>
              </a:rPr>
              <a:t> ®</a:t>
            </a:r>
            <a:r>
              <a:rPr lang="en-US" sz="3200" dirty="0" err="1">
                <a:latin typeface=".VnTime" pitchFamily="34" charset="0"/>
              </a:rPr>
              <a:t>Òu</a:t>
            </a:r>
            <a:r>
              <a:rPr lang="en-US" sz="3200" dirty="0">
                <a:latin typeface=".VnTime" pitchFamily="34" charset="0"/>
              </a:rPr>
              <a:t>.       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87683" y="3095998"/>
            <a:ext cx="106820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33CC"/>
                </a:solidFill>
                <a:latin typeface=".VnTime" pitchFamily="34" charset="0"/>
              </a:rPr>
              <a:t>B</a:t>
            </a:r>
            <a:r>
              <a:rPr lang="en-US" sz="3200" dirty="0" smtClean="0">
                <a:latin typeface=".VnTime" pitchFamily="34" charset="0"/>
              </a:rPr>
              <a:t>  Lµ </a:t>
            </a:r>
            <a:r>
              <a:rPr lang="en-US" sz="3200" dirty="0" err="1">
                <a:latin typeface=".VnTime" pitchFamily="34" charset="0"/>
              </a:rPr>
              <a:t>hçn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hîp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cña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chÊt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láng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víi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chÊt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 smtClean="0">
                <a:latin typeface=".VnTime" pitchFamily="34" charset="0"/>
              </a:rPr>
              <a:t>láng</a:t>
            </a:r>
            <a:r>
              <a:rPr lang="en-US" sz="3200" dirty="0" smtClean="0">
                <a:latin typeface=".VnTime" pitchFamily="34" charset="0"/>
              </a:rPr>
              <a:t> </a:t>
            </a:r>
            <a:r>
              <a:rPr lang="en-US" sz="3200" dirty="0">
                <a:latin typeface=".VnTime" pitchFamily="34" charset="0"/>
              </a:rPr>
              <a:t>hoµ tan </a:t>
            </a:r>
            <a:r>
              <a:rPr lang="en-US" sz="3200" dirty="0" err="1">
                <a:latin typeface=".VnTime" pitchFamily="34" charset="0"/>
              </a:rPr>
              <a:t>vµo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nhau</a:t>
            </a:r>
            <a:r>
              <a:rPr lang="en-US" sz="3200" dirty="0">
                <a:latin typeface=".VnTime" pitchFamily="34" charset="0"/>
              </a:rPr>
              <a:t>.       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87682" y="3657631"/>
            <a:ext cx="746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33CC"/>
                </a:solidFill>
                <a:latin typeface=".VnTime" pitchFamily="34" charset="0"/>
              </a:rPr>
              <a:t>C</a:t>
            </a:r>
            <a:r>
              <a:rPr lang="en-US" sz="3200" dirty="0" smtClean="0">
                <a:latin typeface=".VnTime" pitchFamily="34" charset="0"/>
              </a:rPr>
              <a:t>  </a:t>
            </a:r>
            <a:r>
              <a:rPr lang="en-US" sz="3200" dirty="0" err="1" smtClean="0">
                <a:latin typeface=".VnTime" pitchFamily="34" charset="0"/>
              </a:rPr>
              <a:t>C</a:t>
            </a:r>
            <a:r>
              <a:rPr lang="en-US" sz="3200" dirty="0">
                <a:latin typeface=".VnTime" pitchFamily="34" charset="0"/>
              </a:rPr>
              <a:t>¶ </a:t>
            </a:r>
            <a:r>
              <a:rPr lang="en-US" sz="3200" dirty="0" err="1">
                <a:latin typeface=".VnTime" pitchFamily="34" charset="0"/>
              </a:rPr>
              <a:t>hai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tr­êng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hîp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trªn</a:t>
            </a:r>
            <a:endParaRPr lang="en-US" sz="3200" dirty="0">
              <a:latin typeface=".VnTime" pitchFamily="34" charset="0"/>
            </a:endParaRPr>
          </a:p>
        </p:txBody>
      </p:sp>
      <p:sp>
        <p:nvSpPr>
          <p:cNvPr id="21" name="Rectangle 12"/>
          <p:cNvSpPr txBox="1">
            <a:spLocks noChangeArrowheads="1"/>
          </p:cNvSpPr>
          <p:nvPr/>
        </p:nvSpPr>
        <p:spPr>
          <a:xfrm>
            <a:off x="1450168" y="2011670"/>
            <a:ext cx="4416083" cy="545154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Thế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dung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dịch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36100" y="3671667"/>
            <a:ext cx="562708" cy="5627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1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1"/>
      <p:bldP spid="16" grpId="0"/>
      <p:bldP spid="17" grpId="0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30745" y="11720"/>
            <a:ext cx="11460163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32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DUNG DỊCH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7474" y="1505233"/>
            <a:ext cx="5022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66"/>
                </a:solidFill>
              </a:rPr>
              <a:t>Trò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chơi</a:t>
            </a:r>
            <a:r>
              <a:rPr lang="en-US" sz="3200" b="1" dirty="0" smtClean="0">
                <a:solidFill>
                  <a:srgbClr val="FF0066"/>
                </a:solidFill>
              </a:rPr>
              <a:t>: “Ai </a:t>
            </a:r>
            <a:r>
              <a:rPr lang="en-US" sz="3200" b="1" dirty="0" err="1" smtClean="0">
                <a:solidFill>
                  <a:srgbClr val="FF0066"/>
                </a:solidFill>
              </a:rPr>
              <a:t>nhanh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hơn</a:t>
            </a:r>
            <a:r>
              <a:rPr lang="en-US" sz="3200" b="1" dirty="0" smtClean="0">
                <a:solidFill>
                  <a:srgbClr val="FF0066"/>
                </a:solidFill>
              </a:rPr>
              <a:t>”</a:t>
            </a:r>
            <a:endParaRPr lang="vi-VN" sz="3200" b="1" dirty="0" smtClean="0">
              <a:solidFill>
                <a:srgbClr val="FF0066"/>
              </a:solidFill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280162" y="2046881"/>
            <a:ext cx="94394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latin typeface=".VnTime" pitchFamily="34" charset="0"/>
              </a:rPr>
              <a:t>§</a:t>
            </a:r>
            <a:r>
              <a:rPr lang="en-US" sz="3200" dirty="0">
                <a:latin typeface=".VnTime" pitchFamily="34" charset="0"/>
              </a:rPr>
              <a:t>Ó </a:t>
            </a:r>
            <a:r>
              <a:rPr lang="en-US" sz="3200" dirty="0" err="1">
                <a:latin typeface=".VnTime" pitchFamily="34" charset="0"/>
              </a:rPr>
              <a:t>s¶n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xuÊt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ra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n­íc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cÊt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dïng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trong</a:t>
            </a:r>
            <a:r>
              <a:rPr lang="en-US" sz="3200" dirty="0">
                <a:latin typeface=".VnTime" pitchFamily="34" charset="0"/>
              </a:rPr>
              <a:t> y </a:t>
            </a:r>
            <a:r>
              <a:rPr lang="en-US" sz="3200" dirty="0" err="1">
                <a:latin typeface=".VnTime" pitchFamily="34" charset="0"/>
              </a:rPr>
              <a:t>tÕ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ng­êi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ta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sö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dông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ph­¬ng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ph¸p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nµo</a:t>
            </a:r>
            <a:r>
              <a:rPr lang="en-US" sz="3200" dirty="0">
                <a:latin typeface=".VnTime" pitchFamily="34" charset="0"/>
              </a:rPr>
              <a:t>?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114799" y="4794740"/>
            <a:ext cx="3511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33CC"/>
                </a:solidFill>
                <a:latin typeface=".VnTime" pitchFamily="34" charset="0"/>
              </a:rPr>
              <a:t>D  </a:t>
            </a:r>
            <a:r>
              <a:rPr lang="en-US" sz="3200" dirty="0" err="1" smtClean="0">
                <a:latin typeface=".VnTime" pitchFamily="34" charset="0"/>
              </a:rPr>
              <a:t>Ph¬i</a:t>
            </a:r>
            <a:r>
              <a:rPr lang="en-US" sz="3200" dirty="0" smtClean="0">
                <a:latin typeface=".VnTime" pitchFamily="34" charset="0"/>
              </a:rPr>
              <a:t> </a:t>
            </a:r>
            <a:r>
              <a:rPr lang="en-US" sz="3200" dirty="0">
                <a:latin typeface=".VnTime" pitchFamily="34" charset="0"/>
              </a:rPr>
              <a:t>n¾ng</a:t>
            </a:r>
          </a:p>
        </p:txBody>
      </p:sp>
      <p:sp>
        <p:nvSpPr>
          <p:cNvPr id="19" name="Text Box 109"/>
          <p:cNvSpPr txBox="1">
            <a:spLocks noChangeArrowheads="1"/>
          </p:cNvSpPr>
          <p:nvPr/>
        </p:nvSpPr>
        <p:spPr bwMode="auto">
          <a:xfrm>
            <a:off x="4100731" y="4239064"/>
            <a:ext cx="25532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33CC"/>
                </a:solidFill>
                <a:latin typeface=".VnTime" pitchFamily="34" charset="0"/>
              </a:rPr>
              <a:t>C  </a:t>
            </a:r>
            <a:r>
              <a:rPr lang="en-US" sz="3200" dirty="0" err="1" smtClean="0">
                <a:latin typeface=".VnTime" pitchFamily="34" charset="0"/>
              </a:rPr>
              <a:t>Ch­ng</a:t>
            </a:r>
            <a:r>
              <a:rPr lang="en-US" sz="3200" dirty="0" smtClean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cÊt</a:t>
            </a:r>
            <a:endParaRPr lang="en-US" sz="3200" dirty="0">
              <a:latin typeface=".VnTime" pitchFamily="34" charset="0"/>
            </a:endParaRPr>
          </a:p>
        </p:txBody>
      </p:sp>
      <p:sp>
        <p:nvSpPr>
          <p:cNvPr id="20" name="Text Box 110"/>
          <p:cNvSpPr txBox="1">
            <a:spLocks noChangeArrowheads="1"/>
          </p:cNvSpPr>
          <p:nvPr/>
        </p:nvSpPr>
        <p:spPr bwMode="auto">
          <a:xfrm>
            <a:off x="4120660" y="3663460"/>
            <a:ext cx="1755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33CC"/>
                </a:solidFill>
                <a:latin typeface=".VnTime" pitchFamily="34" charset="0"/>
              </a:rPr>
              <a:t>B  </a:t>
            </a:r>
            <a:r>
              <a:rPr lang="en-US" sz="3200" dirty="0" smtClean="0">
                <a:latin typeface=".VnTime" pitchFamily="34" charset="0"/>
              </a:rPr>
              <a:t>L¾ng</a:t>
            </a:r>
            <a:endParaRPr lang="en-US" sz="3200" dirty="0">
              <a:latin typeface=".VnTime" pitchFamily="34" charset="0"/>
            </a:endParaRPr>
          </a:p>
        </p:txBody>
      </p:sp>
      <p:sp>
        <p:nvSpPr>
          <p:cNvPr id="21" name="Text Box 111"/>
          <p:cNvSpPr txBox="1">
            <a:spLocks noChangeArrowheads="1"/>
          </p:cNvSpPr>
          <p:nvPr/>
        </p:nvSpPr>
        <p:spPr bwMode="auto">
          <a:xfrm>
            <a:off x="4114800" y="3118340"/>
            <a:ext cx="1755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33CC"/>
                </a:solidFill>
                <a:latin typeface=".VnTime" pitchFamily="34" charset="0"/>
              </a:rPr>
              <a:t>A  </a:t>
            </a:r>
            <a:r>
              <a:rPr lang="en-US" sz="3200" dirty="0" err="1" smtClean="0">
                <a:latin typeface=".VnTime" pitchFamily="34" charset="0"/>
              </a:rPr>
              <a:t>Läc</a:t>
            </a:r>
            <a:endParaRPr lang="en-US" sz="3200" dirty="0">
              <a:latin typeface=".VnTime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037430" y="4262510"/>
            <a:ext cx="562708" cy="5627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38303" y="1994124"/>
            <a:ext cx="86516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.VnTime" pitchFamily="34" charset="0"/>
              </a:rPr>
              <a:t>Hçn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hîp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nµo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d­íi</a:t>
            </a:r>
            <a:r>
              <a:rPr lang="en-US" sz="3200" dirty="0">
                <a:latin typeface=".VnTime" pitchFamily="34" charset="0"/>
              </a:rPr>
              <a:t> ®©y </a:t>
            </a:r>
            <a:r>
              <a:rPr lang="en-US" sz="3200" dirty="0" err="1">
                <a:latin typeface=".VnTime" pitchFamily="34" charset="0"/>
              </a:rPr>
              <a:t>kh«ng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ph¶i</a:t>
            </a:r>
            <a:r>
              <a:rPr lang="en-US" sz="3200" dirty="0">
                <a:latin typeface=".VnTime" pitchFamily="34" charset="0"/>
              </a:rPr>
              <a:t> lµ dung </a:t>
            </a:r>
            <a:r>
              <a:rPr lang="en-US" sz="3200" dirty="0" err="1">
                <a:latin typeface=".VnTime" pitchFamily="34" charset="0"/>
              </a:rPr>
              <a:t>dÞch</a:t>
            </a:r>
            <a:r>
              <a:rPr lang="en-US" sz="3200" dirty="0">
                <a:latin typeface=".VnTime" pitchFamily="34" charset="0"/>
              </a:rPr>
              <a:t>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26602" y="2512292"/>
            <a:ext cx="35426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33CC"/>
                </a:solidFill>
                <a:latin typeface=".VnTime" pitchFamily="34" charset="0"/>
              </a:rPr>
              <a:t>A  </a:t>
            </a:r>
            <a:r>
              <a:rPr lang="en-US" sz="3200" dirty="0" err="1" smtClean="0">
                <a:latin typeface=".VnTime" pitchFamily="34" charset="0"/>
              </a:rPr>
              <a:t>N­íc</a:t>
            </a:r>
            <a:r>
              <a:rPr lang="en-US" sz="3200" dirty="0" smtClean="0">
                <a:latin typeface=".VnTime" pitchFamily="34" charset="0"/>
              </a:rPr>
              <a:t> </a:t>
            </a:r>
            <a:r>
              <a:rPr lang="en-US" sz="3200" dirty="0">
                <a:latin typeface=".VnTime" pitchFamily="34" charset="0"/>
              </a:rPr>
              <a:t>®­</a:t>
            </a:r>
            <a:r>
              <a:rPr lang="en-US" sz="3200" dirty="0" err="1">
                <a:latin typeface=".VnTime" pitchFamily="34" charset="0"/>
              </a:rPr>
              <a:t>êng</a:t>
            </a:r>
            <a:r>
              <a:rPr lang="en-US" sz="3200" dirty="0">
                <a:latin typeface=".VnTime" pitchFamily="34" charset="0"/>
              </a:rPr>
              <a:t>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00808" y="4072596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33CC"/>
                </a:solidFill>
                <a:latin typeface=".VnTime" pitchFamily="34" charset="0"/>
              </a:rPr>
              <a:t>C  </a:t>
            </a:r>
            <a:r>
              <a:rPr lang="en-US" sz="3200" dirty="0" err="1" smtClean="0">
                <a:latin typeface=".VnTime" pitchFamily="34" charset="0"/>
              </a:rPr>
              <a:t>N­íc</a:t>
            </a:r>
            <a:r>
              <a:rPr lang="en-US" sz="3200" dirty="0" smtClean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bét</a:t>
            </a:r>
            <a:r>
              <a:rPr lang="en-US" sz="3200" dirty="0">
                <a:latin typeface=".VnTime" pitchFamily="34" charset="0"/>
              </a:rPr>
              <a:t> s¾n (</a:t>
            </a:r>
            <a:r>
              <a:rPr lang="en-US" sz="3200" dirty="0" err="1">
                <a:latin typeface=".VnTime" pitchFamily="34" charset="0"/>
              </a:rPr>
              <a:t>pha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sèng</a:t>
            </a:r>
            <a:r>
              <a:rPr lang="en-US" sz="3200" dirty="0">
                <a:latin typeface=".VnTime" pitchFamily="34" charset="0"/>
              </a:rPr>
              <a:t>).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96089" y="3044740"/>
            <a:ext cx="99177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33CC"/>
                </a:solidFill>
                <a:latin typeface=".VnTime" pitchFamily="34" charset="0"/>
              </a:rPr>
              <a:t>B  </a:t>
            </a:r>
            <a:r>
              <a:rPr lang="en-US" sz="3200" dirty="0" err="1" smtClean="0">
                <a:latin typeface=".VnTime" pitchFamily="34" charset="0"/>
              </a:rPr>
              <a:t>N­íc</a:t>
            </a:r>
            <a:r>
              <a:rPr lang="en-US" sz="3200" dirty="0" smtClean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chanh</a:t>
            </a:r>
            <a:r>
              <a:rPr lang="en-US" sz="3200" dirty="0">
                <a:latin typeface=".VnTime" pitchFamily="34" charset="0"/>
              </a:rPr>
              <a:t> (®· </a:t>
            </a:r>
            <a:r>
              <a:rPr lang="en-US" sz="3200" dirty="0" err="1">
                <a:latin typeface=".VnTime" pitchFamily="34" charset="0"/>
              </a:rPr>
              <a:t>läc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hÕt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tÐp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chanh</a:t>
            </a:r>
            <a:r>
              <a:rPr lang="en-US" sz="3200" dirty="0">
                <a:latin typeface=".VnTime" pitchFamily="34" charset="0"/>
              </a:rPr>
              <a:t> vµ h¹t) </a:t>
            </a:r>
            <a:r>
              <a:rPr lang="en-US" sz="3200" dirty="0" err="1">
                <a:latin typeface=".VnTime" pitchFamily="34" charset="0"/>
              </a:rPr>
              <a:t>pha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víi</a:t>
            </a:r>
            <a:r>
              <a:rPr lang="en-US" sz="3200" dirty="0">
                <a:latin typeface=".VnTime" pitchFamily="34" charset="0"/>
              </a:rPr>
              <a:t> ®­</a:t>
            </a:r>
            <a:r>
              <a:rPr lang="en-US" sz="3200" dirty="0" err="1" smtClean="0">
                <a:latin typeface=".VnTime" pitchFamily="34" charset="0"/>
              </a:rPr>
              <a:t>êng</a:t>
            </a:r>
            <a:r>
              <a:rPr lang="en-US" sz="3200" dirty="0" smtClean="0">
                <a:latin typeface=".VnTime" pitchFamily="34" charset="0"/>
              </a:rPr>
              <a:t> vµ </a:t>
            </a:r>
            <a:r>
              <a:rPr lang="en-US" sz="3200" dirty="0" err="1">
                <a:latin typeface=".VnTime" pitchFamily="34" charset="0"/>
              </a:rPr>
              <a:t>n­íc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s«i</a:t>
            </a:r>
            <a:r>
              <a:rPr lang="en-US" sz="3200" dirty="0">
                <a:latin typeface=".VnTime" pitchFamily="34" charset="0"/>
              </a:rPr>
              <a:t> ®Ó </a:t>
            </a:r>
            <a:r>
              <a:rPr lang="en-US" sz="3200" dirty="0" err="1">
                <a:latin typeface=".VnTime" pitchFamily="34" charset="0"/>
              </a:rPr>
              <a:t>nguéi</a:t>
            </a:r>
            <a:r>
              <a:rPr lang="en-US" sz="3200" dirty="0">
                <a:latin typeface=".VnTime" pitchFamily="34" charset="0"/>
              </a:rPr>
              <a:t>.</a:t>
            </a:r>
          </a:p>
        </p:txBody>
      </p: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9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30745" y="11720"/>
            <a:ext cx="11460163" cy="160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32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DUNG DỊCH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7474" y="1505233"/>
            <a:ext cx="5022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66"/>
                </a:solidFill>
              </a:rPr>
              <a:t>Trò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chơi</a:t>
            </a:r>
            <a:r>
              <a:rPr lang="en-US" sz="3200" b="1" dirty="0" smtClean="0">
                <a:solidFill>
                  <a:srgbClr val="FF0066"/>
                </a:solidFill>
              </a:rPr>
              <a:t>: “Ai </a:t>
            </a:r>
            <a:r>
              <a:rPr lang="en-US" sz="3200" b="1" dirty="0" err="1" smtClean="0">
                <a:solidFill>
                  <a:srgbClr val="FF0066"/>
                </a:solidFill>
              </a:rPr>
              <a:t>nhanh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hơn</a:t>
            </a:r>
            <a:r>
              <a:rPr lang="en-US" sz="3200" b="1" dirty="0" smtClean="0">
                <a:solidFill>
                  <a:srgbClr val="FF0066"/>
                </a:solidFill>
              </a:rPr>
              <a:t>”</a:t>
            </a:r>
            <a:endParaRPr lang="vi-VN" sz="3200" b="1" dirty="0" smtClean="0">
              <a:solidFill>
                <a:srgbClr val="FF0066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039818" y="4107765"/>
            <a:ext cx="562708" cy="5627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743496" y="2554010"/>
            <a:ext cx="862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72108" y="5781386"/>
            <a:ext cx="1071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2800" dirty="0">
              <a:solidFill>
                <a:srgbClr val="0070C0"/>
              </a:solidFill>
              <a:latin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5569" y="598513"/>
            <a:ext cx="103293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31621" y="5276940"/>
            <a:ext cx="101261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68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36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2025" y="1350495"/>
            <a:ext cx="2799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Kiểm</a:t>
            </a:r>
            <a:r>
              <a:rPr lang="en-US" sz="3200" dirty="0" smtClean="0"/>
              <a:t> </a:t>
            </a:r>
            <a:r>
              <a:rPr lang="en-US" sz="3200" dirty="0" err="1" smtClean="0"/>
              <a:t>tra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cũ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" y="1814729"/>
            <a:ext cx="117605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Hoãn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hôïp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laø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gì</a:t>
            </a:r>
            <a:r>
              <a:rPr lang="en-US" sz="3200" dirty="0" smtClean="0">
                <a:latin typeface="VNI-Times" pitchFamily="2" charset="0"/>
              </a:rPr>
              <a:t> ?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Hai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hay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nhieàu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chaát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troän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laãn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vôùi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nhau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taïo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thaønh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hoãn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hôïp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. 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VNI-Times" pitchFamily="2" charset="0"/>
              </a:rPr>
              <a:t> Theo </a:t>
            </a:r>
            <a:r>
              <a:rPr lang="en-US" sz="3200" dirty="0" err="1" smtClean="0">
                <a:latin typeface="VNI-Times" pitchFamily="2" charset="0"/>
              </a:rPr>
              <a:t>em</a:t>
            </a:r>
            <a:r>
              <a:rPr lang="en-US" sz="3200" dirty="0" smtClean="0">
                <a:latin typeface="VNI-Times" pitchFamily="2" charset="0"/>
              </a:rPr>
              <a:t>, </a:t>
            </a:r>
            <a:r>
              <a:rPr lang="en-US" sz="3200" dirty="0" err="1" smtClean="0">
                <a:latin typeface="VNI-Times" pitchFamily="2" charset="0"/>
              </a:rPr>
              <a:t>khoâng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khí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laø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moät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chaát</a:t>
            </a:r>
            <a:r>
              <a:rPr lang="en-US" sz="3200" dirty="0" smtClean="0">
                <a:latin typeface="VNI-Times" pitchFamily="2" charset="0"/>
              </a:rPr>
              <a:t> hay </a:t>
            </a:r>
            <a:r>
              <a:rPr lang="en-US" sz="3200" dirty="0" err="1" smtClean="0">
                <a:latin typeface="VNI-Times" pitchFamily="2" charset="0"/>
              </a:rPr>
              <a:t>moät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hoãn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hôïp</a:t>
            </a:r>
            <a:r>
              <a:rPr lang="en-US" sz="3200" dirty="0" smtClean="0">
                <a:latin typeface="VNI-Times" pitchFamily="2" charset="0"/>
              </a:rPr>
              <a:t> ? </a:t>
            </a:r>
            <a:r>
              <a:rPr lang="en-US" sz="3200" dirty="0" err="1" smtClean="0">
                <a:latin typeface="VNI-Times" pitchFamily="2" charset="0"/>
              </a:rPr>
              <a:t>Vì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sao</a:t>
            </a:r>
            <a:r>
              <a:rPr lang="en-US" sz="3200" dirty="0" smtClean="0">
                <a:latin typeface="VNI-Times" pitchFamily="2" charset="0"/>
              </a:rPr>
              <a:t> ?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Khoâng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khí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laø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moät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hoãn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hôïp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Vì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khoâng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khí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coù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chöùa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oâ-xy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ni-tô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caùc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-bon ...</a:t>
            </a:r>
          </a:p>
          <a:p>
            <a:r>
              <a:rPr lang="en-US" sz="3200" dirty="0" smtClean="0">
                <a:latin typeface="VNI-Times" pitchFamily="2" charset="0"/>
              </a:rPr>
              <a:t>- </a:t>
            </a:r>
            <a:r>
              <a:rPr lang="en-US" sz="3200" dirty="0" err="1" smtClean="0">
                <a:latin typeface="VNI-Times" pitchFamily="2" charset="0"/>
              </a:rPr>
              <a:t>Duøng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phöông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phaùp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naøo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ñeå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taùch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caùt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traéng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ra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khoûi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hoãn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hôïp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nöôùc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vaø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caùt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traéng</a:t>
            </a:r>
            <a:r>
              <a:rPr lang="en-US" sz="3200" dirty="0" smtClean="0">
                <a:latin typeface="VNI-Times" pitchFamily="2" charset="0"/>
              </a:rPr>
              <a:t>?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Duøng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phöông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phaùp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laøm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laéng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8888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30745" y="11720"/>
            <a:ext cx="11460163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32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DUNG DỊCH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4738" y="1448962"/>
            <a:ext cx="658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VNI-Times" pitchFamily="2" charset="0"/>
              </a:rPr>
              <a:t>Thöïc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haønh</a:t>
            </a:r>
            <a:r>
              <a:rPr lang="en-US" sz="3200" dirty="0" smtClean="0">
                <a:latin typeface="VNI-Times" pitchFamily="2" charset="0"/>
              </a:rPr>
              <a:t> “</a:t>
            </a:r>
            <a:r>
              <a:rPr lang="en-US" sz="3200" dirty="0" err="1" smtClean="0">
                <a:latin typeface="VNI-Times" pitchFamily="2" charset="0"/>
              </a:rPr>
              <a:t>taïo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ra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moät</a:t>
            </a:r>
            <a:r>
              <a:rPr lang="en-US" sz="3200" dirty="0" smtClean="0">
                <a:latin typeface="VNI-Times" pitchFamily="2" charset="0"/>
              </a:rPr>
              <a:t> dung </a:t>
            </a:r>
            <a:r>
              <a:rPr lang="en-US" sz="3200" dirty="0" err="1" smtClean="0">
                <a:latin typeface="VNI-Times" pitchFamily="2" charset="0"/>
              </a:rPr>
              <a:t>dòch</a:t>
            </a:r>
            <a:r>
              <a:rPr lang="en-US" sz="3200" dirty="0" smtClean="0">
                <a:latin typeface="VNI-Times" pitchFamily="2" charset="0"/>
              </a:rPr>
              <a:t>”</a:t>
            </a:r>
            <a:endParaRPr lang="en-US" sz="3200" dirty="0">
              <a:latin typeface="VNI-Times" pitchFamily="2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28600" y="1902674"/>
            <a:ext cx="116990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2800" b="1" dirty="0" err="1" smtClean="0">
                <a:solidFill>
                  <a:srgbClr val="FF0000"/>
                </a:solidFill>
              </a:rPr>
              <a:t>Bước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1 :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Quan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sát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và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nếm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riêng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từng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chất</a:t>
            </a:r>
            <a:r>
              <a:rPr lang="en-US" sz="2800" b="1" dirty="0">
                <a:solidFill>
                  <a:srgbClr val="0000CC"/>
                </a:solidFill>
              </a:rPr>
              <a:t>. </a:t>
            </a:r>
            <a:r>
              <a:rPr lang="en-US" sz="2800" b="1" dirty="0" err="1">
                <a:solidFill>
                  <a:srgbClr val="0000CC"/>
                </a:solidFill>
              </a:rPr>
              <a:t>Nêu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nhận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xét</a:t>
            </a:r>
            <a:r>
              <a:rPr lang="en-US" sz="2800" b="1" dirty="0">
                <a:solidFill>
                  <a:srgbClr val="0000CC"/>
                </a:solidFill>
              </a:rPr>
              <a:t>, </a:t>
            </a:r>
            <a:r>
              <a:rPr lang="en-US" sz="2800" b="1" dirty="0" err="1">
                <a:solidFill>
                  <a:srgbClr val="0000CC"/>
                </a:solidFill>
              </a:rPr>
              <a:t>ghi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vào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báo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cáo</a:t>
            </a:r>
            <a:r>
              <a:rPr lang="en-US" sz="2800" b="1" dirty="0">
                <a:solidFill>
                  <a:srgbClr val="0000CC"/>
                </a:solidFill>
              </a:rPr>
              <a:t>.</a:t>
            </a:r>
          </a:p>
          <a:p>
            <a:pPr algn="just" eaLnBrk="1" hangingPunct="1"/>
            <a:r>
              <a:rPr lang="en-US" sz="2800" b="1" dirty="0" err="1" smtClean="0">
                <a:solidFill>
                  <a:srgbClr val="FF0000"/>
                </a:solidFill>
              </a:rPr>
              <a:t>Bước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2 :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Rót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nước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vào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li</a:t>
            </a:r>
            <a:r>
              <a:rPr lang="en-US" sz="2800" b="1" dirty="0">
                <a:solidFill>
                  <a:srgbClr val="0000CC"/>
                </a:solidFill>
              </a:rPr>
              <a:t>, </a:t>
            </a:r>
            <a:r>
              <a:rPr lang="en-US" sz="2800" b="1" dirty="0" err="1">
                <a:solidFill>
                  <a:srgbClr val="0000CC"/>
                </a:solidFill>
              </a:rPr>
              <a:t>dùng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thìa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nhỏ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lấy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đường</a:t>
            </a:r>
            <a:r>
              <a:rPr lang="en-US" sz="2800" b="1" dirty="0">
                <a:solidFill>
                  <a:srgbClr val="0000CC"/>
                </a:solidFill>
              </a:rPr>
              <a:t> (</a:t>
            </a:r>
            <a:r>
              <a:rPr lang="en-US" sz="2800" b="1" dirty="0" err="1">
                <a:solidFill>
                  <a:srgbClr val="0000CC"/>
                </a:solidFill>
              </a:rPr>
              <a:t>hoặc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muối</a:t>
            </a:r>
            <a:r>
              <a:rPr lang="en-US" sz="2800" b="1" dirty="0">
                <a:solidFill>
                  <a:srgbClr val="0000CC"/>
                </a:solidFill>
              </a:rPr>
              <a:t>) </a:t>
            </a:r>
            <a:r>
              <a:rPr lang="en-US" sz="2800" b="1" dirty="0" err="1">
                <a:solidFill>
                  <a:srgbClr val="0000CC"/>
                </a:solidFill>
              </a:rPr>
              <a:t>cho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vào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cốc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nước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rồi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khuấy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đều</a:t>
            </a:r>
            <a:r>
              <a:rPr lang="en-US" sz="2800" b="1" dirty="0">
                <a:solidFill>
                  <a:srgbClr val="0000CC"/>
                </a:solidFill>
              </a:rPr>
              <a:t>. </a:t>
            </a:r>
            <a:r>
              <a:rPr lang="en-US" sz="2800" b="1" dirty="0" err="1">
                <a:solidFill>
                  <a:srgbClr val="0000CC"/>
                </a:solidFill>
              </a:rPr>
              <a:t>Quan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sát</a:t>
            </a:r>
            <a:r>
              <a:rPr lang="en-US" sz="2800" b="1" dirty="0">
                <a:solidFill>
                  <a:srgbClr val="0000CC"/>
                </a:solidFill>
              </a:rPr>
              <a:t> dung </a:t>
            </a:r>
            <a:r>
              <a:rPr lang="en-US" sz="2800" b="1" dirty="0" err="1">
                <a:solidFill>
                  <a:srgbClr val="0000CC"/>
                </a:solidFill>
              </a:rPr>
              <a:t>dịch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đường</a:t>
            </a:r>
            <a:r>
              <a:rPr lang="en-US" sz="2800" b="1" dirty="0">
                <a:solidFill>
                  <a:srgbClr val="0000CC"/>
                </a:solidFill>
              </a:rPr>
              <a:t> (</a:t>
            </a:r>
            <a:r>
              <a:rPr lang="en-US" sz="2800" b="1" dirty="0" err="1">
                <a:solidFill>
                  <a:srgbClr val="0000CC"/>
                </a:solidFill>
              </a:rPr>
              <a:t>hoặc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muối</a:t>
            </a:r>
            <a:r>
              <a:rPr lang="en-US" sz="2800" b="1" dirty="0">
                <a:solidFill>
                  <a:srgbClr val="0000CC"/>
                </a:solidFill>
              </a:rPr>
              <a:t>) </a:t>
            </a:r>
            <a:r>
              <a:rPr lang="en-US" sz="2800" b="1" dirty="0" err="1">
                <a:solidFill>
                  <a:srgbClr val="0000CC"/>
                </a:solidFill>
              </a:rPr>
              <a:t>vừa</a:t>
            </a:r>
            <a:r>
              <a:rPr lang="en-US" sz="2800" b="1" dirty="0">
                <a:solidFill>
                  <a:srgbClr val="0000CC"/>
                </a:solidFill>
              </a:rPr>
              <a:t>  </a:t>
            </a:r>
            <a:r>
              <a:rPr lang="en-US" sz="2800" b="1" dirty="0" err="1">
                <a:solidFill>
                  <a:srgbClr val="0000CC"/>
                </a:solidFill>
              </a:rPr>
              <a:t>được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pha</a:t>
            </a:r>
            <a:r>
              <a:rPr lang="en-US" sz="2800" b="1" dirty="0">
                <a:solidFill>
                  <a:srgbClr val="0000CC"/>
                </a:solidFill>
              </a:rPr>
              <a:t>, </a:t>
            </a:r>
            <a:r>
              <a:rPr lang="en-US" sz="2800" b="1" dirty="0" err="1">
                <a:solidFill>
                  <a:srgbClr val="0000CC"/>
                </a:solidFill>
              </a:rPr>
              <a:t>nêu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nhận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xét</a:t>
            </a:r>
            <a:r>
              <a:rPr lang="en-US" sz="2800" b="1" dirty="0">
                <a:solidFill>
                  <a:srgbClr val="0000CC"/>
                </a:solidFill>
              </a:rPr>
              <a:t>.</a:t>
            </a:r>
          </a:p>
          <a:p>
            <a:pPr algn="just" eaLnBrk="1" hangingPunct="1"/>
            <a:r>
              <a:rPr lang="en-US" sz="2800" b="1" dirty="0" err="1" smtClean="0">
                <a:solidFill>
                  <a:srgbClr val="FF0000"/>
                </a:solidFill>
              </a:rPr>
              <a:t>Bước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3 :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Từng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thành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viên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trong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nhóm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nếm</a:t>
            </a:r>
            <a:r>
              <a:rPr lang="en-US" sz="2800" b="1" dirty="0">
                <a:solidFill>
                  <a:srgbClr val="0000CC"/>
                </a:solidFill>
              </a:rPr>
              <a:t>, </a:t>
            </a:r>
            <a:r>
              <a:rPr lang="en-US" sz="2800" b="1" dirty="0" err="1">
                <a:solidFill>
                  <a:srgbClr val="0000CC"/>
                </a:solidFill>
              </a:rPr>
              <a:t>nêu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nhận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xét</a:t>
            </a:r>
            <a:r>
              <a:rPr lang="en-US" sz="2800" b="1" dirty="0">
                <a:solidFill>
                  <a:srgbClr val="0000CC"/>
                </a:solidFill>
              </a:rPr>
              <a:t>, </a:t>
            </a:r>
            <a:r>
              <a:rPr lang="en-US" sz="2800" b="1" dirty="0" err="1">
                <a:solidFill>
                  <a:srgbClr val="0000CC"/>
                </a:solidFill>
              </a:rPr>
              <a:t>ghi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vào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báo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cáo</a:t>
            </a:r>
            <a:r>
              <a:rPr lang="en-US" sz="2800" b="1" dirty="0">
                <a:solidFill>
                  <a:srgbClr val="0000CC"/>
                </a:solidFill>
              </a:rPr>
              <a:t>.</a:t>
            </a:r>
          </a:p>
        </p:txBody>
      </p:sp>
      <p:graphicFrame>
        <p:nvGraphicFramePr>
          <p:cNvPr id="14" name="Group 7"/>
          <p:cNvGraphicFramePr>
            <a:graphicFrameLocks/>
          </p:cNvGraphicFramePr>
          <p:nvPr/>
        </p:nvGraphicFramePr>
        <p:xfrm>
          <a:off x="262598" y="4273061"/>
          <a:ext cx="11596468" cy="2238448"/>
        </p:xfrm>
        <a:graphic>
          <a:graphicData uri="http://schemas.openxmlformats.org/drawingml/2006/table">
            <a:tbl>
              <a:tblPr/>
              <a:tblGrid>
                <a:gridCol w="6054793"/>
                <a:gridCol w="5541675"/>
              </a:tblGrid>
              <a:tr h="900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điểm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từng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tạo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ra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dung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dịch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dung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dịch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điểm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dung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dịch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9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61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0" name="Group 34"/>
          <p:cNvGraphicFramePr>
            <a:graphicFrameLocks noGrp="1"/>
          </p:cNvGraphicFramePr>
          <p:nvPr/>
        </p:nvGraphicFramePr>
        <p:xfrm>
          <a:off x="202948" y="1878387"/>
          <a:ext cx="11802794" cy="3923728"/>
        </p:xfrm>
        <a:graphic>
          <a:graphicData uri="http://schemas.openxmlformats.org/drawingml/2006/table">
            <a:tbl>
              <a:tblPr/>
              <a:tblGrid>
                <a:gridCol w="6414868"/>
                <a:gridCol w="5387926"/>
              </a:tblGrid>
              <a:tr h="901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từng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tạo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ra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dung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dịch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dung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dịch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dung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dịch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862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5026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430745" y="11720"/>
            <a:ext cx="11460163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32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DUNG DỊCH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5081" y="2926075"/>
            <a:ext cx="6189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1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rắn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hạt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ngọt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5083" y="3967091"/>
            <a:ext cx="6358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2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lọc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lỏng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mùi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11017" y="4445382"/>
            <a:ext cx="5857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3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rắn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hạt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mặn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54017" y="2954210"/>
            <a:ext cx="512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- 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6639951" y="3376238"/>
            <a:ext cx="5345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- 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ngọt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6639948" y="3981153"/>
            <a:ext cx="512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- 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6625884" y="4473522"/>
            <a:ext cx="538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- 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mặn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192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30745" y="11720"/>
            <a:ext cx="11460163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32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DUNG DỊCH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3219" y="1505241"/>
            <a:ext cx="11732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VNI-Times" pitchFamily="2" charset="0"/>
              </a:rPr>
              <a:t>Caâu</a:t>
            </a:r>
            <a:r>
              <a:rPr lang="en-US" sz="2800" u="sng" dirty="0" smtClean="0">
                <a:latin typeface="VNI-Times" pitchFamily="2" charset="0"/>
              </a:rPr>
              <a:t> 1</a:t>
            </a:r>
            <a:r>
              <a:rPr lang="en-US" sz="2800" dirty="0" smtClean="0">
                <a:latin typeface="VNI-Times" pitchFamily="2" charset="0"/>
              </a:rPr>
              <a:t>. </a:t>
            </a:r>
            <a:r>
              <a:rPr lang="en-US" sz="2800" dirty="0" err="1" smtClean="0">
                <a:latin typeface="VNI-Times" pitchFamily="2" charset="0"/>
              </a:rPr>
              <a:t>Ñeå</a:t>
            </a:r>
            <a:r>
              <a:rPr lang="en-US" sz="2800" dirty="0" smtClean="0">
                <a:latin typeface="VNI-Times" pitchFamily="2" charset="0"/>
              </a:rPr>
              <a:t> </a:t>
            </a:r>
            <a:r>
              <a:rPr lang="en-US" sz="2800" dirty="0" err="1" smtClean="0">
                <a:latin typeface="VNI-Times" pitchFamily="2" charset="0"/>
              </a:rPr>
              <a:t>taïo</a:t>
            </a:r>
            <a:r>
              <a:rPr lang="en-US" sz="2800" dirty="0" smtClean="0">
                <a:latin typeface="VNI-Times" pitchFamily="2" charset="0"/>
              </a:rPr>
              <a:t> </a:t>
            </a:r>
            <a:r>
              <a:rPr lang="en-US" sz="2800" dirty="0" err="1" smtClean="0">
                <a:latin typeface="VNI-Times" pitchFamily="2" charset="0"/>
              </a:rPr>
              <a:t>ra</a:t>
            </a:r>
            <a:r>
              <a:rPr lang="en-US" sz="2800" dirty="0" smtClean="0">
                <a:latin typeface="VNI-Times" pitchFamily="2" charset="0"/>
              </a:rPr>
              <a:t> </a:t>
            </a:r>
            <a:r>
              <a:rPr lang="en-US" sz="2800" dirty="0" err="1" smtClean="0">
                <a:latin typeface="VNI-Times" pitchFamily="2" charset="0"/>
              </a:rPr>
              <a:t>moät</a:t>
            </a:r>
            <a:r>
              <a:rPr lang="en-US" sz="2800" dirty="0" smtClean="0">
                <a:latin typeface="VNI-Times" pitchFamily="2" charset="0"/>
              </a:rPr>
              <a:t> dung </a:t>
            </a:r>
            <a:r>
              <a:rPr lang="en-US" sz="2800" dirty="0" err="1" smtClean="0">
                <a:latin typeface="VNI-Times" pitchFamily="2" charset="0"/>
              </a:rPr>
              <a:t>dòch</a:t>
            </a:r>
            <a:r>
              <a:rPr lang="en-US" sz="2800" dirty="0" smtClean="0">
                <a:latin typeface="VNI-Times" pitchFamily="2" charset="0"/>
              </a:rPr>
              <a:t> </a:t>
            </a:r>
            <a:r>
              <a:rPr lang="en-US" sz="2800" dirty="0" err="1" smtClean="0">
                <a:latin typeface="VNI-Times" pitchFamily="2" charset="0"/>
              </a:rPr>
              <a:t>caàn</a:t>
            </a:r>
            <a:r>
              <a:rPr lang="en-US" sz="2800" dirty="0" smtClean="0">
                <a:latin typeface="VNI-Times" pitchFamily="2" charset="0"/>
              </a:rPr>
              <a:t> </a:t>
            </a:r>
            <a:r>
              <a:rPr lang="en-US" sz="2800" dirty="0" err="1" smtClean="0">
                <a:latin typeface="VNI-Times" pitchFamily="2" charset="0"/>
              </a:rPr>
              <a:t>coù</a:t>
            </a:r>
            <a:r>
              <a:rPr lang="en-US" sz="2800" dirty="0" smtClean="0">
                <a:latin typeface="VNI-Times" pitchFamily="2" charset="0"/>
              </a:rPr>
              <a:t> </a:t>
            </a:r>
            <a:r>
              <a:rPr lang="en-US" sz="2800" dirty="0" err="1" smtClean="0">
                <a:latin typeface="VNI-Times" pitchFamily="2" charset="0"/>
              </a:rPr>
              <a:t>nhöõng</a:t>
            </a:r>
            <a:r>
              <a:rPr lang="en-US" sz="2800" dirty="0" smtClean="0">
                <a:latin typeface="VNI-Times" pitchFamily="2" charset="0"/>
              </a:rPr>
              <a:t> </a:t>
            </a:r>
            <a:r>
              <a:rPr lang="en-US" sz="2800" dirty="0" err="1" smtClean="0">
                <a:latin typeface="VNI-Times" pitchFamily="2" charset="0"/>
              </a:rPr>
              <a:t>ñieàu</a:t>
            </a:r>
            <a:r>
              <a:rPr lang="en-US" sz="2800" dirty="0" smtClean="0">
                <a:latin typeface="VNI-Times" pitchFamily="2" charset="0"/>
              </a:rPr>
              <a:t> </a:t>
            </a:r>
            <a:r>
              <a:rPr lang="en-US" sz="2800" dirty="0" err="1" smtClean="0">
                <a:latin typeface="VNI-Times" pitchFamily="2" charset="0"/>
              </a:rPr>
              <a:t>kieän</a:t>
            </a:r>
            <a:r>
              <a:rPr lang="en-US" sz="2800" dirty="0" smtClean="0">
                <a:latin typeface="VNI-Times" pitchFamily="2" charset="0"/>
              </a:rPr>
              <a:t> </a:t>
            </a:r>
            <a:r>
              <a:rPr lang="en-US" sz="2800" dirty="0" err="1" smtClean="0">
                <a:latin typeface="VNI-Times" pitchFamily="2" charset="0"/>
              </a:rPr>
              <a:t>gì</a:t>
            </a:r>
            <a:r>
              <a:rPr lang="en-US" sz="2800" dirty="0" smtClean="0">
                <a:latin typeface="VNI-Times" pitchFamily="2" charset="0"/>
              </a:rPr>
              <a:t> ?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Muoán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taïo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moät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dung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dòch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ít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nhaát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phaûi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coù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chaát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trôû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leân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ñoù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coù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moät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chaát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ôû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theå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loûng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moät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chaát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raén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coù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theå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hoøa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tan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chaát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loûng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ñoù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. </a:t>
            </a:r>
          </a:p>
          <a:p>
            <a:r>
              <a:rPr lang="en-US" sz="2800" u="sng" dirty="0" err="1" smtClean="0">
                <a:latin typeface="VNI-Times" pitchFamily="2" charset="0"/>
              </a:rPr>
              <a:t>Caâu</a:t>
            </a:r>
            <a:r>
              <a:rPr lang="en-US" sz="2800" u="sng" dirty="0" smtClean="0">
                <a:latin typeface="VNI-Times" pitchFamily="2" charset="0"/>
              </a:rPr>
              <a:t> 2</a:t>
            </a:r>
            <a:r>
              <a:rPr lang="en-US" sz="2800" dirty="0" smtClean="0">
                <a:latin typeface="VNI-Times" pitchFamily="2" charset="0"/>
              </a:rPr>
              <a:t>. Dung </a:t>
            </a:r>
            <a:r>
              <a:rPr lang="en-US" sz="2800" dirty="0" err="1" smtClean="0">
                <a:latin typeface="VNI-Times" pitchFamily="2" charset="0"/>
              </a:rPr>
              <a:t>dòch</a:t>
            </a:r>
            <a:r>
              <a:rPr lang="en-US" sz="2800" dirty="0" smtClean="0">
                <a:latin typeface="VNI-Times" pitchFamily="2" charset="0"/>
              </a:rPr>
              <a:t> </a:t>
            </a:r>
            <a:r>
              <a:rPr lang="en-US" sz="2800" dirty="0" err="1" smtClean="0">
                <a:latin typeface="VNI-Times" pitchFamily="2" charset="0"/>
              </a:rPr>
              <a:t>laø</a:t>
            </a:r>
            <a:r>
              <a:rPr lang="en-US" sz="2800" dirty="0" smtClean="0">
                <a:latin typeface="VNI-Times" pitchFamily="2" charset="0"/>
              </a:rPr>
              <a:t> </a:t>
            </a:r>
            <a:r>
              <a:rPr lang="en-US" sz="2800" dirty="0" err="1" smtClean="0">
                <a:latin typeface="VNI-Times" pitchFamily="2" charset="0"/>
              </a:rPr>
              <a:t>gì</a:t>
            </a:r>
            <a:r>
              <a:rPr lang="en-US" sz="2800" dirty="0" smtClean="0">
                <a:latin typeface="VNI-Times" pitchFamily="2" charset="0"/>
              </a:rPr>
              <a:t> ?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- Dung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dòch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laø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moät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hoãn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hôïp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chaát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loûng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vôùi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chaát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bò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hoøa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tan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vaø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phaân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boá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ñeàu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hoaëc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hoãn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hôïp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chaát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loûng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vôùi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chaát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loûng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hoøa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tan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vaøo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ñöôïc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goïi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laø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dung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dòch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. </a:t>
            </a:r>
          </a:p>
          <a:p>
            <a:r>
              <a:rPr lang="en-US" sz="2800" u="sng" dirty="0" err="1" smtClean="0">
                <a:latin typeface="VNI-Times" pitchFamily="2" charset="0"/>
              </a:rPr>
              <a:t>Caâu</a:t>
            </a:r>
            <a:r>
              <a:rPr lang="en-US" sz="2800" u="sng" dirty="0" smtClean="0">
                <a:latin typeface="VNI-Times" pitchFamily="2" charset="0"/>
              </a:rPr>
              <a:t> 3</a:t>
            </a:r>
            <a:r>
              <a:rPr lang="en-US" sz="2800" dirty="0" smtClean="0">
                <a:latin typeface="VNI-Times" pitchFamily="2" charset="0"/>
              </a:rPr>
              <a:t>. </a:t>
            </a:r>
            <a:r>
              <a:rPr lang="en-US" sz="2800" dirty="0" err="1" smtClean="0">
                <a:latin typeface="VNI-Times" pitchFamily="2" charset="0"/>
              </a:rPr>
              <a:t>Keå</a:t>
            </a:r>
            <a:r>
              <a:rPr lang="en-US" sz="2800" dirty="0" smtClean="0">
                <a:latin typeface="VNI-Times" pitchFamily="2" charset="0"/>
              </a:rPr>
              <a:t> </a:t>
            </a:r>
            <a:r>
              <a:rPr lang="en-US" sz="2800" dirty="0" err="1" smtClean="0">
                <a:latin typeface="VNI-Times" pitchFamily="2" charset="0"/>
              </a:rPr>
              <a:t>teân</a:t>
            </a:r>
            <a:r>
              <a:rPr lang="en-US" sz="2800" dirty="0" smtClean="0">
                <a:latin typeface="VNI-Times" pitchFamily="2" charset="0"/>
              </a:rPr>
              <a:t> </a:t>
            </a:r>
            <a:r>
              <a:rPr lang="en-US" sz="2800" dirty="0" err="1" smtClean="0">
                <a:latin typeface="VNI-Times" pitchFamily="2" charset="0"/>
              </a:rPr>
              <a:t>moät</a:t>
            </a:r>
            <a:r>
              <a:rPr lang="en-US" sz="2800" dirty="0" smtClean="0">
                <a:latin typeface="VNI-Times" pitchFamily="2" charset="0"/>
              </a:rPr>
              <a:t> </a:t>
            </a:r>
            <a:r>
              <a:rPr lang="en-US" sz="2800" dirty="0" err="1" smtClean="0">
                <a:latin typeface="VNI-Times" pitchFamily="2" charset="0"/>
              </a:rPr>
              <a:t>soá</a:t>
            </a:r>
            <a:r>
              <a:rPr lang="en-US" sz="2800" dirty="0" smtClean="0">
                <a:latin typeface="VNI-Times" pitchFamily="2" charset="0"/>
              </a:rPr>
              <a:t> dung </a:t>
            </a:r>
            <a:r>
              <a:rPr lang="en-US" sz="2800" dirty="0" err="1" smtClean="0">
                <a:latin typeface="VNI-Times" pitchFamily="2" charset="0"/>
              </a:rPr>
              <a:t>dòch</a:t>
            </a:r>
            <a:r>
              <a:rPr lang="en-US" sz="2800" dirty="0" smtClean="0">
                <a:latin typeface="VNI-Times" pitchFamily="2" charset="0"/>
              </a:rPr>
              <a:t> </a:t>
            </a:r>
            <a:r>
              <a:rPr lang="en-US" sz="2800" dirty="0" err="1" smtClean="0">
                <a:latin typeface="VNI-Times" pitchFamily="2" charset="0"/>
              </a:rPr>
              <a:t>maø</a:t>
            </a:r>
            <a:r>
              <a:rPr lang="en-US" sz="2800" dirty="0" smtClean="0">
                <a:latin typeface="VNI-Times" pitchFamily="2" charset="0"/>
              </a:rPr>
              <a:t> </a:t>
            </a:r>
            <a:r>
              <a:rPr lang="en-US" sz="2800" dirty="0" err="1" smtClean="0">
                <a:latin typeface="VNI-Times" pitchFamily="2" charset="0"/>
              </a:rPr>
              <a:t>em</a:t>
            </a:r>
            <a:r>
              <a:rPr lang="en-US" sz="2800" dirty="0" smtClean="0">
                <a:latin typeface="VNI-Times" pitchFamily="2" charset="0"/>
              </a:rPr>
              <a:t> </a:t>
            </a:r>
            <a:r>
              <a:rPr lang="en-US" sz="2800" dirty="0" err="1" smtClean="0">
                <a:latin typeface="VNI-Times" pitchFamily="2" charset="0"/>
              </a:rPr>
              <a:t>bieát</a:t>
            </a:r>
            <a:r>
              <a:rPr lang="en-US" sz="2800" dirty="0" smtClean="0">
                <a:latin typeface="VNI-Times" pitchFamily="2" charset="0"/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Moät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soá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dung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dòch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: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nöôùc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maém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chanh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caø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pheâ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ñaù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nöôùc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xaø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Times" pitchFamily="2" charset="0"/>
              </a:rPr>
              <a:t>phoøng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....... </a:t>
            </a:r>
          </a:p>
          <a:p>
            <a:endParaRPr lang="en-US" sz="2800" dirty="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252024" y="1524000"/>
            <a:ext cx="106492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CC"/>
                </a:solidFill>
              </a:rPr>
              <a:t>Hỗn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hợp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chất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lỏng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với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chất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rắn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bị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hòa</a:t>
            </a:r>
            <a:r>
              <a:rPr lang="en-US" sz="2800" b="1" dirty="0">
                <a:solidFill>
                  <a:srgbClr val="0000CC"/>
                </a:solidFill>
              </a:rPr>
              <a:t> tan </a:t>
            </a:r>
            <a:r>
              <a:rPr lang="en-US" sz="2800" b="1" dirty="0" err="1">
                <a:solidFill>
                  <a:srgbClr val="0000CC"/>
                </a:solidFill>
              </a:rPr>
              <a:t>và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phân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bố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đều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hoặc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hỗn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hợp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chất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lỏng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với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chất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lỏng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hòa</a:t>
            </a:r>
            <a:r>
              <a:rPr lang="en-US" sz="2800" b="1" dirty="0">
                <a:solidFill>
                  <a:srgbClr val="0000CC"/>
                </a:solidFill>
              </a:rPr>
              <a:t> tan </a:t>
            </a:r>
            <a:r>
              <a:rPr lang="en-US" sz="2800" b="1" dirty="0" err="1">
                <a:solidFill>
                  <a:srgbClr val="0000CC"/>
                </a:solidFill>
              </a:rPr>
              <a:t>vào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nhau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được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gọi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là</a:t>
            </a:r>
            <a:r>
              <a:rPr lang="en-US" sz="2800" b="1" dirty="0">
                <a:solidFill>
                  <a:srgbClr val="0000CC"/>
                </a:solidFill>
              </a:rPr>
              <a:t> dung </a:t>
            </a:r>
            <a:r>
              <a:rPr lang="en-US" sz="2800" b="1" dirty="0" err="1">
                <a:solidFill>
                  <a:srgbClr val="0000CC"/>
                </a:solidFill>
              </a:rPr>
              <a:t>dịch</a:t>
            </a:r>
            <a:r>
              <a:rPr lang="en-US" sz="2800" b="1" dirty="0">
                <a:solidFill>
                  <a:srgbClr val="0000CC"/>
                </a:solidFill>
              </a:rPr>
              <a:t>.</a:t>
            </a:r>
          </a:p>
        </p:txBody>
      </p:sp>
      <p:pic>
        <p:nvPicPr>
          <p:cNvPr id="12" name="Picture 8" descr="1"/>
          <p:cNvPicPr>
            <a:picLocks noChangeAspect="1" noChangeArrowheads="1"/>
          </p:cNvPicPr>
          <p:nvPr/>
        </p:nvPicPr>
        <p:blipFill>
          <a:blip r:embed="rId4"/>
          <a:srcRect l="10828" r="12965" b="4498"/>
          <a:stretch>
            <a:fillRect/>
          </a:stretch>
        </p:blipFill>
        <p:spPr bwMode="auto">
          <a:xfrm>
            <a:off x="296329" y="1576754"/>
            <a:ext cx="828950" cy="82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30745" y="11720"/>
            <a:ext cx="11460163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32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DUNG DỊCH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30745" y="11720"/>
            <a:ext cx="11460163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32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DUNG DỊCH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0160" y="1491170"/>
            <a:ext cx="7723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VNI-Times" pitchFamily="2" charset="0"/>
              </a:rPr>
              <a:t>Thöïc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haønh</a:t>
            </a:r>
            <a:r>
              <a:rPr lang="en-US" sz="3200" dirty="0" smtClean="0">
                <a:latin typeface="VNI-Times" pitchFamily="2" charset="0"/>
              </a:rPr>
              <a:t> “</a:t>
            </a:r>
            <a:r>
              <a:rPr lang="en-US" sz="3200" dirty="0" err="1" smtClean="0">
                <a:latin typeface="VNI-Times" pitchFamily="2" charset="0"/>
              </a:rPr>
              <a:t>taùch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caùc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chaát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trong</a:t>
            </a:r>
            <a:r>
              <a:rPr lang="en-US" sz="3200" dirty="0" smtClean="0">
                <a:latin typeface="VNI-Times" pitchFamily="2" charset="0"/>
              </a:rPr>
              <a:t> dung </a:t>
            </a:r>
            <a:r>
              <a:rPr lang="en-US" sz="3200" dirty="0" err="1" smtClean="0">
                <a:latin typeface="VNI-Times" pitchFamily="2" charset="0"/>
              </a:rPr>
              <a:t>dòch</a:t>
            </a:r>
            <a:r>
              <a:rPr lang="en-US" sz="3200" dirty="0" smtClean="0">
                <a:latin typeface="VNI-Times" pitchFamily="2" charset="0"/>
              </a:rPr>
              <a:t>.”</a:t>
            </a:r>
            <a:endParaRPr lang="en-US" sz="3200" dirty="0">
              <a:latin typeface="VNI-Times" pitchFamily="2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-1" y="1974164"/>
            <a:ext cx="953789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CC"/>
                </a:solidFill>
              </a:rPr>
              <a:t>- </a:t>
            </a:r>
            <a:r>
              <a:rPr lang="en-US" sz="3200" dirty="0" err="1">
                <a:solidFill>
                  <a:srgbClr val="0000CC"/>
                </a:solidFill>
              </a:rPr>
              <a:t>Úp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đĩa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lên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một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cốc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nước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muối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nóng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khoảng</a:t>
            </a:r>
            <a:r>
              <a:rPr lang="en-US" sz="3200" dirty="0">
                <a:solidFill>
                  <a:srgbClr val="0000CC"/>
                </a:solidFill>
              </a:rPr>
              <a:t> 1 </a:t>
            </a:r>
            <a:r>
              <a:rPr lang="en-US" sz="3200" dirty="0" err="1">
                <a:solidFill>
                  <a:srgbClr val="0000CC"/>
                </a:solidFill>
              </a:rPr>
              <a:t>phút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rồi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nhấc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đĩa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ra</a:t>
            </a:r>
            <a:r>
              <a:rPr lang="en-US" sz="32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0" y="2941315"/>
            <a:ext cx="95660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3200" dirty="0" smtClean="0">
                <a:solidFill>
                  <a:srgbClr val="0000CC"/>
                </a:solidFill>
              </a:rPr>
              <a:t>- </a:t>
            </a:r>
            <a:r>
              <a:rPr lang="en-US" sz="3200" dirty="0">
                <a:solidFill>
                  <a:srgbClr val="0000CC"/>
                </a:solidFill>
              </a:rPr>
              <a:t>Theo </a:t>
            </a:r>
            <a:r>
              <a:rPr lang="en-US" sz="3200" dirty="0" err="1">
                <a:solidFill>
                  <a:srgbClr val="0000CC"/>
                </a:solidFill>
              </a:rPr>
              <a:t>bạn</a:t>
            </a:r>
            <a:r>
              <a:rPr lang="en-US" sz="3200" dirty="0">
                <a:solidFill>
                  <a:srgbClr val="0000CC"/>
                </a:solidFill>
              </a:rPr>
              <a:t>, </a:t>
            </a:r>
            <a:r>
              <a:rPr lang="en-US" sz="3200" dirty="0" err="1">
                <a:solidFill>
                  <a:srgbClr val="0000CC"/>
                </a:solidFill>
              </a:rPr>
              <a:t>những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giọt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nước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đọng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trên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đĩa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có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mặn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như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nước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muối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trong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cốc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không</a:t>
            </a:r>
            <a:r>
              <a:rPr lang="en-US" sz="3200" dirty="0">
                <a:solidFill>
                  <a:srgbClr val="0000CC"/>
                </a:solidFill>
              </a:rPr>
              <a:t>? </a:t>
            </a:r>
          </a:p>
        </p:txBody>
      </p:sp>
      <p:pic>
        <p:nvPicPr>
          <p:cNvPr id="19" name="Picture 10" descr="DSC08659"/>
          <p:cNvPicPr>
            <a:picLocks noChangeAspect="1" noChangeArrowheads="1"/>
          </p:cNvPicPr>
          <p:nvPr/>
        </p:nvPicPr>
        <p:blipFill>
          <a:blip r:embed="rId4" cstate="print"/>
          <a:srcRect l="38333" t="13333" r="28334" b="15555"/>
          <a:stretch>
            <a:fillRect/>
          </a:stretch>
        </p:blipFill>
        <p:spPr bwMode="auto">
          <a:xfrm>
            <a:off x="9740410" y="1610750"/>
            <a:ext cx="2381250" cy="336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42199" y="3904944"/>
            <a:ext cx="96223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3200" dirty="0" smtClean="0">
                <a:solidFill>
                  <a:srgbClr val="0033CC"/>
                </a:solidFill>
              </a:rPr>
              <a:t>- </a:t>
            </a:r>
            <a:r>
              <a:rPr lang="en-US" sz="3200" dirty="0" err="1" smtClean="0">
                <a:solidFill>
                  <a:srgbClr val="0033CC"/>
                </a:solidFill>
              </a:rPr>
              <a:t>Hãy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>
                <a:solidFill>
                  <a:srgbClr val="0033CC"/>
                </a:solidFill>
              </a:rPr>
              <a:t>nếm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err="1">
                <a:solidFill>
                  <a:srgbClr val="0033CC"/>
                </a:solidFill>
              </a:rPr>
              <a:t>thử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err="1">
                <a:solidFill>
                  <a:srgbClr val="0033CC"/>
                </a:solidFill>
              </a:rPr>
              <a:t>để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err="1">
                <a:solidFill>
                  <a:srgbClr val="0033CC"/>
                </a:solidFill>
              </a:rPr>
              <a:t>kiểm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err="1">
                <a:solidFill>
                  <a:srgbClr val="0033CC"/>
                </a:solidFill>
              </a:rPr>
              <a:t>tra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err="1">
                <a:solidFill>
                  <a:srgbClr val="0033CC"/>
                </a:solidFill>
              </a:rPr>
              <a:t>và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err="1">
                <a:solidFill>
                  <a:srgbClr val="0033CC"/>
                </a:solidFill>
              </a:rPr>
              <a:t>cho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err="1">
                <a:solidFill>
                  <a:srgbClr val="0033CC"/>
                </a:solidFill>
              </a:rPr>
              <a:t>biết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err="1">
                <a:solidFill>
                  <a:srgbClr val="0033CC"/>
                </a:solidFill>
              </a:rPr>
              <a:t>tại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err="1">
                <a:solidFill>
                  <a:srgbClr val="0033CC"/>
                </a:solidFill>
              </a:rPr>
              <a:t>sao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err="1">
                <a:solidFill>
                  <a:srgbClr val="0033CC"/>
                </a:solidFill>
              </a:rPr>
              <a:t>lại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err="1">
                <a:solidFill>
                  <a:srgbClr val="0033CC"/>
                </a:solidFill>
              </a:rPr>
              <a:t>như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err="1">
                <a:solidFill>
                  <a:srgbClr val="0033CC"/>
                </a:solidFill>
              </a:rPr>
              <a:t>vậy</a:t>
            </a:r>
            <a:r>
              <a:rPr lang="en-US" sz="3200" dirty="0" smtClean="0">
                <a:solidFill>
                  <a:srgbClr val="0033CC"/>
                </a:solidFill>
              </a:rPr>
              <a:t>.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" y="4385592"/>
            <a:ext cx="9734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Nhöõng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gioït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nöôùc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treân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ñóa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khoâng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coù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vò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maën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nhö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nöôùc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muoái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coác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Vì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chæ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coù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hôi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nöôùc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boác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leân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gaëp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laïnh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seõ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ngöng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tuï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laïi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thaønh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nöôùc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Muoái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vaãn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coøn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laïi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coác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.</a:t>
            </a:r>
            <a:endParaRPr lang="en-US" sz="3200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9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30745" y="11720"/>
            <a:ext cx="11460163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32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DUNG DỊCH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9483" y="1529860"/>
            <a:ext cx="9031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VNI-Times" pitchFamily="2" charset="0"/>
              </a:rPr>
              <a:t>Vaäy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laøm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theá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naøo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ñeå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taùch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caùc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chaát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trong</a:t>
            </a:r>
            <a:r>
              <a:rPr lang="en-US" sz="3200" dirty="0" smtClean="0">
                <a:latin typeface="VNI-Times" pitchFamily="2" charset="0"/>
              </a:rPr>
              <a:t> dung </a:t>
            </a:r>
            <a:r>
              <a:rPr lang="en-US" sz="3200" dirty="0" err="1" smtClean="0">
                <a:latin typeface="VNI-Times" pitchFamily="2" charset="0"/>
              </a:rPr>
              <a:t>dòch</a:t>
            </a:r>
            <a:r>
              <a:rPr lang="en-US" sz="3200" dirty="0" smtClean="0">
                <a:latin typeface="VNI-Times" pitchFamily="2" charset="0"/>
              </a:rPr>
              <a:t> ?</a:t>
            </a:r>
            <a:endParaRPr lang="en-US" sz="3200" dirty="0">
              <a:latin typeface="VNI-Times" pitchFamily="2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111345" y="3281316"/>
            <a:ext cx="60913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dirty="0" err="1" smtClean="0">
                <a:solidFill>
                  <a:srgbClr val="C00000"/>
                </a:solidFill>
              </a:rPr>
              <a:t>Ví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dụ</a:t>
            </a:r>
            <a:r>
              <a:rPr lang="en-US" sz="2800" dirty="0">
                <a:solidFill>
                  <a:srgbClr val="C00000"/>
                </a:solidFill>
              </a:rPr>
              <a:t> : </a:t>
            </a:r>
            <a:r>
              <a:rPr lang="en-US" sz="2800" dirty="0" err="1">
                <a:solidFill>
                  <a:srgbClr val="C00000"/>
                </a:solidFill>
              </a:rPr>
              <a:t>Đun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nóng</a:t>
            </a:r>
            <a:r>
              <a:rPr lang="en-US" sz="2800" dirty="0">
                <a:solidFill>
                  <a:srgbClr val="C00000"/>
                </a:solidFill>
              </a:rPr>
              <a:t> dung </a:t>
            </a:r>
            <a:r>
              <a:rPr lang="en-US" sz="2800" dirty="0" err="1">
                <a:solidFill>
                  <a:srgbClr val="C00000"/>
                </a:solidFill>
              </a:rPr>
              <a:t>dịch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muối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 err="1">
                <a:solidFill>
                  <a:srgbClr val="C00000"/>
                </a:solidFill>
              </a:rPr>
              <a:t>nước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sẽ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bốc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hơi</a:t>
            </a:r>
            <a:r>
              <a:rPr lang="en-US" sz="2800" dirty="0">
                <a:solidFill>
                  <a:srgbClr val="C00000"/>
                </a:solidFill>
              </a:rPr>
              <a:t>. </a:t>
            </a:r>
            <a:r>
              <a:rPr lang="en-US" sz="2800" dirty="0" err="1">
                <a:solidFill>
                  <a:srgbClr val="C00000"/>
                </a:solidFill>
              </a:rPr>
              <a:t>Hơi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nước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được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dẫn</a:t>
            </a:r>
            <a:r>
              <a:rPr lang="en-US" sz="2800" dirty="0">
                <a:solidFill>
                  <a:srgbClr val="C00000"/>
                </a:solidFill>
              </a:rPr>
              <a:t> qua </a:t>
            </a:r>
            <a:r>
              <a:rPr lang="en-US" sz="2800" dirty="0" err="1">
                <a:solidFill>
                  <a:srgbClr val="C00000"/>
                </a:solidFill>
              </a:rPr>
              <a:t>ống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làm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lạnh</a:t>
            </a:r>
            <a:r>
              <a:rPr lang="en-US" sz="2800" dirty="0">
                <a:solidFill>
                  <a:srgbClr val="C00000"/>
                </a:solidFill>
              </a:rPr>
              <a:t>. </a:t>
            </a:r>
            <a:r>
              <a:rPr lang="en-US" sz="2800" dirty="0" err="1">
                <a:solidFill>
                  <a:srgbClr val="C00000"/>
                </a:solidFill>
              </a:rPr>
              <a:t>Gặp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lạnh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 err="1">
                <a:solidFill>
                  <a:srgbClr val="C00000"/>
                </a:solidFill>
              </a:rPr>
              <a:t>hơi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nước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đọng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lại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thành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nước</a:t>
            </a:r>
            <a:r>
              <a:rPr lang="en-US" sz="2800" dirty="0">
                <a:solidFill>
                  <a:srgbClr val="C00000"/>
                </a:solidFill>
              </a:rPr>
              <a:t>. </a:t>
            </a:r>
            <a:r>
              <a:rPr lang="en-US" sz="2800" dirty="0" err="1">
                <a:solidFill>
                  <a:srgbClr val="C00000"/>
                </a:solidFill>
              </a:rPr>
              <a:t>Còn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muối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thì</a:t>
            </a:r>
            <a:r>
              <a:rPr lang="en-US" sz="2800" dirty="0">
                <a:solidFill>
                  <a:srgbClr val="C00000"/>
                </a:solidFill>
              </a:rPr>
              <a:t> ở </a:t>
            </a:r>
            <a:r>
              <a:rPr lang="en-US" sz="2800" dirty="0" err="1">
                <a:solidFill>
                  <a:srgbClr val="C00000"/>
                </a:solidFill>
              </a:rPr>
              <a:t>lại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nồi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đun</a:t>
            </a:r>
            <a:r>
              <a:rPr lang="en-US" sz="28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055071" y="2191076"/>
            <a:ext cx="564114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CC"/>
                </a:solidFill>
              </a:rPr>
              <a:t>Ta </a:t>
            </a:r>
            <a:r>
              <a:rPr lang="en-US" sz="3200" dirty="0" err="1">
                <a:solidFill>
                  <a:srgbClr val="0000CC"/>
                </a:solidFill>
              </a:rPr>
              <a:t>có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thể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tách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các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chất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trong</a:t>
            </a:r>
            <a:r>
              <a:rPr lang="en-US" sz="3200" dirty="0">
                <a:solidFill>
                  <a:srgbClr val="0000CC"/>
                </a:solidFill>
              </a:rPr>
              <a:t> dung </a:t>
            </a:r>
            <a:r>
              <a:rPr lang="en-US" sz="3200" dirty="0" err="1">
                <a:solidFill>
                  <a:srgbClr val="0000CC"/>
                </a:solidFill>
              </a:rPr>
              <a:t>dịch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bằng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cách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chưng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cất</a:t>
            </a:r>
            <a:r>
              <a:rPr lang="en-US" sz="3200" dirty="0">
                <a:solidFill>
                  <a:srgbClr val="0000CC"/>
                </a:solidFill>
              </a:rPr>
              <a:t>. </a:t>
            </a:r>
          </a:p>
        </p:txBody>
      </p:sp>
      <p:pic>
        <p:nvPicPr>
          <p:cNvPr id="17" name="Picture 10" descr="1"/>
          <p:cNvPicPr>
            <a:picLocks noChangeAspect="1" noChangeArrowheads="1"/>
          </p:cNvPicPr>
          <p:nvPr/>
        </p:nvPicPr>
        <p:blipFill>
          <a:blip r:embed="rId4"/>
          <a:srcRect l="10828" r="12965" b="4498"/>
          <a:stretch>
            <a:fillRect/>
          </a:stretch>
        </p:blipFill>
        <p:spPr bwMode="auto">
          <a:xfrm>
            <a:off x="182880" y="2305935"/>
            <a:ext cx="801859" cy="87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Hinh minh h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2408" y="2071468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610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30745" y="11720"/>
            <a:ext cx="11460163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32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DUNG DỊCH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353" y="1463036"/>
            <a:ext cx="4290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VNI-Times" pitchFamily="2" charset="0"/>
              </a:rPr>
              <a:t>Troø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chôi</a:t>
            </a:r>
            <a:r>
              <a:rPr lang="en-US" sz="3200" dirty="0" smtClean="0">
                <a:latin typeface="VNI-Times" pitchFamily="2" charset="0"/>
              </a:rPr>
              <a:t> “</a:t>
            </a:r>
            <a:r>
              <a:rPr lang="en-US" sz="3200" dirty="0" err="1" smtClean="0">
                <a:latin typeface="VNI-Times" pitchFamily="2" charset="0"/>
              </a:rPr>
              <a:t>Ñoá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baïn</a:t>
            </a:r>
            <a:r>
              <a:rPr lang="en-US" sz="3200" dirty="0" smtClean="0">
                <a:latin typeface="VNI-Times" pitchFamily="2" charset="0"/>
              </a:rPr>
              <a:t>”</a:t>
            </a:r>
            <a:endParaRPr lang="en-US" sz="3200" dirty="0">
              <a:latin typeface="VNI-Times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6105" y="1997606"/>
            <a:ext cx="5008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Times" pitchFamily="2" charset="0"/>
              </a:rPr>
              <a:t>- </a:t>
            </a:r>
            <a:r>
              <a:rPr lang="en-US" sz="3200" dirty="0" err="1" smtClean="0">
                <a:latin typeface="VNI-Times" pitchFamily="2" charset="0"/>
              </a:rPr>
              <a:t>Ñeå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saûn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xuaát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ra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nöôùc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caát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duøng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trong</a:t>
            </a:r>
            <a:r>
              <a:rPr lang="en-US" sz="3200" dirty="0" smtClean="0">
                <a:latin typeface="VNI-Times" pitchFamily="2" charset="0"/>
              </a:rPr>
              <a:t> y </a:t>
            </a:r>
            <a:r>
              <a:rPr lang="en-US" sz="3200" dirty="0" err="1" smtClean="0">
                <a:latin typeface="VNI-Times" pitchFamily="2" charset="0"/>
              </a:rPr>
              <a:t>teá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ngöôøi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ta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duøng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phöông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phaùp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naøo</a:t>
            </a:r>
            <a:r>
              <a:rPr lang="en-US" sz="3200" dirty="0" smtClean="0">
                <a:latin typeface="VNI-Times" pitchFamily="2" charset="0"/>
              </a:rPr>
              <a:t> ?</a:t>
            </a:r>
            <a:endParaRPr lang="en-US" sz="3200" dirty="0">
              <a:latin typeface="VNI-Times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0323" y="1550451"/>
            <a:ext cx="6327896" cy="42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78312" y="3545046"/>
            <a:ext cx="5345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Ñeå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saûn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xuaát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ra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nöôùc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caát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duøng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y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teá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ngöôøi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ta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söû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duïng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phöông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phaùp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chöng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caát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.</a:t>
            </a:r>
            <a:endParaRPr lang="en-US" sz="3200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9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922</Words>
  <Application>Microsoft Office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.VnTime</vt:lpstr>
      <vt:lpstr>Arial</vt:lpstr>
      <vt:lpstr>Calibri</vt:lpstr>
      <vt:lpstr>Calibri Light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Trinh Van Tu</cp:lastModifiedBy>
  <cp:revision>98</cp:revision>
  <dcterms:created xsi:type="dcterms:W3CDTF">2017-11-24T09:12:01Z</dcterms:created>
  <dcterms:modified xsi:type="dcterms:W3CDTF">2018-12-23T11:05:25Z</dcterms:modified>
</cp:coreProperties>
</file>