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1" r:id="rId2"/>
    <p:sldId id="259" r:id="rId3"/>
    <p:sldId id="260" r:id="rId4"/>
    <p:sldId id="257" r:id="rId5"/>
    <p:sldId id="258" r:id="rId6"/>
    <p:sldId id="265" r:id="rId7"/>
    <p:sldId id="266" r:id="rId8"/>
    <p:sldId id="267" r:id="rId9"/>
    <p:sldId id="268" r:id="rId10"/>
    <p:sldId id="270" r:id="rId11"/>
    <p:sldId id="271" r:id="rId12"/>
    <p:sldId id="274" r:id="rId13"/>
    <p:sldId id="276" r:id="rId14"/>
    <p:sldId id="277" r:id="rId15"/>
    <p:sldId id="280" r:id="rId16"/>
    <p:sldId id="282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FFFF"/>
    <a:srgbClr val="0033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A9735-273D-470E-8876-13BF71110D2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28043-3C65-410B-9DFB-2F4B4401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4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f\Desktop\x9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6892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71600" y="1600200"/>
            <a:ext cx="6705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54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5400" b="1" cap="all" dirty="0" err="1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endParaRPr lang="en-US" sz="5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5400" b="1" cap="all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4A1!</a:t>
            </a:r>
            <a:endParaRPr lang="en-US" sz="5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64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502"/>
            <a:ext cx="8001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1,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066800" y="2943193"/>
                <a:ext cx="1489510" cy="987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solidFill>
                      <a:prstClr val="black"/>
                    </a:solidFill>
                  </a:rPr>
                  <a:t>1 …</a:t>
                </a:r>
                <a:r>
                  <a:rPr lang="en-US" sz="4000" b="1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943193"/>
                <a:ext cx="1489510" cy="987706"/>
              </a:xfrm>
              <a:prstGeom prst="rect">
                <a:avLst/>
              </a:prstGeom>
              <a:blipFill rotWithShape="1">
                <a:blip r:embed="rId2"/>
                <a:stretch>
                  <a:fillRect l="-14344"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501636" y="3147030"/>
            <a:ext cx="479563" cy="4343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&lt;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7480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73290" y="3048000"/>
                <a:ext cx="7696200" cy="24924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4000" b="1" dirty="0" smtClean="0">
                    <a:solidFill>
                      <a:srgbClr val="FF0000"/>
                    </a:solidFill>
                  </a:rPr>
                  <a:t>&lt;</a:t>
                </a:r>
                <a:r>
                  <a:rPr lang="en-US" sz="4000" b="1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𝟏𝟏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  <m:r>
                      <a:rPr lang="en-US" sz="4000" b="1" i="1">
                        <a:solidFill>
                          <a:prstClr val="black"/>
                        </a:solidFill>
                        <a:latin typeface="Cambria Math"/>
                      </a:rPr>
                      <m:t>     </m:t>
                    </m:r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𝟐𝟓</m:t>
                        </m:r>
                      </m:den>
                    </m:f>
                    <m:r>
                      <a:rPr lang="en-US" sz="4000" b="1" i="1" smtClean="0">
                        <a:solidFill>
                          <a:srgbClr val="FF0000"/>
                        </a:solidFill>
                        <a:latin typeface="Cambria Math"/>
                      </a:rPr>
                      <m:t>&lt;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𝟐𝟑</m:t>
                        </m:r>
                      </m:den>
                    </m:f>
                    <m:r>
                      <a:rPr lang="en-US" sz="4000" b="1" i="1">
                        <a:solidFill>
                          <a:prstClr val="black"/>
                        </a:solidFill>
                        <a:latin typeface="Cambria Math"/>
                      </a:rPr>
                      <m:t>    </m:t>
                    </m:r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4000" b="1" dirty="0" smtClean="0">
                    <a:solidFill>
                      <a:srgbClr val="FF0000"/>
                    </a:solidFill>
                  </a:rPr>
                  <a:t>&lt;</a:t>
                </a:r>
                <a:r>
                  <a:rPr lang="en-US" sz="40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4000" b="1" dirty="0">
                    <a:solidFill>
                      <a:prstClr val="black"/>
                    </a:solidFill>
                  </a:rPr>
                  <a:t>1  </a:t>
                </a:r>
              </a:p>
              <a:p>
                <a:pPr lvl="0"/>
                <a:endParaRPr lang="en-US" sz="4000" b="1" dirty="0">
                  <a:solidFill>
                    <a:prstClr val="black"/>
                  </a:solidFill>
                </a:endParaRPr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  <m:r>
                      <a:rPr lang="en-US" sz="4000" b="1" i="0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4000" b="1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𝟐𝟒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prstClr val="black"/>
                    </a:solidFill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𝟏𝟗</m:t>
                        </m:r>
                      </m:den>
                    </m:f>
                    <m:r>
                      <a:rPr lang="en-US" sz="4000" b="1" i="0" dirty="0" smtClean="0">
                        <a:solidFill>
                          <a:srgbClr val="FF0000"/>
                        </a:solidFill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prstClr val="black"/>
                    </a:solidFill>
                  </a:rPr>
                  <a:t>         1 </a:t>
                </a:r>
                <a:r>
                  <a:rPr lang="en-US" sz="4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&gt;</a:t>
                </a:r>
                <a:r>
                  <a:rPr lang="en-US" sz="4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</m:oMath>
                </a14:m>
                <a:endParaRPr lang="en-US" sz="4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90" y="3048000"/>
                <a:ext cx="7696200" cy="2492414"/>
              </a:xfrm>
              <a:prstGeom prst="rect">
                <a:avLst/>
              </a:prstGeom>
              <a:blipFill rotWithShape="1">
                <a:blip r:embed="rId2"/>
                <a:stretch>
                  <a:fillRect b="-4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57200" y="152400"/>
            <a:ext cx="8229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2017</a:t>
            </a:r>
          </a:p>
          <a:p>
            <a:pPr lvl="0" algn="ctr"/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968282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1,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</p:spTree>
    <p:extLst>
      <p:ext uri="{BB962C8B-B14F-4D97-AF65-F5344CB8AC3E}">
        <p14:creationId xmlns:p14="http://schemas.microsoft.com/office/powerpoint/2010/main" val="387779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511314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CHUNG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2905011"/>
            <a:ext cx="76962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de-DE" sz="4000" b="1" i="1" dirty="0">
                <a:latin typeface="Times New Roman" pitchFamily="18" charset="0"/>
                <a:ea typeface="Times New Roman"/>
                <a:cs typeface="Times New Roman" pitchFamily="18" charset="0"/>
              </a:rPr>
              <a:t>Với hai số tự nhiên 3 và 5, hãy viết:     </a:t>
            </a:r>
            <a:endParaRPr lang="en-US" sz="4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4000" dirty="0">
                <a:latin typeface="Times New Roman" pitchFamily="18" charset="0"/>
                <a:ea typeface="Times New Roman"/>
                <a:cs typeface="Times New Roman" pitchFamily="18" charset="0"/>
              </a:rPr>
              <a:t>a/ Phân số bé hơn 1 </a:t>
            </a:r>
            <a:endParaRPr lang="en-US" sz="4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4000" dirty="0">
                <a:latin typeface="Times New Roman" pitchFamily="18" charset="0"/>
                <a:ea typeface="Times New Roman"/>
                <a:cs typeface="Times New Roman" pitchFamily="18" charset="0"/>
              </a:rPr>
              <a:t>b/ Phân số lớn hơn 1 </a:t>
            </a:r>
            <a:endParaRPr lang="en-US" sz="4000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404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30314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CHUNG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85800" y="2905011"/>
                <a:ext cx="7696200" cy="28864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de-DE" sz="4000" b="1" i="1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Với hai số tự nhiên 3 và 5</a:t>
                </a:r>
                <a:endParaRPr lang="en-US" sz="4000" dirty="0">
                  <a:solidFill>
                    <a:prstClr val="black"/>
                  </a:solidFill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de-DE" sz="4000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a/ Phân số bé hơn 1 </a:t>
                </a:r>
                <a:r>
                  <a:rPr lang="de-DE" sz="4000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là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4000" b="1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4000" b="1" dirty="0">
                  <a:solidFill>
                    <a:prstClr val="black"/>
                  </a:solidFill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de-DE" sz="4000" dirty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b/ Phân số lớn hơn 1 </a:t>
                </a:r>
                <a:r>
                  <a:rPr lang="de-DE" sz="4000" dirty="0" smtClean="0">
                    <a:solidFill>
                      <a:prstClr val="black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là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4000" b="1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33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4000" b="1" dirty="0">
                  <a:solidFill>
                    <a:prstClr val="black"/>
                  </a:solidFill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905011"/>
                <a:ext cx="7696200" cy="2886431"/>
              </a:xfrm>
              <a:prstGeom prst="rect">
                <a:avLst/>
              </a:prstGeom>
              <a:blipFill rotWithShape="1">
                <a:blip r:embed="rId2"/>
                <a:stretch>
                  <a:fillRect l="-2853" t="-2537" b="-25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1105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502"/>
            <a:ext cx="8001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1524000"/>
            <a:ext cx="45191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" y="2209800"/>
            <a:ext cx="8991600" cy="4218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chữ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thích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hợp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để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viết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vào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ô 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trống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sao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</a:p>
          <a:p>
            <a:r>
              <a:rPr lang="en-US" sz="3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a) 75</a:t>
            </a:r>
            <a:r>
              <a:rPr lang="en-US" sz="5400" dirty="0">
                <a:latin typeface="Times New Roman" pitchFamily="18" charset="0"/>
                <a:ea typeface="Times New Roman"/>
                <a:cs typeface="Times New Roman" pitchFamily="18" charset="0"/>
              </a:rPr>
              <a:t>□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chia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hết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2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nhưng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không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chia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hết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5</a:t>
            </a:r>
          </a:p>
          <a:p>
            <a:pPr algn="just">
              <a:lnSpc>
                <a:spcPct val="115000"/>
              </a:lnSpc>
            </a:pPr>
            <a:r>
              <a:rPr lang="en-US" sz="3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c) 75</a:t>
            </a:r>
            <a:r>
              <a:rPr lang="en-US" sz="5400" dirty="0">
                <a:latin typeface="Times New Roman" pitchFamily="18" charset="0"/>
                <a:ea typeface="Times New Roman"/>
                <a:cs typeface="Times New Roman" pitchFamily="18" charset="0"/>
              </a:rPr>
              <a:t>□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chia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hết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9 </a:t>
            </a:r>
            <a:endParaRPr lang="en-US" sz="36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vừa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tìm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được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chia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hết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2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3 </a:t>
            </a:r>
            <a:r>
              <a:rPr lang="en-US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không</a:t>
            </a:r>
            <a:r>
              <a:rPr lang="en-US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76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228600"/>
            <a:ext cx="3000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296" y="234624"/>
            <a:ext cx="9144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34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Tìm</a:t>
            </a:r>
            <a:r>
              <a:rPr lang="en-US" sz="34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chữ</a:t>
            </a:r>
            <a:r>
              <a:rPr lang="en-US" sz="34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số</a:t>
            </a:r>
            <a:r>
              <a:rPr lang="en-US" sz="34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thích</a:t>
            </a:r>
            <a:r>
              <a:rPr lang="en-US" sz="34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hợp</a:t>
            </a:r>
            <a:r>
              <a:rPr lang="en-US" sz="34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để</a:t>
            </a:r>
            <a:r>
              <a:rPr lang="en-US" sz="34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viết</a:t>
            </a:r>
            <a:r>
              <a:rPr lang="en-US" sz="34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vào</a:t>
            </a:r>
            <a:r>
              <a:rPr lang="en-US" sz="34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ô </a:t>
            </a:r>
            <a:r>
              <a:rPr lang="en-US" sz="34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trống</a:t>
            </a:r>
            <a:r>
              <a:rPr lang="en-US" sz="34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34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sao</a:t>
            </a:r>
            <a:r>
              <a:rPr lang="en-US" sz="34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en-US" sz="34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</a:p>
          <a:p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a) 75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</a:t>
            </a:r>
            <a:r>
              <a:rPr lang="en-US" sz="3600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chia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hết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2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nhưng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chia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hết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</a:t>
            </a:r>
          </a:p>
          <a:p>
            <a:pPr algn="just"/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c) 75</a:t>
            </a:r>
            <a:r>
              <a:rPr lang="en-US" sz="9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chia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hết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9 </a:t>
            </a:r>
            <a:endParaRPr lang="en-US" sz="36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vừa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tìm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được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có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chia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hết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cho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2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và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3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?</a:t>
            </a:r>
          </a:p>
          <a:p>
            <a:r>
              <a:rPr lang="en-US" sz="3600" dirty="0" err="1">
                <a:solidFill>
                  <a:srgbClr val="0033CC"/>
                </a:solidFill>
                <a:latin typeface="Times New Roman"/>
                <a:ea typeface="Times New Roman"/>
              </a:rPr>
              <a:t>Số</a:t>
            </a:r>
            <a:r>
              <a:rPr lang="en-US" sz="3600" dirty="0">
                <a:solidFill>
                  <a:srgbClr val="0033CC"/>
                </a:solidFill>
                <a:latin typeface="Times New Roman"/>
                <a:ea typeface="Times New Roman"/>
              </a:rPr>
              <a:t> 756 chia </a:t>
            </a:r>
            <a:r>
              <a:rPr lang="en-US" sz="3600" dirty="0" err="1">
                <a:solidFill>
                  <a:srgbClr val="0033CC"/>
                </a:solidFill>
                <a:latin typeface="Times New Roman"/>
                <a:ea typeface="Times New Roman"/>
              </a:rPr>
              <a:t>hết</a:t>
            </a:r>
            <a:r>
              <a:rPr lang="en-US" sz="3600" dirty="0">
                <a:solidFill>
                  <a:srgbClr val="0033CC"/>
                </a:solidFill>
                <a:latin typeface="Times New Roman"/>
                <a:ea typeface="Times New Roman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/>
                <a:ea typeface="Times New Roman"/>
              </a:rPr>
              <a:t>cho</a:t>
            </a:r>
            <a:r>
              <a:rPr lang="en-US" sz="3600" dirty="0">
                <a:solidFill>
                  <a:srgbClr val="0033CC"/>
                </a:solidFill>
                <a:latin typeface="Times New Roman"/>
                <a:ea typeface="Times New Roman"/>
              </a:rPr>
              <a:t> </a:t>
            </a:r>
            <a:r>
              <a:rPr lang="en-US" sz="3600" dirty="0" smtClean="0">
                <a:solidFill>
                  <a:srgbClr val="0033CC"/>
                </a:solidFill>
                <a:latin typeface="Times New Roman"/>
                <a:ea typeface="Times New Roman"/>
              </a:rPr>
              <a:t>2 </a:t>
            </a:r>
            <a:r>
              <a:rPr lang="en-US" sz="3600" dirty="0" err="1" smtClean="0">
                <a:solidFill>
                  <a:srgbClr val="0033CC"/>
                </a:solidFill>
                <a:latin typeface="Times New Roman"/>
                <a:ea typeface="Times New Roman"/>
              </a:rPr>
              <a:t>và</a:t>
            </a:r>
            <a:r>
              <a:rPr lang="en-US" sz="3600" dirty="0" smtClean="0">
                <a:solidFill>
                  <a:srgbClr val="0033CC"/>
                </a:solidFill>
                <a:latin typeface="Times New Roman"/>
                <a:ea typeface="Times New Roman"/>
              </a:rPr>
              <a:t> 3.</a:t>
            </a:r>
            <a:endParaRPr lang="en-US" sz="36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371600"/>
            <a:ext cx="609600" cy="457200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73624" y="3277737"/>
            <a:ext cx="457200" cy="457200"/>
          </a:xfrm>
          <a:prstGeom prst="rect">
            <a:avLst/>
          </a:prstGeom>
          <a:ln>
            <a:solidFill>
              <a:srgbClr val="0033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6886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f\Desktop\11_thank_you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09" y="1014975"/>
            <a:ext cx="6692976" cy="463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29204" y="2172269"/>
            <a:ext cx="6514796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Kính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chúc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cô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và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các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em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mạnh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khỏe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!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812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71" y="2724410"/>
            <a:ext cx="8199437" cy="20907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</p:pic>
      <p:sp>
        <p:nvSpPr>
          <p:cNvPr id="3" name="Explosion 1 2"/>
          <p:cNvSpPr/>
          <p:nvPr/>
        </p:nvSpPr>
        <p:spPr>
          <a:xfrm>
            <a:off x="685800" y="-1"/>
            <a:ext cx="5638800" cy="2713037"/>
          </a:xfrm>
          <a:prstGeom prst="irregularSeal1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048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0"/>
                <a:ext cx="9144000" cy="6328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de-DE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𝟗</m:t>
                          </m:r>
                        </m:num>
                        <m:den>
                          <m:r>
                            <a:rPr lang="de-DE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𝟏𝟏</m:t>
                          </m:r>
                        </m:den>
                      </m:f>
                      <m:r>
                        <a:rPr lang="de-DE" sz="36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  </m:t>
                      </m:r>
                      <m:r>
                        <a:rPr lang="de-DE" sz="36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𝒗</m:t>
                      </m:r>
                      <m:r>
                        <a:rPr lang="de-DE" sz="36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à </m:t>
                      </m:r>
                      <m:f>
                        <m:fPr>
                          <m:ctrlPr>
                            <a:rPr lang="en-US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de-DE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𝟗</m:t>
                          </m:r>
                        </m:num>
                        <m:den>
                          <m:r>
                            <a:rPr lang="de-DE" sz="36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𝟏𝟒</m:t>
                          </m:r>
                        </m:den>
                      </m:f>
                      <m:r>
                        <a:rPr lang="de-DE" sz="3600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 ;</m:t>
                      </m:r>
                      <m:r>
                        <a:rPr lang="en-US" sz="3600" b="0" i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</m:oMath>
                  </m:oMathPara>
                </a14:m>
                <a:endParaRPr lang="en-US" sz="3600" b="0" i="0" dirty="0" smtClean="0">
                  <a:effectLst/>
                  <a:latin typeface="Cambria Math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 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14 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14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126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154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11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11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154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;</m:t>
                    </m:r>
                  </m:oMath>
                </a14:m>
                <a:endParaRPr lang="en-US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 </a:t>
                </a:r>
                <a:r>
                  <a:rPr lang="de-DE" sz="4000" dirty="0" smtClean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126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154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&gt;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154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  <m:r>
                      <a:rPr lang="de-DE" sz="4000" i="1">
                        <a:solidFill>
                          <a:srgbClr val="0033CC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de-DE" sz="4000" b="1" dirty="0">
                    <a:solidFill>
                      <a:srgbClr val="0033C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ea typeface="Times New Roman"/>
                    <a:cs typeface="Times New Roman" pitchFamily="18" charset="0"/>
                  </a:rPr>
                  <a:t>&gt;</a:t>
                </a:r>
                <a14:m>
                  <m:oMath xmlns:m="http://schemas.openxmlformats.org/officeDocument/2006/math">
                    <m:r>
                      <a:rPr lang="de-DE" sz="4000" i="1">
                        <a:solidFill>
                          <a:srgbClr val="0033CC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</m:t>
                        </m:r>
                      </m:den>
                    </m:f>
                  </m:oMath>
                </a14:m>
                <a:endParaRPr lang="de-DE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𝟖</m:t>
                        </m:r>
                      </m:num>
                      <m:den>
                        <m:r>
                          <a:rPr lang="de-DE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𝟗</m:t>
                        </m:r>
                      </m:den>
                    </m:f>
                    <m:r>
                      <a:rPr lang="de-DE" sz="4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de-DE" sz="4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𝒗</m:t>
                    </m:r>
                    <m:r>
                      <a:rPr lang="de-DE" sz="4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à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𝟖</m:t>
                        </m:r>
                      </m:num>
                      <m:den>
                        <m:r>
                          <a:rPr lang="de-DE" sz="4000" b="1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;</a:t>
                </a:r>
                <a:endParaRPr lang="en-US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 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11 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11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88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9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11 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𝑥</m:t>
                        </m:r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9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72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den>
                    </m:f>
                  </m:oMath>
                </a14:m>
                <a:endParaRPr lang="en-US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88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den>
                    </m:f>
                    <m:r>
                      <a:rPr lang="de-DE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&gt;</m:t>
                    </m:r>
                    <m:f>
                      <m:fPr>
                        <m:ctrlPr>
                          <a:rPr lang="en-US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72</m:t>
                        </m:r>
                      </m:num>
                      <m:den>
                        <m:r>
                          <a:rPr lang="de-DE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99</m:t>
                        </m:r>
                      </m:den>
                    </m:f>
                  </m:oMath>
                </a14:m>
                <a:r>
                  <a:rPr lang="de-DE" sz="4000" dirty="0"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  <m:r>
                      <a:rPr lang="de-DE" sz="4000" i="1">
                        <a:solidFill>
                          <a:srgbClr val="0033CC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de-DE" sz="4000" b="1" dirty="0">
                    <a:solidFill>
                      <a:srgbClr val="0033C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ea typeface="Times New Roman"/>
                    <a:cs typeface="Times New Roman" pitchFamily="18" charset="0"/>
                  </a:rPr>
                  <a:t>&gt;</a:t>
                </a:r>
                <a14:m>
                  <m:oMath xmlns:m="http://schemas.openxmlformats.org/officeDocument/2006/math">
                    <m:r>
                      <a:rPr lang="de-DE" sz="4000" i="1">
                        <a:solidFill>
                          <a:srgbClr val="0033CC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de-DE" sz="4000" i="1">
                            <a:solidFill>
                              <a:srgbClr val="0033CC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den>
                    </m:f>
                  </m:oMath>
                </a14:m>
                <a:endParaRPr lang="en-US" sz="4000" dirty="0"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44000" cy="6328207"/>
              </a:xfrm>
              <a:prstGeom prst="rect">
                <a:avLst/>
              </a:prstGeom>
              <a:blipFill rotWithShape="1">
                <a:blip r:embed="rId2"/>
                <a:stretch>
                  <a:fillRect l="-2333" b="-1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522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35114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CHUNG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453619"/>
              </p:ext>
            </p:extLst>
          </p:nvPr>
        </p:nvGraphicFramePr>
        <p:xfrm>
          <a:off x="644236" y="2743200"/>
          <a:ext cx="50569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691"/>
              </a:tblGrid>
              <a:tr h="1981200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</a:p>
                    <a:p>
                      <a:pPr algn="l"/>
                      <a:r>
                        <a:rPr lang="en-US" sz="40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&lt;</a:t>
                      </a:r>
                    </a:p>
                    <a:p>
                      <a:pPr algn="l"/>
                      <a:r>
                        <a:rPr lang="en-US" sz="40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599" y="1981200"/>
            <a:ext cx="4485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1,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  <a:endParaRPr lang="en-US" sz="36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828800" y="2627531"/>
                <a:ext cx="6115678" cy="2460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4000" dirty="0" smtClean="0"/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14</m:t>
                        </m:r>
                      </m:den>
                    </m:f>
                    <m:r>
                      <a:rPr lang="en-US" sz="4000" b="0" i="1" smtClean="0">
                        <a:latin typeface="Cambria Math"/>
                      </a:rPr>
                      <m:t>     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25</m:t>
                        </m:r>
                      </m:den>
                    </m:f>
                    <m:r>
                      <a:rPr lang="en-US" sz="4000" b="0" i="1" smtClean="0">
                        <a:latin typeface="Cambria Math"/>
                      </a:rPr>
                      <m:t> … 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23</m:t>
                        </m:r>
                      </m:den>
                    </m:f>
                    <m:r>
                      <a:rPr lang="en-US" sz="4000" b="0" i="1" smtClean="0">
                        <a:latin typeface="Cambria Math"/>
                      </a:rPr>
                      <m:t>    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4000" dirty="0" smtClean="0"/>
                  <a:t> … 1  </a:t>
                </a:r>
              </a:p>
              <a:p>
                <a:endParaRPr lang="en-US" sz="40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000" dirty="0" smtClean="0"/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27</m:t>
                        </m:r>
                      </m:den>
                    </m:f>
                  </m:oMath>
                </a14:m>
                <a:r>
                  <a:rPr lang="en-US" sz="4000" dirty="0" smtClean="0"/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/>
                          </a:rPr>
                          <m:t>19</m:t>
                        </m:r>
                      </m:den>
                    </m:f>
                  </m:oMath>
                </a14:m>
                <a:r>
                  <a:rPr lang="en-US" sz="4000" dirty="0" smtClean="0"/>
                  <a:t>…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/>
                          </a:rPr>
                          <m:t>27</m:t>
                        </m:r>
                      </m:den>
                    </m:f>
                  </m:oMath>
                </a14:m>
                <a:r>
                  <a:rPr lang="en-US" sz="4000" dirty="0" smtClean="0"/>
                  <a:t>         1 …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627531"/>
                <a:ext cx="6115678" cy="2460225"/>
              </a:xfrm>
              <a:prstGeom prst="rect">
                <a:avLst/>
              </a:prstGeom>
              <a:blipFill rotWithShape="1">
                <a:blip r:embed="rId2"/>
                <a:stretch>
                  <a:fillRect r="-199" b="-4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386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58914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CHUNG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1,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376134" y="2947586"/>
                <a:ext cx="1963999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𝟏𝟏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  <m:r>
                      <a:rPr lang="en-US" sz="40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134" y="2947586"/>
                <a:ext cx="1963999" cy="978538"/>
              </a:xfrm>
              <a:prstGeom prst="rect">
                <a:avLst/>
              </a:prstGeom>
              <a:blipFill rotWithShape="1">
                <a:blip r:embed="rId2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133600" y="31242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5801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304800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CHUNG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1,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023894" y="2895600"/>
                <a:ext cx="2418674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𝟐𝟓</m:t>
                          </m:r>
                        </m:den>
                      </m:f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 … 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𝟐𝟑</m:t>
                          </m:r>
                        </m:den>
                      </m:f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894" y="2895600"/>
                <a:ext cx="2418674" cy="124649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057400" y="32004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761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502"/>
            <a:ext cx="8001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2017</a:t>
            </a:r>
          </a:p>
          <a:p>
            <a:pPr algn="ctr"/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1,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33926" y="2960159"/>
                <a:ext cx="1787669" cy="981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𝟏𝟒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… 1 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926" y="2960159"/>
                <a:ext cx="1787669" cy="981423"/>
              </a:xfrm>
              <a:prstGeom prst="rect">
                <a:avLst/>
              </a:prstGeom>
              <a:blipFill rotWithShape="1">
                <a:blip r:embed="rId2"/>
                <a:stretch>
                  <a:fillRect r="-10884" b="-11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981200" y="32004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&lt;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845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30314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CHUNG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1,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066800" y="2954738"/>
                <a:ext cx="2438400" cy="981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𝟐𝟒</m:t>
                        </m:r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954738"/>
                <a:ext cx="2438400" cy="981487"/>
              </a:xfrm>
              <a:prstGeom prst="rect">
                <a:avLst/>
              </a:prstGeom>
              <a:blipFill rotWithShape="1">
                <a:blip r:embed="rId2"/>
                <a:stretch>
                  <a:fillRect b="-11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600200" y="3200400"/>
            <a:ext cx="457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FF000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0264312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58914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CHUNG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43909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1,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123)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066800" y="2945951"/>
                <a:ext cx="1678665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𝟏𝟗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prstClr val="black"/>
                    </a:solidFill>
                  </a:rPr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4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945951"/>
                <a:ext cx="1678665" cy="981487"/>
              </a:xfrm>
              <a:prstGeom prst="rect">
                <a:avLst/>
              </a:prstGeom>
              <a:blipFill rotWithShape="1">
                <a:blip r:embed="rId2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788989" y="3179928"/>
            <a:ext cx="381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&gt;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305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81&quot;/&gt;&lt;/object&gt;&lt;object type=&quot;3&quot; unique_id=&quot;10005&quot;&gt;&lt;property id=&quot;20148&quot; value=&quot;5&quot;/&gt;&lt;property id=&quot;20300&quot; value=&quot;Slide 2&quot;/&gt;&lt;property id=&quot;20307&quot; value=&quot;259&quot;/&gt;&lt;/object&gt;&lt;object type=&quot;3&quot; unique_id=&quot;10006&quot;&gt;&lt;property id=&quot;20148&quot; value=&quot;5&quot;/&gt;&lt;property id=&quot;20300&quot; value=&quot;Slide 3&quot;/&gt;&lt;property id=&quot;20307&quot; value=&quot;260&quot;/&gt;&lt;/object&gt;&lt;object type=&quot;3&quot; unique_id=&quot;10007&quot;&gt;&lt;property id=&quot;20148&quot; value=&quot;5&quot;/&gt;&lt;property id=&quot;20300&quot; value=&quot;Slide 4&quot;/&gt;&lt;property id=&quot;20307&quot; value=&quot;257&quot;/&gt;&lt;/object&gt;&lt;object type=&quot;3&quot; unique_id=&quot;10008&quot;&gt;&lt;property id=&quot;20148&quot; value=&quot;5&quot;/&gt;&lt;property id=&quot;20300&quot; value=&quot;Slide 5&quot;/&gt;&lt;property id=&quot;20307&quot; value=&quot;258&quot;/&gt;&lt;/object&gt;&lt;object type=&quot;3&quot; unique_id=&quot;10009&quot;&gt;&lt;property id=&quot;20148&quot; value=&quot;5&quot;/&gt;&lt;property id=&quot;20300&quot; value=&quot;Slide 6&quot;/&gt;&lt;property id=&quot;20307&quot; value=&quot;265&quot;/&gt;&lt;/object&gt;&lt;object type=&quot;3&quot; unique_id=&quot;10010&quot;&gt;&lt;property id=&quot;20148&quot; value=&quot;5&quot;/&gt;&lt;property id=&quot;20300&quot; value=&quot;Slide 7&quot;/&gt;&lt;property id=&quot;20307&quot; value=&quot;266&quot;/&gt;&lt;/object&gt;&lt;object type=&quot;3&quot; unique_id=&quot;10011&quot;&gt;&lt;property id=&quot;20148&quot; value=&quot;5&quot;/&gt;&lt;property id=&quot;20300&quot; value=&quot;Slide 8&quot;/&gt;&lt;property id=&quot;20307&quot; value=&quot;267&quot;/&gt;&lt;/object&gt;&lt;object type=&quot;3&quot; unique_id=&quot;10012&quot;&gt;&lt;property id=&quot;20148&quot; value=&quot;5&quot;/&gt;&lt;property id=&quot;20300&quot; value=&quot;Slide 9&quot;/&gt;&lt;property id=&quot;20307&quot; value=&quot;268&quot;/&gt;&lt;/object&gt;&lt;object type=&quot;3&quot; unique_id=&quot;10013&quot;&gt;&lt;property id=&quot;20148&quot; value=&quot;5&quot;/&gt;&lt;property id=&quot;20300&quot; value=&quot;Slide 10&quot;/&gt;&lt;property id=&quot;20307&quot; value=&quot;270&quot;/&gt;&lt;/object&gt;&lt;object type=&quot;3&quot; unique_id=&quot;10014&quot;&gt;&lt;property id=&quot;20148&quot; value=&quot;5&quot;/&gt;&lt;property id=&quot;20300&quot; value=&quot;Slide 11&quot;/&gt;&lt;property id=&quot;20307&quot; value=&quot;271&quot;/&gt;&lt;/object&gt;&lt;object type=&quot;3&quot; unique_id=&quot;10015&quot;&gt;&lt;property id=&quot;20148&quot; value=&quot;5&quot;/&gt;&lt;property id=&quot;20300&quot; value=&quot;Slide 12&quot;/&gt;&lt;property id=&quot;20307&quot; value=&quot;274&quot;/&gt;&lt;/object&gt;&lt;object type=&quot;3&quot; unique_id=&quot;10016&quot;&gt;&lt;property id=&quot;20148&quot; value=&quot;5&quot;/&gt;&lt;property id=&quot;20300&quot; value=&quot;Slide 13&quot;/&gt;&lt;property id=&quot;20307&quot; value=&quot;276&quot;/&gt;&lt;/object&gt;&lt;object type=&quot;3&quot; unique_id=&quot;10017&quot;&gt;&lt;property id=&quot;20148&quot; value=&quot;5&quot;/&gt;&lt;property id=&quot;20300&quot; value=&quot;Slide 14&quot;/&gt;&lt;property id=&quot;20307&quot; value=&quot;277&quot;/&gt;&lt;/object&gt;&lt;object type=&quot;3&quot; unique_id=&quot;10018&quot;&gt;&lt;property id=&quot;20148&quot; value=&quot;5&quot;/&gt;&lt;property id=&quot;20300&quot; value=&quot;Slide 15&quot;/&gt;&lt;property id=&quot;20307&quot; value=&quot;280&quot;/&gt;&lt;/object&gt;&lt;object type=&quot;3&quot; unique_id=&quot;10019&quot;&gt;&lt;property id=&quot;20148&quot; value=&quot;5&quot;/&gt;&lt;property id=&quot;20300&quot; value=&quot;Slide 16&quot;/&gt;&lt;property id=&quot;20307&quot; value=&quot;28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566</Words>
  <Application>Microsoft Office PowerPoint</Application>
  <PresentationFormat>On-screen Show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adf</dc:creator>
  <cp:lastModifiedBy>MTC</cp:lastModifiedBy>
  <cp:revision>45</cp:revision>
  <dcterms:created xsi:type="dcterms:W3CDTF">2006-08-16T00:00:00Z</dcterms:created>
  <dcterms:modified xsi:type="dcterms:W3CDTF">2018-02-05T09:12:17Z</dcterms:modified>
</cp:coreProperties>
</file>