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84" r:id="rId2"/>
    <p:sldId id="282" r:id="rId3"/>
    <p:sldId id="269" r:id="rId4"/>
    <p:sldId id="268" r:id="rId5"/>
    <p:sldId id="267" r:id="rId6"/>
    <p:sldId id="266" r:id="rId7"/>
    <p:sldId id="265" r:id="rId8"/>
    <p:sldId id="281" r:id="rId9"/>
    <p:sldId id="277" r:id="rId10"/>
    <p:sldId id="276" r:id="rId11"/>
    <p:sldId id="278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0000CC"/>
    <a:srgbClr val="008000"/>
    <a:srgbClr val="FF0000"/>
    <a:srgbClr val="660066"/>
    <a:srgbClr val="CC00FF"/>
    <a:srgbClr val="FF00FF"/>
    <a:srgbClr val="FFFF66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A6C2398-9EE1-42A9-B624-636992055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73811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D1CFC-E977-44CF-8860-2165CC4C2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3353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3E1EF-330F-4997-BF5B-94C85D377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557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11501-4977-4722-A8D9-8A0046666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62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71DA0-CB36-4EF5-AA6D-D239199E6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993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6D0ED-F4D3-464D-8DF9-A6774CFBE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170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FCBDC-F3D0-465F-A7DB-F33187741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336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AB47E-2440-4974-AAAB-E37FE47C8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523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AE234-67E9-4D13-811F-867F53702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21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9E9C0-A6DC-43C2-BBB3-F4171B367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5010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08EB5-4490-4AC6-B530-FE504D6D3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388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13958-28FA-4CE1-9062-B0F1D0DA1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508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8FF8D7-AC19-4C50-939C-F383BDB27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audio" Target="../media/audio2.wav"/><Relationship Id="rId7" Type="http://schemas.openxmlformats.org/officeDocument/2006/relationships/slide" Target="slide3.xml"/><Relationship Id="rId12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1.gif"/><Relationship Id="rId5" Type="http://schemas.openxmlformats.org/officeDocument/2006/relationships/audio" Target="../media/audio4.wav"/><Relationship Id="rId10" Type="http://schemas.openxmlformats.org/officeDocument/2006/relationships/slide" Target="slide10.xml"/><Relationship Id="rId4" Type="http://schemas.openxmlformats.org/officeDocument/2006/relationships/audio" Target="../media/audio3.wav"/><Relationship Id="rId9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audio" Target="../media/audio2.wav"/><Relationship Id="rId7" Type="http://schemas.openxmlformats.org/officeDocument/2006/relationships/slide" Target="slide3.xml"/><Relationship Id="rId12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1.gif"/><Relationship Id="rId5" Type="http://schemas.openxmlformats.org/officeDocument/2006/relationships/audio" Target="../media/audio4.wav"/><Relationship Id="rId10" Type="http://schemas.openxmlformats.org/officeDocument/2006/relationships/slide" Target="slide10.xml"/><Relationship Id="rId4" Type="http://schemas.openxmlformats.org/officeDocument/2006/relationships/audio" Target="../media/audio3.wav"/><Relationship Id="rId9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" Target="slide11.xml"/><Relationship Id="rId7" Type="http://schemas.openxmlformats.org/officeDocument/2006/relationships/slide" Target="slide10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11" Type="http://schemas.openxmlformats.org/officeDocument/2006/relationships/image" Target="../media/image7.gif"/><Relationship Id="rId5" Type="http://schemas.openxmlformats.org/officeDocument/2006/relationships/slide" Target="slide9.xml"/><Relationship Id="rId10" Type="http://schemas.openxmlformats.org/officeDocument/2006/relationships/image" Target="../media/image6.gif"/><Relationship Id="rId4" Type="http://schemas.openxmlformats.org/officeDocument/2006/relationships/image" Target="../media/image2.emf"/><Relationship Id="rId9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audio" Target="../media/audio2.wav"/><Relationship Id="rId7" Type="http://schemas.openxmlformats.org/officeDocument/2006/relationships/slide" Target="slide3.xml"/><Relationship Id="rId12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1.gif"/><Relationship Id="rId5" Type="http://schemas.openxmlformats.org/officeDocument/2006/relationships/audio" Target="../media/audio4.wav"/><Relationship Id="rId10" Type="http://schemas.openxmlformats.org/officeDocument/2006/relationships/image" Target="../media/image10.gif"/><Relationship Id="rId4" Type="http://schemas.openxmlformats.org/officeDocument/2006/relationships/audio" Target="../media/audio3.wav"/><Relationship Id="rId9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>
              <a:latin typeface="Arial" charset="0"/>
              <a:cs typeface="Times New Roman" pitchFamily="18" charset="0"/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65125" y="34131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sz="2400">
              <a:cs typeface="Times New Roman" pitchFamily="18" charset="0"/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7527925" y="95091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sz="2400">
              <a:cs typeface="Times New Roman" pitchFamily="18" charset="0"/>
            </a:endParaRPr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3336925" y="613251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sz="2400">
              <a:cs typeface="Times New Roman" pitchFamily="18" charset="0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593725" y="620871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sz="2400">
              <a:cs typeface="Times New Roman" pitchFamily="18" charset="0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49275" y="1305366"/>
            <a:ext cx="8305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33CC"/>
                </a:solidFill>
                <a:cs typeface="Times New Roman" pitchFamily="18" charset="0"/>
              </a:rPr>
              <a:t>* </a:t>
            </a:r>
            <a:r>
              <a:rPr lang="en-US" sz="4800" b="1" dirty="0" err="1">
                <a:solidFill>
                  <a:srgbClr val="0033CC"/>
                </a:solidFill>
              </a:rPr>
              <a:t>Thế</a:t>
            </a:r>
            <a:r>
              <a:rPr lang="en-US" sz="4800" b="1" dirty="0">
                <a:solidFill>
                  <a:srgbClr val="0033CC"/>
                </a:solidFill>
              </a:rPr>
              <a:t> </a:t>
            </a:r>
            <a:r>
              <a:rPr lang="en-US" sz="4800" b="1" dirty="0" err="1">
                <a:solidFill>
                  <a:srgbClr val="0033CC"/>
                </a:solidFill>
              </a:rPr>
              <a:t>nào</a:t>
            </a:r>
            <a:r>
              <a:rPr lang="en-US" sz="4800" b="1" dirty="0">
                <a:solidFill>
                  <a:srgbClr val="0033CC"/>
                </a:solidFill>
              </a:rPr>
              <a:t> </a:t>
            </a:r>
            <a:r>
              <a:rPr lang="en-US" sz="4800" b="1" dirty="0" err="1">
                <a:solidFill>
                  <a:srgbClr val="0033CC"/>
                </a:solidFill>
              </a:rPr>
              <a:t>là</a:t>
            </a:r>
            <a:r>
              <a:rPr lang="en-US" sz="4800" b="1" dirty="0">
                <a:solidFill>
                  <a:srgbClr val="0033CC"/>
                </a:solidFill>
              </a:rPr>
              <a:t> </a:t>
            </a:r>
            <a:r>
              <a:rPr lang="en-US" sz="4800" b="1" dirty="0" err="1">
                <a:solidFill>
                  <a:srgbClr val="0033CC"/>
                </a:solidFill>
              </a:rPr>
              <a:t>trạng</a:t>
            </a:r>
            <a:r>
              <a:rPr lang="en-US" sz="4800" b="1" dirty="0">
                <a:solidFill>
                  <a:srgbClr val="0033CC"/>
                </a:solidFill>
              </a:rPr>
              <a:t> </a:t>
            </a:r>
            <a:r>
              <a:rPr lang="en-US" sz="4800" b="1" dirty="0" err="1">
                <a:solidFill>
                  <a:srgbClr val="0033CC"/>
                </a:solidFill>
              </a:rPr>
              <a:t>ngữ</a:t>
            </a:r>
            <a:r>
              <a:rPr lang="en-US" sz="4800" b="1" dirty="0">
                <a:solidFill>
                  <a:srgbClr val="0033CC"/>
                </a:solidFill>
                <a:cs typeface="Times New Roman" pitchFamily="18" charset="0"/>
              </a:rPr>
              <a:t>?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533400" y="2865437"/>
            <a:ext cx="8077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33CC"/>
                </a:solidFill>
                <a:cs typeface="Times New Roman" pitchFamily="18" charset="0"/>
              </a:rPr>
              <a:t>* </a:t>
            </a:r>
            <a:r>
              <a:rPr lang="en-US" sz="4800" b="1" dirty="0" err="1">
                <a:solidFill>
                  <a:srgbClr val="0033CC"/>
                </a:solidFill>
              </a:rPr>
              <a:t>Nói</a:t>
            </a:r>
            <a:r>
              <a:rPr lang="en-US" sz="4800" b="1" dirty="0">
                <a:solidFill>
                  <a:srgbClr val="0033CC"/>
                </a:solidFill>
              </a:rPr>
              <a:t> </a:t>
            </a:r>
            <a:r>
              <a:rPr lang="en-US" sz="4800" b="1" dirty="0" err="1">
                <a:solidFill>
                  <a:srgbClr val="0033CC"/>
                </a:solidFill>
              </a:rPr>
              <a:t>câu</a:t>
            </a:r>
            <a:r>
              <a:rPr lang="en-US" sz="4800" b="1" dirty="0">
                <a:solidFill>
                  <a:srgbClr val="0033CC"/>
                </a:solidFill>
              </a:rPr>
              <a:t> </a:t>
            </a:r>
            <a:r>
              <a:rPr lang="en-US" sz="4800" b="1" dirty="0" err="1">
                <a:solidFill>
                  <a:srgbClr val="0033CC"/>
                </a:solidFill>
              </a:rPr>
              <a:t>có</a:t>
            </a:r>
            <a:r>
              <a:rPr lang="en-US" sz="4800" b="1" dirty="0">
                <a:solidFill>
                  <a:srgbClr val="0033CC"/>
                </a:solidFill>
              </a:rPr>
              <a:t> </a:t>
            </a:r>
            <a:r>
              <a:rPr lang="en-US" sz="4800" b="1" dirty="0" err="1">
                <a:solidFill>
                  <a:srgbClr val="0033CC"/>
                </a:solidFill>
              </a:rPr>
              <a:t>trạng</a:t>
            </a:r>
            <a:r>
              <a:rPr lang="en-US" sz="4800" b="1" dirty="0">
                <a:solidFill>
                  <a:srgbClr val="0033CC"/>
                </a:solidFill>
              </a:rPr>
              <a:t> </a:t>
            </a:r>
            <a:r>
              <a:rPr lang="en-US" sz="4800" b="1" dirty="0" err="1">
                <a:solidFill>
                  <a:srgbClr val="0033CC"/>
                </a:solidFill>
              </a:rPr>
              <a:t>ngữ</a:t>
            </a:r>
            <a:r>
              <a:rPr lang="en-US" sz="4800" b="1" dirty="0">
                <a:solidFill>
                  <a:srgbClr val="0033CC"/>
                </a:solidFill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/>
      <p:bldP spid="348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872413" y="0"/>
            <a:ext cx="1295400" cy="685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80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49313" y="4267200"/>
            <a:ext cx="7010400" cy="860425"/>
            <a:chOff x="504" y="1008"/>
            <a:chExt cx="4416" cy="765"/>
          </a:xfrm>
        </p:grpSpPr>
        <p:sp>
          <p:nvSpPr>
            <p:cNvPr id="24580" name="AutoShape 4"/>
            <p:cNvSpPr>
              <a:spLocks noChangeArrowheads="1"/>
            </p:cNvSpPr>
            <p:nvPr/>
          </p:nvSpPr>
          <p:spPr bwMode="gray">
            <a:xfrm>
              <a:off x="504" y="1008"/>
              <a:ext cx="4416" cy="7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12406" name="Text Box 5"/>
            <p:cNvSpPr txBox="1">
              <a:spLocks noChangeArrowheads="1"/>
            </p:cNvSpPr>
            <p:nvPr/>
          </p:nvSpPr>
          <p:spPr bwMode="gray">
            <a:xfrm>
              <a:off x="801" y="1012"/>
              <a:ext cx="3976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700" b="1">
                  <a:solidFill>
                    <a:srgbClr val="0000FF"/>
                  </a:solidFill>
                  <a:cs typeface="Times New Roman" pitchFamily="18" charset="0"/>
                  <a:sym typeface="Symbol" pitchFamily="18" charset="2"/>
                </a:rPr>
                <a:t>  </a:t>
              </a:r>
              <a:r>
                <a:rPr lang="en-US" b="1" i="1">
                  <a:solidFill>
                    <a:srgbClr val="0033CC"/>
                  </a:solidFill>
                  <a:cs typeface="Times New Roman" pitchFamily="18" charset="0"/>
                  <a:sym typeface="Symbol" pitchFamily="18" charset="2"/>
                </a:rPr>
                <a:t>Cả lớp đang tập thể dục.</a:t>
              </a:r>
              <a:endParaRPr lang="en-US" b="1" i="1">
                <a:solidFill>
                  <a:srgbClr val="0033CC"/>
                </a:solidFill>
                <a:cs typeface="Arial" charset="0"/>
                <a:sym typeface="Wingdings" pitchFamily="2" charset="2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38200" y="1957388"/>
            <a:ext cx="7010400" cy="811212"/>
            <a:chOff x="504" y="1008"/>
            <a:chExt cx="4416" cy="765"/>
          </a:xfrm>
        </p:grpSpPr>
        <p:sp>
          <p:nvSpPr>
            <p:cNvPr id="24583" name="AutoShape 7"/>
            <p:cNvSpPr>
              <a:spLocks noChangeArrowheads="1"/>
            </p:cNvSpPr>
            <p:nvPr/>
          </p:nvSpPr>
          <p:spPr bwMode="gray">
            <a:xfrm>
              <a:off x="504" y="1008"/>
              <a:ext cx="4416" cy="7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b="1" i="1">
                  <a:solidFill>
                    <a:srgbClr val="0033CC"/>
                  </a:solidFill>
                </a:rPr>
                <a:t>     Trên sân trường, các bạn đang tập thể dục.</a:t>
              </a:r>
            </a:p>
          </p:txBody>
        </p:sp>
        <p:sp>
          <p:nvSpPr>
            <p:cNvPr id="12404" name="Text Box 8"/>
            <p:cNvSpPr txBox="1">
              <a:spLocks noChangeArrowheads="1"/>
            </p:cNvSpPr>
            <p:nvPr/>
          </p:nvSpPr>
          <p:spPr bwMode="gray">
            <a:xfrm>
              <a:off x="801" y="1012"/>
              <a:ext cx="3976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rgbClr val="0000FF"/>
                  </a:solidFill>
                  <a:cs typeface="Times New Roman" pitchFamily="18" charset="0"/>
                  <a:sym typeface="Symbol" pitchFamily="18" charset="2"/>
                </a:rPr>
                <a:t> </a:t>
              </a:r>
              <a:endParaRPr lang="en-US" b="1" i="1">
                <a:solidFill>
                  <a:srgbClr val="0033CC"/>
                </a:solidFill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 rot="5400000">
            <a:off x="76200" y="4394200"/>
            <a:ext cx="1371600" cy="152400"/>
            <a:chOff x="0" y="1896"/>
            <a:chExt cx="5760" cy="120"/>
          </a:xfrm>
        </p:grpSpPr>
        <p:sp>
          <p:nvSpPr>
            <p:cNvPr id="12401" name="Rectangle 10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800">
                <a:latin typeface="Arial" charset="0"/>
              </a:endParaRPr>
            </a:p>
          </p:txBody>
        </p:sp>
        <p:sp>
          <p:nvSpPr>
            <p:cNvPr id="12402" name="Rectangle 11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800">
                <a:latin typeface="Arial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 rot="5400000">
            <a:off x="142875" y="3317875"/>
            <a:ext cx="1238250" cy="152400"/>
            <a:chOff x="0" y="1896"/>
            <a:chExt cx="5760" cy="120"/>
          </a:xfrm>
        </p:grpSpPr>
        <p:sp>
          <p:nvSpPr>
            <p:cNvPr id="12399" name="Rectangle 13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800">
                <a:latin typeface="Arial" charset="0"/>
              </a:endParaRPr>
            </a:p>
          </p:txBody>
        </p:sp>
        <p:sp>
          <p:nvSpPr>
            <p:cNvPr id="12400" name="Rectangle 14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800">
                <a:latin typeface="Arial" charset="0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 rot="5400000">
            <a:off x="219075" y="1870075"/>
            <a:ext cx="1085850" cy="152400"/>
            <a:chOff x="0" y="1896"/>
            <a:chExt cx="5760" cy="120"/>
          </a:xfrm>
        </p:grpSpPr>
        <p:sp>
          <p:nvSpPr>
            <p:cNvPr id="12397" name="Rectangle 16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800">
                <a:latin typeface="Arial" charset="0"/>
              </a:endParaRPr>
            </a:p>
          </p:txBody>
        </p:sp>
        <p:sp>
          <p:nvSpPr>
            <p:cNvPr id="12398" name="Rectangle 17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1800">
                <a:latin typeface="Arial" charset="0"/>
              </a:endParaRP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814388" y="3090863"/>
            <a:ext cx="7010400" cy="795337"/>
            <a:chOff x="504" y="1008"/>
            <a:chExt cx="4416" cy="765"/>
          </a:xfrm>
        </p:grpSpPr>
        <p:sp>
          <p:nvSpPr>
            <p:cNvPr id="24595" name="AutoShape 19"/>
            <p:cNvSpPr>
              <a:spLocks noChangeArrowheads="1"/>
            </p:cNvSpPr>
            <p:nvPr/>
          </p:nvSpPr>
          <p:spPr bwMode="gray">
            <a:xfrm>
              <a:off x="504" y="1008"/>
              <a:ext cx="4416" cy="7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12396" name="Text Box 20"/>
            <p:cNvSpPr txBox="1">
              <a:spLocks noChangeArrowheads="1"/>
            </p:cNvSpPr>
            <p:nvPr/>
          </p:nvSpPr>
          <p:spPr bwMode="gray">
            <a:xfrm>
              <a:off x="801" y="1013"/>
              <a:ext cx="3976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sz="2400" b="1">
                <a:solidFill>
                  <a:srgbClr val="0000FF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11138" y="1878013"/>
            <a:ext cx="931862" cy="992187"/>
            <a:chOff x="144" y="1176"/>
            <a:chExt cx="586" cy="625"/>
          </a:xfrm>
        </p:grpSpPr>
        <p:grpSp>
          <p:nvGrpSpPr>
            <p:cNvPr id="12384" name="Group 22"/>
            <p:cNvGrpSpPr>
              <a:grpSpLocks/>
            </p:cNvGrpSpPr>
            <p:nvPr/>
          </p:nvGrpSpPr>
          <p:grpSpPr bwMode="auto">
            <a:xfrm rot="5400000">
              <a:off x="124" y="1196"/>
              <a:ext cx="625" cy="586"/>
              <a:chOff x="1872" y="1824"/>
              <a:chExt cx="2014" cy="1821"/>
            </a:xfrm>
          </p:grpSpPr>
          <p:sp>
            <p:nvSpPr>
              <p:cNvPr id="24599" name="AutoShape 23"/>
              <p:cNvSpPr>
                <a:spLocks noChangeArrowheads="1"/>
              </p:cNvSpPr>
              <p:nvPr/>
            </p:nvSpPr>
            <p:spPr bwMode="gray">
              <a:xfrm rot="16200000" flipH="1">
                <a:off x="1818" y="2523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24600" name="AutoShape 24"/>
              <p:cNvSpPr>
                <a:spLocks noChangeArrowheads="1"/>
              </p:cNvSpPr>
              <p:nvPr/>
            </p:nvSpPr>
            <p:spPr bwMode="gray">
              <a:xfrm rot="5400000" flipH="1">
                <a:off x="3626" y="2489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24601" name="AutoShape 25"/>
              <p:cNvSpPr>
                <a:spLocks noChangeArrowheads="1"/>
              </p:cNvSpPr>
              <p:nvPr/>
            </p:nvSpPr>
            <p:spPr bwMode="gray">
              <a:xfrm rot="10800000" flipH="1">
                <a:off x="2724" y="3436"/>
                <a:ext cx="306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12389" name="Oval 26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latin typeface="Arial" charset="0"/>
                </a:endParaRPr>
              </a:p>
            </p:txBody>
          </p:sp>
          <p:sp>
            <p:nvSpPr>
              <p:cNvPr id="12390" name="Oval 27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latin typeface="Arial" charset="0"/>
                </a:endParaRPr>
              </a:p>
            </p:txBody>
          </p:sp>
          <p:sp>
            <p:nvSpPr>
              <p:cNvPr id="24604" name="Oval 28"/>
              <p:cNvSpPr>
                <a:spLocks noChangeArrowheads="1"/>
              </p:cNvSpPr>
              <p:nvPr/>
            </p:nvSpPr>
            <p:spPr bwMode="gray">
              <a:xfrm>
                <a:off x="2254" y="1999"/>
                <a:ext cx="1260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defRPr/>
                </a:pP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12392" name="Oval 29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/>
                <a:endParaRPr lang="en-US" sz="1800">
                  <a:latin typeface="Arial" charset="0"/>
                </a:endParaRPr>
              </a:p>
            </p:txBody>
          </p:sp>
          <p:sp>
            <p:nvSpPr>
              <p:cNvPr id="24606" name="Oval 30"/>
              <p:cNvSpPr>
                <a:spLocks noChangeArrowheads="1"/>
              </p:cNvSpPr>
              <p:nvPr/>
            </p:nvSpPr>
            <p:spPr bwMode="gray">
              <a:xfrm>
                <a:off x="2334" y="2077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1" hangingPunct="1">
                  <a:defRPr/>
                </a:pP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12394" name="Oval 31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1" hangingPunct="1"/>
                <a:endParaRPr lang="en-US" sz="1800">
                  <a:latin typeface="Arial" charset="0"/>
                </a:endParaRPr>
              </a:p>
            </p:txBody>
          </p:sp>
        </p:grpSp>
        <p:sp>
          <p:nvSpPr>
            <p:cNvPr id="24608" name="Text Box 32"/>
            <p:cNvSpPr txBox="1">
              <a:spLocks noChangeArrowheads="1"/>
            </p:cNvSpPr>
            <p:nvPr/>
          </p:nvSpPr>
          <p:spPr bwMode="gray">
            <a:xfrm>
              <a:off x="336" y="1296"/>
              <a:ext cx="278" cy="32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228600" y="2982913"/>
            <a:ext cx="931863" cy="992187"/>
            <a:chOff x="144" y="1176"/>
            <a:chExt cx="586" cy="625"/>
          </a:xfrm>
        </p:grpSpPr>
        <p:grpSp>
          <p:nvGrpSpPr>
            <p:cNvPr id="12373" name="Group 34"/>
            <p:cNvGrpSpPr>
              <a:grpSpLocks/>
            </p:cNvGrpSpPr>
            <p:nvPr/>
          </p:nvGrpSpPr>
          <p:grpSpPr bwMode="auto">
            <a:xfrm rot="5400000">
              <a:off x="124" y="1196"/>
              <a:ext cx="625" cy="586"/>
              <a:chOff x="1872" y="1824"/>
              <a:chExt cx="2014" cy="1821"/>
            </a:xfrm>
          </p:grpSpPr>
          <p:sp>
            <p:nvSpPr>
              <p:cNvPr id="24611" name="AutoShape 35"/>
              <p:cNvSpPr>
                <a:spLocks noChangeArrowheads="1"/>
              </p:cNvSpPr>
              <p:nvPr/>
            </p:nvSpPr>
            <p:spPr bwMode="gray">
              <a:xfrm rot="16200000" flipH="1">
                <a:off x="1818" y="2523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24612" name="AutoShape 36"/>
              <p:cNvSpPr>
                <a:spLocks noChangeArrowheads="1"/>
              </p:cNvSpPr>
              <p:nvPr/>
            </p:nvSpPr>
            <p:spPr bwMode="gray">
              <a:xfrm rot="5400000" flipH="1">
                <a:off x="3626" y="2489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24613" name="AutoShape 37"/>
              <p:cNvSpPr>
                <a:spLocks noChangeArrowheads="1"/>
              </p:cNvSpPr>
              <p:nvPr/>
            </p:nvSpPr>
            <p:spPr bwMode="gray">
              <a:xfrm rot="10800000" flipH="1">
                <a:off x="2724" y="3436"/>
                <a:ext cx="306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12378" name="Oval 3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latin typeface="Arial" charset="0"/>
                </a:endParaRPr>
              </a:p>
            </p:txBody>
          </p:sp>
          <p:sp>
            <p:nvSpPr>
              <p:cNvPr id="12379" name="Oval 3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latin typeface="Arial" charset="0"/>
                </a:endParaRPr>
              </a:p>
            </p:txBody>
          </p:sp>
          <p:sp>
            <p:nvSpPr>
              <p:cNvPr id="24616" name="Oval 40"/>
              <p:cNvSpPr>
                <a:spLocks noChangeArrowheads="1"/>
              </p:cNvSpPr>
              <p:nvPr/>
            </p:nvSpPr>
            <p:spPr bwMode="gray">
              <a:xfrm>
                <a:off x="2254" y="1999"/>
                <a:ext cx="1260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defRPr/>
                </a:pP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12381" name="Oval 4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/>
                <a:endParaRPr lang="en-US" sz="1800">
                  <a:latin typeface="Arial" charset="0"/>
                </a:endParaRPr>
              </a:p>
            </p:txBody>
          </p:sp>
          <p:sp>
            <p:nvSpPr>
              <p:cNvPr id="24618" name="Oval 42"/>
              <p:cNvSpPr>
                <a:spLocks noChangeArrowheads="1"/>
              </p:cNvSpPr>
              <p:nvPr/>
            </p:nvSpPr>
            <p:spPr bwMode="gray">
              <a:xfrm>
                <a:off x="2334" y="2077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1" hangingPunct="1">
                  <a:defRPr/>
                </a:pP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12383" name="Oval 4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1" hangingPunct="1"/>
                <a:endParaRPr lang="en-US" sz="1800">
                  <a:latin typeface="Arial" charset="0"/>
                </a:endParaRPr>
              </a:p>
            </p:txBody>
          </p:sp>
        </p:grpSp>
        <p:sp>
          <p:nvSpPr>
            <p:cNvPr id="24620" name="Text Box 44"/>
            <p:cNvSpPr txBox="1">
              <a:spLocks noChangeArrowheads="1"/>
            </p:cNvSpPr>
            <p:nvPr/>
          </p:nvSpPr>
          <p:spPr bwMode="gray">
            <a:xfrm>
              <a:off x="336" y="1296"/>
              <a:ext cx="279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12" name="Group 45"/>
          <p:cNvGrpSpPr>
            <a:grpSpLocks/>
          </p:cNvGrpSpPr>
          <p:nvPr/>
        </p:nvGrpSpPr>
        <p:grpSpPr bwMode="auto">
          <a:xfrm>
            <a:off x="228600" y="4164013"/>
            <a:ext cx="931863" cy="992187"/>
            <a:chOff x="144" y="1176"/>
            <a:chExt cx="586" cy="625"/>
          </a:xfrm>
        </p:grpSpPr>
        <p:grpSp>
          <p:nvGrpSpPr>
            <p:cNvPr id="12362" name="Group 46"/>
            <p:cNvGrpSpPr>
              <a:grpSpLocks/>
            </p:cNvGrpSpPr>
            <p:nvPr/>
          </p:nvGrpSpPr>
          <p:grpSpPr bwMode="auto">
            <a:xfrm rot="5400000">
              <a:off x="124" y="1196"/>
              <a:ext cx="625" cy="586"/>
              <a:chOff x="1872" y="1824"/>
              <a:chExt cx="2014" cy="1821"/>
            </a:xfrm>
          </p:grpSpPr>
          <p:sp>
            <p:nvSpPr>
              <p:cNvPr id="24623" name="AutoShape 47"/>
              <p:cNvSpPr>
                <a:spLocks noChangeArrowheads="1"/>
              </p:cNvSpPr>
              <p:nvPr/>
            </p:nvSpPr>
            <p:spPr bwMode="gray">
              <a:xfrm rot="16200000" flipH="1">
                <a:off x="1818" y="2523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24624" name="AutoShape 48"/>
              <p:cNvSpPr>
                <a:spLocks noChangeArrowheads="1"/>
              </p:cNvSpPr>
              <p:nvPr/>
            </p:nvSpPr>
            <p:spPr bwMode="gray">
              <a:xfrm rot="5400000" flipH="1">
                <a:off x="3626" y="2489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24625" name="AutoShape 49"/>
              <p:cNvSpPr>
                <a:spLocks noChangeArrowheads="1"/>
              </p:cNvSpPr>
              <p:nvPr/>
            </p:nvSpPr>
            <p:spPr bwMode="gray">
              <a:xfrm rot="10800000" flipH="1">
                <a:off x="2724" y="3436"/>
                <a:ext cx="306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12367" name="Oval 5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latin typeface="Arial" charset="0"/>
                </a:endParaRPr>
              </a:p>
            </p:txBody>
          </p:sp>
          <p:sp>
            <p:nvSpPr>
              <p:cNvPr id="12368" name="Oval 5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latin typeface="Arial" charset="0"/>
                </a:endParaRPr>
              </a:p>
            </p:txBody>
          </p:sp>
          <p:sp>
            <p:nvSpPr>
              <p:cNvPr id="24628" name="Oval 52"/>
              <p:cNvSpPr>
                <a:spLocks noChangeArrowheads="1"/>
              </p:cNvSpPr>
              <p:nvPr/>
            </p:nvSpPr>
            <p:spPr bwMode="gray">
              <a:xfrm>
                <a:off x="2254" y="1999"/>
                <a:ext cx="1260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1" hangingPunct="1">
                  <a:defRPr/>
                </a:pP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12370" name="Oval 5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eaLnBrk="1" hangingPunct="1"/>
                <a:endParaRPr lang="en-US" sz="1800">
                  <a:latin typeface="Arial" charset="0"/>
                </a:endParaRPr>
              </a:p>
            </p:txBody>
          </p:sp>
          <p:sp>
            <p:nvSpPr>
              <p:cNvPr id="24630" name="Oval 54"/>
              <p:cNvSpPr>
                <a:spLocks noChangeArrowheads="1"/>
              </p:cNvSpPr>
              <p:nvPr/>
            </p:nvSpPr>
            <p:spPr bwMode="gray">
              <a:xfrm>
                <a:off x="2334" y="2077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1" hangingPunct="1">
                  <a:defRPr/>
                </a:pPr>
                <a:endParaRPr lang="en-US" sz="1800">
                  <a:latin typeface="Arial" pitchFamily="34" charset="0"/>
                </a:endParaRPr>
              </a:p>
            </p:txBody>
          </p:sp>
          <p:sp>
            <p:nvSpPr>
              <p:cNvPr id="12372" name="Oval 5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1" hangingPunct="1"/>
                <a:endParaRPr lang="en-US" sz="1800">
                  <a:latin typeface="Arial" charset="0"/>
                </a:endParaRPr>
              </a:p>
            </p:txBody>
          </p:sp>
        </p:grpSp>
        <p:sp>
          <p:nvSpPr>
            <p:cNvPr id="24632" name="Text Box 56"/>
            <p:cNvSpPr txBox="1">
              <a:spLocks noChangeArrowheads="1"/>
            </p:cNvSpPr>
            <p:nvPr/>
          </p:nvSpPr>
          <p:spPr bwMode="gray">
            <a:xfrm>
              <a:off x="336" y="1296"/>
              <a:ext cx="279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304800" y="304800"/>
            <a:ext cx="7524750" cy="1676400"/>
            <a:chOff x="156" y="192"/>
            <a:chExt cx="5460" cy="528"/>
          </a:xfrm>
        </p:grpSpPr>
        <p:sp>
          <p:nvSpPr>
            <p:cNvPr id="24634" name="AutoShape 58" descr="Recycled paper"/>
            <p:cNvSpPr>
              <a:spLocks noChangeArrowheads="1"/>
            </p:cNvSpPr>
            <p:nvPr/>
          </p:nvSpPr>
          <p:spPr bwMode="gray">
            <a:xfrm>
              <a:off x="156" y="192"/>
              <a:ext cx="5460" cy="480"/>
            </a:xfrm>
            <a:prstGeom prst="roundRect">
              <a:avLst>
                <a:gd name="adj" fmla="val 50000"/>
              </a:avLst>
            </a:prstGeom>
            <a:blipFill dpi="0" rotWithShape="1">
              <a:blip r:embed="rId6"/>
              <a:srcRect/>
              <a:tile tx="0" ty="0" sx="100000" sy="100000" flip="none" algn="tl"/>
            </a:blip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4000" b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grpSp>
          <p:nvGrpSpPr>
            <p:cNvPr id="12359" name="Group 59"/>
            <p:cNvGrpSpPr>
              <a:grpSpLocks/>
            </p:cNvGrpSpPr>
            <p:nvPr/>
          </p:nvGrpSpPr>
          <p:grpSpPr bwMode="auto">
            <a:xfrm rot="5400000">
              <a:off x="216" y="408"/>
              <a:ext cx="528" cy="96"/>
              <a:chOff x="0" y="1896"/>
              <a:chExt cx="5760" cy="120"/>
            </a:xfrm>
          </p:grpSpPr>
          <p:sp>
            <p:nvSpPr>
              <p:cNvPr id="12360" name="Rectangle 60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latin typeface="Arial" charset="0"/>
                </a:endParaRPr>
              </a:p>
            </p:txBody>
          </p:sp>
          <p:sp>
            <p:nvSpPr>
              <p:cNvPr id="12361" name="Rectangle 61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en-US" sz="1800">
                  <a:latin typeface="Arial" charset="0"/>
                </a:endParaRPr>
              </a:p>
            </p:txBody>
          </p:sp>
        </p:grpSp>
      </p:grpSp>
      <p:sp>
        <p:nvSpPr>
          <p:cNvPr id="24638" name="Text Box 62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66532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CC0000"/>
                </a:solidFill>
              </a:rPr>
              <a:t>Trong các câu sau câu nào có trạng ngữ chỉ nơi chốn ?</a:t>
            </a:r>
          </a:p>
        </p:txBody>
      </p:sp>
      <p:pic>
        <p:nvPicPr>
          <p:cNvPr id="24639" name="Picture 63" descr="61404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5450" y="4610100"/>
            <a:ext cx="1019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40" name="Picture 64" descr="61404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7675" y="3262313"/>
            <a:ext cx="1019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41" name="Picture 65" descr="61403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905000"/>
            <a:ext cx="1071563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42" name="AutoShape 66">
            <a:hlinkClick r:id="rId10" action="ppaction://hlinksldjump"/>
          </p:cNvPr>
          <p:cNvSpPr>
            <a:spLocks noChangeArrowheads="1"/>
          </p:cNvSpPr>
          <p:nvPr/>
        </p:nvSpPr>
        <p:spPr bwMode="gray">
          <a:xfrm>
            <a:off x="128588" y="50800"/>
            <a:ext cx="1660525" cy="5349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66CC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b="1" i="1">
                <a:cs typeface="Arial" pitchFamily="34" charset="0"/>
              </a:rPr>
              <a:t>Câu 2</a:t>
            </a:r>
          </a:p>
        </p:txBody>
      </p:sp>
      <p:sp>
        <p:nvSpPr>
          <p:cNvPr id="24645" name="Rectangle 69"/>
          <p:cNvSpPr>
            <a:spLocks noChangeArrowheads="1"/>
          </p:cNvSpPr>
          <p:nvPr/>
        </p:nvSpPr>
        <p:spPr bwMode="auto">
          <a:xfrm>
            <a:off x="1371600" y="3200400"/>
            <a:ext cx="5141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33CC"/>
                </a:solidFill>
              </a:rPr>
              <a:t>Các bạn đang tập thể dục rất đều.</a:t>
            </a:r>
          </a:p>
        </p:txBody>
      </p:sp>
      <p:pic>
        <p:nvPicPr>
          <p:cNvPr id="24646" name="Picture 70" descr="17"/>
          <p:cNvPicPr>
            <a:picLocks noChangeAspect="1" noChangeArrowheads="1" noCrop="1"/>
          </p:cNvPicPr>
          <p:nvPr/>
        </p:nvPicPr>
        <p:blipFill>
          <a:blip r:embed="rId11">
            <a:lum bright="-32000" contrast="6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67810">
            <a:off x="7715250" y="54292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8" name="AutoShape 155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33800" y="5715000"/>
            <a:ext cx="1143000" cy="914400"/>
          </a:xfrm>
          <a:prstGeom prst="actionButtonHome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" name="Group 303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2352" name="Oval 304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53" name="Group 305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4882" name="Oval 306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56" name="Oval 307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57" name="Oval 308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2354" name="Text Box 309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00</a:t>
              </a:r>
            </a:p>
          </p:txBody>
        </p:sp>
      </p:grpSp>
      <p:grpSp>
        <p:nvGrpSpPr>
          <p:cNvPr id="18" name="Group 310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2346" name="Oval 311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47" name="Group 312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4889" name="Oval 313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50" name="Oval 314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51" name="Oval 315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2348" name="Text Box 316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5</a:t>
              </a:r>
            </a:p>
          </p:txBody>
        </p:sp>
      </p:grpSp>
      <p:grpSp>
        <p:nvGrpSpPr>
          <p:cNvPr id="20" name="Group 317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2340" name="Oval 318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41" name="Group 319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4896" name="Oval 320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44" name="Oval 321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45" name="Oval 322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2342" name="Text Box 323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</p:grpSp>
      <p:grpSp>
        <p:nvGrpSpPr>
          <p:cNvPr id="22" name="Group 324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2334" name="Oval 325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35" name="Group 326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4903" name="Oval 327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38" name="Oval 328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39" name="Oval 329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2336" name="Text Box 330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24" name="Group 331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2328" name="Oval 332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29" name="Group 333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4910" name="Oval 334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32" name="Oval 335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33" name="Oval 336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2330" name="Text Box 337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26" name="Group 338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2322" name="Oval 339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23" name="Group 340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4917" name="Oval 341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6" name="Oval 342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27" name="Oval 343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2324" name="Text Box 344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28" name="Group 345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2316" name="Oval 346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17" name="Group 347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4924" name="Oval 348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20" name="Oval 349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21" name="Oval 350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2318" name="Text Box 351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Hết giờ</a:t>
              </a:r>
            </a:p>
          </p:txBody>
        </p:sp>
      </p:grp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4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4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4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uong Dong Ho=conv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6945E-18 1.82239E-6 C -0.06197 -0.02752 0.01198 0.00463 -0.18473 -0.00416 C -0.18629 -0.00416 -0.18542 -0.00832 -0.18629 -0.01017 C -0.18855 -0.01526 -0.19393 -0.02451 -0.19393 -0.02451 C -0.19601 -0.03307 -0.19862 -0.04116 -0.20157 -0.04926 C -0.20191 -0.05966 -0.19983 -0.12974 -0.21702 -0.13737 C -0.2231 -0.15402 -0.21615 -0.13853 -0.22466 -0.14963 C -0.22987 -0.15633 -0.22935 -0.15842 -0.23698 -0.16188 C -0.23803 -0.16397 -0.23872 -0.16651 -0.24011 -0.16813 C -0.24132 -0.16952 -0.24358 -0.16859 -0.24462 -0.16998 C -0.24584 -0.1716 -0.24532 -0.17437 -0.24619 -0.17622 C -0.24914 -0.18224 -0.254 -0.18871 -0.25851 -0.19264 C -0.26129 -0.19819 -0.2665 -0.20583 -0.27084 -0.20906 C -0.27362 -0.21114 -0.28004 -0.21323 -0.28004 -0.21323 C -0.31875 -0.21184 -0.34098 -0.2086 -0.37535 -0.2049 C -0.38091 -0.20305 -0.38681 -0.20282 -0.39237 -0.20074 C -0.3941 -0.20004 -0.39532 -0.19773 -0.39705 -0.19681 C -0.4 -0.19519 -0.40625 -0.19264 -0.40625 -0.19264 C -0.4125 -0.18686 -0.41893 -0.18524 -0.42622 -0.18247 C -0.43143 -0.17784 -0.43542 -0.17622 -0.44167 -0.17414 C -0.44671 -0.16952 -0.45174 -0.16836 -0.45695 -0.16397 C -0.46737 -0.15518 -0.45869 -0.15934 -0.46928 -0.15564 C -0.47917 -0.14731 -0.53768 -0.14593 -0.54775 -0.14546 C -0.59237 -0.14015 -0.57136 -0.142 -0.61077 -0.13945 C -0.61928 -0.13668 -0.62553 -0.14084 -0.63386 -0.1413 C -0.65799 -0.14246 -0.68212 -0.14269 -0.70625 -0.14338 C -0.70903 -0.14385 -0.72014 -0.14431 -0.72466 -0.14755 C -0.72796 -0.14986 -0.73386 -0.15564 -0.73386 -0.15564 C -0.73889 -0.16558 -0.74636 -0.17368 -0.75382 -0.18039 C -0.75452 -0.18108 -0.7625 -0.18409 -0.7632 -0.18432 C -0.77032 -0.18732 -0.77553 -0.18941 -0.7816 -0.19472 C -0.78264 -0.19681 -0.78351 -0.19912 -0.78473 -0.20074 C -0.78594 -0.20236 -0.78872 -0.20259 -0.78924 -0.2049 C -0.7915 -0.216 -0.78369 -0.22132 -0.77848 -0.22548 C -0.76355 -0.23728 -0.77535 -0.2308 -0.76007 -0.23774 C -0.74827 -0.24306 -0.76216 -0.24121 -0.75087 -0.24375 C -0.74688 -0.24468 -0.74271 -0.24491 -0.73855 -0.24583 C -0.73004 -0.24768 -0.72605 -0.25185 -0.71858 -0.25832 C -0.71702 -0.25971 -0.71389 -0.26225 -0.71389 -0.26225 C -0.71025 -0.26965 -0.70712 -0.26989 -0.70157 -0.27451 C -0.70105 -0.27729 -0.70157 -0.28099 -0.7 -0.28284 C -0.69653 -0.287 -0.6915 -0.28746 -0.68768 -0.29093 C -0.68282 -0.29556 -0.679 -0.30088 -0.67396 -0.30527 C -0.67188 -0.30943 -0.67084 -0.31475 -0.66771 -0.31753 C -0.66459 -0.3203 -0.65851 -0.32585 -0.65851 -0.32585 C -0.6507 -0.34135 -0.65105 -0.36216 -0.6632 -0.37303 C -0.66823 -0.38344 -0.66372 -0.37719 -0.67535 -0.38113 C -0.67848 -0.38228 -0.68473 -0.38529 -0.68473 -0.38529 C -0.6875 -0.38783 -0.69028 -0.39107 -0.69393 -0.39153 C -0.73837 -0.3957 -0.77205 -0.39616 -0.81702 -0.39755 C -0.8231 -0.4216 -0.804 -0.4327 -0.7908 -0.43848 C -0.76702 -0.44912 -0.74063 -0.43987 -0.71546 -0.44056 C -0.69115 -0.44866 -0.66511 -0.44334 -0.64011 -0.44681 C -0.62761 -0.45097 -0.61441 -0.4512 -0.60157 -0.45282 C -0.59532 -0.4549 -0.58941 -0.45744 -0.58316 -0.45906 C -0.56615 -0.47039 -0.58994 -0.45559 -0.56771 -0.46531 C -0.56598 -0.466 -0.56476 -0.46808 -0.5632 -0.46924 C -0.56094 -0.47063 -0.55435 -0.47271 -0.55244 -0.4734 C -0.54636 -0.4815 -0.53924 -0.48543 -0.53091 -0.48774 C -0.52639 -0.49167 -0.52119 -0.49329 -0.51702 -0.49792 C -0.51528 -0.49977 -0.51424 -0.50254 -0.51233 -0.50416 C -0.49775 -0.51734 -0.51875 -0.49329 -0.50313 -0.51017 C -0.48803 -0.52659 -0.50782 -0.50786 -0.49393 -0.52058 C -0.49289 -0.52266 -0.49202 -0.52497 -0.4908 -0.52659 C -0.48959 -0.52821 -0.48733 -0.52891 -0.48629 -0.53076 C -0.48525 -0.53237 -0.4856 -0.53515 -0.48473 -0.537 C -0.48351 -0.53931 -0.48143 -0.5407 -0.48004 -0.54301 C -0.47448 -0.55249 -0.47327 -0.55943 -0.46615 -0.56568 C -0.46441 -0.57238 -0.46303 -0.57909 -0.46164 -0.58603 C -0.46303 -0.61702 -0.46077 -0.63251 -0.48004 -0.64963 C -0.48369 -0.6568 -0.48455 -0.6605 -0.49237 -0.66397 C -0.49549 -0.66535 -0.50157 -0.66813 -0.50157 -0.66813 C -0.55174 -0.66674 -0.59966 -0.66212 -0.64931 -0.65795 C -0.66632 -0.65333 -0.68091 -0.6457 -0.69844 -0.64338 C -0.70521 -0.64061 -0.71181 -0.6376 -0.71858 -0.63529 C -0.73195 -0.62349 -0.74688 -0.61841 -0.76007 -0.60661 C -0.76164 -0.60522 -0.76285 -0.60314 -0.76459 -0.60245 C -0.76615 -0.60175 -0.76789 -0.60152 -0.76928 -0.60037 C -0.77257 -0.59805 -0.77848 -0.59227 -0.77848 -0.59227 C -0.78264 -0.57585 -0.78785 -0.56753 -0.79705 -0.55527 C -0.79966 -0.5518 -0.80625 -0.54718 -0.80625 -0.54718 " pathEditMode="relative" ptsTypes="ffffffffffffffffffffffffffffffffffffffffffffffffffffffffffffffffffffffffffffffffA">
                                      <p:cBhvr>
                                        <p:cTn id="118" dur="5000" fill="hold"/>
                                        <p:tgtEl>
                                          <p:spTgt spid="24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23" presetClass="entr" presetSubtype="16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4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4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46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7848600" y="0"/>
            <a:ext cx="1295400" cy="685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92163" y="4232275"/>
            <a:ext cx="7010400" cy="909638"/>
            <a:chOff x="504" y="1008"/>
            <a:chExt cx="4416" cy="765"/>
          </a:xfrm>
        </p:grpSpPr>
        <p:sp>
          <p:nvSpPr>
            <p:cNvPr id="26628" name="AutoShape 4"/>
            <p:cNvSpPr>
              <a:spLocks noChangeArrowheads="1"/>
            </p:cNvSpPr>
            <p:nvPr/>
          </p:nvSpPr>
          <p:spPr bwMode="gray">
            <a:xfrm>
              <a:off x="504" y="1008"/>
              <a:ext cx="4416" cy="7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29" name="Text Box 5"/>
            <p:cNvSpPr txBox="1">
              <a:spLocks noChangeArrowheads="1"/>
            </p:cNvSpPr>
            <p:nvPr/>
          </p:nvSpPr>
          <p:spPr bwMode="gray">
            <a:xfrm>
              <a:off x="801" y="1012"/>
              <a:ext cx="3976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700" b="1" i="1">
                  <a:solidFill>
                    <a:srgbClr val="0000FF"/>
                  </a:solidFill>
                  <a:cs typeface="Times New Roman" pitchFamily="18" charset="0"/>
                  <a:sym typeface="Symbol" pitchFamily="18" charset="2"/>
                </a:rPr>
                <a:t>  làm gì?</a:t>
              </a:r>
              <a:endParaRPr lang="en-US" sz="2700" i="1">
                <a:cs typeface="Arial" charset="0"/>
                <a:sym typeface="Wingdings" pitchFamily="2" charset="2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14388" y="3051175"/>
            <a:ext cx="7010400" cy="811213"/>
            <a:chOff x="504" y="1008"/>
            <a:chExt cx="4416" cy="765"/>
          </a:xfrm>
        </p:grpSpPr>
        <p:sp>
          <p:nvSpPr>
            <p:cNvPr id="26631" name="AutoShape 7"/>
            <p:cNvSpPr>
              <a:spLocks noChangeArrowheads="1"/>
            </p:cNvSpPr>
            <p:nvPr/>
          </p:nvSpPr>
          <p:spPr bwMode="gray">
            <a:xfrm>
              <a:off x="504" y="1008"/>
              <a:ext cx="4416" cy="7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27" name="Text Box 8"/>
            <p:cNvSpPr txBox="1">
              <a:spLocks noChangeArrowheads="1"/>
            </p:cNvSpPr>
            <p:nvPr/>
          </p:nvSpPr>
          <p:spPr bwMode="gray">
            <a:xfrm>
              <a:off x="801" y="1012"/>
              <a:ext cx="3976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700" b="1" i="1">
                  <a:solidFill>
                    <a:srgbClr val="0000FF"/>
                  </a:solidFill>
                  <a:cs typeface="Times New Roman" pitchFamily="18" charset="0"/>
                  <a:sym typeface="Symbol" pitchFamily="18" charset="2"/>
                </a:rPr>
                <a:t>ở đâu?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 rot="5400000">
            <a:off x="76200" y="4394200"/>
            <a:ext cx="1371600" cy="152400"/>
            <a:chOff x="0" y="1896"/>
            <a:chExt cx="5760" cy="120"/>
          </a:xfrm>
        </p:grpSpPr>
        <p:sp>
          <p:nvSpPr>
            <p:cNvPr id="13424" name="Rectangle 10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5" name="Rectangle 11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 rot="5400000">
            <a:off x="142875" y="3317875"/>
            <a:ext cx="1238250" cy="152400"/>
            <a:chOff x="0" y="1896"/>
            <a:chExt cx="5760" cy="120"/>
          </a:xfrm>
        </p:grpSpPr>
        <p:sp>
          <p:nvSpPr>
            <p:cNvPr id="13422" name="Rectangle 13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3" name="Rectangle 14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 rot="5400000">
            <a:off x="219075" y="1870075"/>
            <a:ext cx="1085850" cy="152400"/>
            <a:chOff x="0" y="1896"/>
            <a:chExt cx="5760" cy="120"/>
          </a:xfrm>
        </p:grpSpPr>
        <p:sp>
          <p:nvSpPr>
            <p:cNvPr id="13420" name="Rectangle 16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1" name="Rectangle 17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819150" y="1941513"/>
            <a:ext cx="7010400" cy="795337"/>
            <a:chOff x="504" y="1008"/>
            <a:chExt cx="4416" cy="765"/>
          </a:xfrm>
        </p:grpSpPr>
        <p:sp>
          <p:nvSpPr>
            <p:cNvPr id="26643" name="AutoShape 19"/>
            <p:cNvSpPr>
              <a:spLocks noChangeArrowheads="1"/>
            </p:cNvSpPr>
            <p:nvPr/>
          </p:nvSpPr>
          <p:spPr bwMode="gray">
            <a:xfrm>
              <a:off x="504" y="1008"/>
              <a:ext cx="4416" cy="7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19" name="Text Box 20"/>
            <p:cNvSpPr txBox="1">
              <a:spLocks noChangeArrowheads="1"/>
            </p:cNvSpPr>
            <p:nvPr/>
          </p:nvSpPr>
          <p:spPr bwMode="gray">
            <a:xfrm>
              <a:off x="801" y="1013"/>
              <a:ext cx="3976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600" b="1" i="1">
                  <a:solidFill>
                    <a:srgbClr val="0000FF"/>
                  </a:solidFill>
                  <a:cs typeface="Times New Roman" pitchFamily="18" charset="0"/>
                  <a:sym typeface="Symbol" pitchFamily="18" charset="2"/>
                </a:rPr>
                <a:t>bao giờ?</a:t>
              </a:r>
              <a:endParaRPr lang="en-US" sz="2700" b="1" i="1">
                <a:solidFill>
                  <a:srgbClr val="0000FF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11138" y="1878013"/>
            <a:ext cx="931862" cy="992187"/>
            <a:chOff x="144" y="1176"/>
            <a:chExt cx="586" cy="625"/>
          </a:xfrm>
        </p:grpSpPr>
        <p:grpSp>
          <p:nvGrpSpPr>
            <p:cNvPr id="13407" name="Group 22"/>
            <p:cNvGrpSpPr>
              <a:grpSpLocks/>
            </p:cNvGrpSpPr>
            <p:nvPr/>
          </p:nvGrpSpPr>
          <p:grpSpPr bwMode="auto">
            <a:xfrm rot="5400000">
              <a:off x="124" y="1196"/>
              <a:ext cx="625" cy="586"/>
              <a:chOff x="1872" y="1824"/>
              <a:chExt cx="2014" cy="1821"/>
            </a:xfrm>
          </p:grpSpPr>
          <p:sp>
            <p:nvSpPr>
              <p:cNvPr id="26647" name="AutoShape 23"/>
              <p:cNvSpPr>
                <a:spLocks noChangeArrowheads="1"/>
              </p:cNvSpPr>
              <p:nvPr/>
            </p:nvSpPr>
            <p:spPr bwMode="gray">
              <a:xfrm rot="16200000" flipH="1">
                <a:off x="1818" y="2523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648" name="AutoShape 24"/>
              <p:cNvSpPr>
                <a:spLocks noChangeArrowheads="1"/>
              </p:cNvSpPr>
              <p:nvPr/>
            </p:nvSpPr>
            <p:spPr bwMode="gray">
              <a:xfrm rot="5400000" flipH="1">
                <a:off x="3626" y="2489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649" name="AutoShape 25"/>
              <p:cNvSpPr>
                <a:spLocks noChangeArrowheads="1"/>
              </p:cNvSpPr>
              <p:nvPr/>
            </p:nvSpPr>
            <p:spPr bwMode="gray">
              <a:xfrm rot="10800000" flipH="1">
                <a:off x="2724" y="3436"/>
                <a:ext cx="306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2" name="Oval 26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13" name="Oval 27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52" name="Oval 28"/>
              <p:cNvSpPr>
                <a:spLocks noChangeArrowheads="1"/>
              </p:cNvSpPr>
              <p:nvPr/>
            </p:nvSpPr>
            <p:spPr bwMode="gray">
              <a:xfrm>
                <a:off x="2254" y="1999"/>
                <a:ext cx="1260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5" name="Oval 29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54" name="Oval 30"/>
              <p:cNvSpPr>
                <a:spLocks noChangeArrowheads="1"/>
              </p:cNvSpPr>
              <p:nvPr/>
            </p:nvSpPr>
            <p:spPr bwMode="gray">
              <a:xfrm>
                <a:off x="2334" y="2077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17" name="Oval 31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56" name="Text Box 32"/>
            <p:cNvSpPr txBox="1">
              <a:spLocks noChangeArrowheads="1"/>
            </p:cNvSpPr>
            <p:nvPr/>
          </p:nvSpPr>
          <p:spPr bwMode="gray">
            <a:xfrm>
              <a:off x="336" y="1296"/>
              <a:ext cx="278" cy="32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228600" y="2982913"/>
            <a:ext cx="931863" cy="992187"/>
            <a:chOff x="144" y="1176"/>
            <a:chExt cx="586" cy="625"/>
          </a:xfrm>
        </p:grpSpPr>
        <p:grpSp>
          <p:nvGrpSpPr>
            <p:cNvPr id="13396" name="Group 34"/>
            <p:cNvGrpSpPr>
              <a:grpSpLocks/>
            </p:cNvGrpSpPr>
            <p:nvPr/>
          </p:nvGrpSpPr>
          <p:grpSpPr bwMode="auto">
            <a:xfrm rot="5400000">
              <a:off x="124" y="1196"/>
              <a:ext cx="625" cy="586"/>
              <a:chOff x="1872" y="1824"/>
              <a:chExt cx="2014" cy="1821"/>
            </a:xfrm>
          </p:grpSpPr>
          <p:sp>
            <p:nvSpPr>
              <p:cNvPr id="26659" name="AutoShape 35"/>
              <p:cNvSpPr>
                <a:spLocks noChangeArrowheads="1"/>
              </p:cNvSpPr>
              <p:nvPr/>
            </p:nvSpPr>
            <p:spPr bwMode="gray">
              <a:xfrm rot="16200000" flipH="1">
                <a:off x="1818" y="2523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660" name="AutoShape 36"/>
              <p:cNvSpPr>
                <a:spLocks noChangeArrowheads="1"/>
              </p:cNvSpPr>
              <p:nvPr/>
            </p:nvSpPr>
            <p:spPr bwMode="gray">
              <a:xfrm rot="5400000" flipH="1">
                <a:off x="3626" y="2489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661" name="AutoShape 37"/>
              <p:cNvSpPr>
                <a:spLocks noChangeArrowheads="1"/>
              </p:cNvSpPr>
              <p:nvPr/>
            </p:nvSpPr>
            <p:spPr bwMode="gray">
              <a:xfrm rot="10800000" flipH="1">
                <a:off x="2724" y="3436"/>
                <a:ext cx="306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01" name="Oval 3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02" name="Oval 3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4" name="Oval 40"/>
              <p:cNvSpPr>
                <a:spLocks noChangeArrowheads="1"/>
              </p:cNvSpPr>
              <p:nvPr/>
            </p:nvSpPr>
            <p:spPr bwMode="gray">
              <a:xfrm>
                <a:off x="2254" y="1999"/>
                <a:ext cx="1260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04" name="Oval 4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6" name="Oval 42"/>
              <p:cNvSpPr>
                <a:spLocks noChangeArrowheads="1"/>
              </p:cNvSpPr>
              <p:nvPr/>
            </p:nvSpPr>
            <p:spPr bwMode="gray">
              <a:xfrm>
                <a:off x="2334" y="2077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06" name="Oval 4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68" name="Text Box 44"/>
            <p:cNvSpPr txBox="1">
              <a:spLocks noChangeArrowheads="1"/>
            </p:cNvSpPr>
            <p:nvPr/>
          </p:nvSpPr>
          <p:spPr bwMode="gray">
            <a:xfrm>
              <a:off x="336" y="1296"/>
              <a:ext cx="279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12" name="Group 45"/>
          <p:cNvGrpSpPr>
            <a:grpSpLocks/>
          </p:cNvGrpSpPr>
          <p:nvPr/>
        </p:nvGrpSpPr>
        <p:grpSpPr bwMode="auto">
          <a:xfrm>
            <a:off x="228600" y="4164013"/>
            <a:ext cx="931863" cy="992187"/>
            <a:chOff x="144" y="1176"/>
            <a:chExt cx="586" cy="625"/>
          </a:xfrm>
        </p:grpSpPr>
        <p:grpSp>
          <p:nvGrpSpPr>
            <p:cNvPr id="13385" name="Group 46"/>
            <p:cNvGrpSpPr>
              <a:grpSpLocks/>
            </p:cNvGrpSpPr>
            <p:nvPr/>
          </p:nvGrpSpPr>
          <p:grpSpPr bwMode="auto">
            <a:xfrm rot="5400000">
              <a:off x="124" y="1196"/>
              <a:ext cx="625" cy="586"/>
              <a:chOff x="1872" y="1824"/>
              <a:chExt cx="2014" cy="1821"/>
            </a:xfrm>
          </p:grpSpPr>
          <p:sp>
            <p:nvSpPr>
              <p:cNvPr id="26671" name="AutoShape 47"/>
              <p:cNvSpPr>
                <a:spLocks noChangeArrowheads="1"/>
              </p:cNvSpPr>
              <p:nvPr/>
            </p:nvSpPr>
            <p:spPr bwMode="gray">
              <a:xfrm rot="16200000" flipH="1">
                <a:off x="1818" y="2523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672" name="AutoShape 48"/>
              <p:cNvSpPr>
                <a:spLocks noChangeArrowheads="1"/>
              </p:cNvSpPr>
              <p:nvPr/>
            </p:nvSpPr>
            <p:spPr bwMode="gray">
              <a:xfrm rot="5400000" flipH="1">
                <a:off x="3626" y="2489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673" name="AutoShape 49"/>
              <p:cNvSpPr>
                <a:spLocks noChangeArrowheads="1"/>
              </p:cNvSpPr>
              <p:nvPr/>
            </p:nvSpPr>
            <p:spPr bwMode="gray">
              <a:xfrm rot="10800000" flipH="1">
                <a:off x="2724" y="3436"/>
                <a:ext cx="306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90" name="Oval 5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91" name="Oval 5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6" name="Oval 52"/>
              <p:cNvSpPr>
                <a:spLocks noChangeArrowheads="1"/>
              </p:cNvSpPr>
              <p:nvPr/>
            </p:nvSpPr>
            <p:spPr bwMode="gray">
              <a:xfrm>
                <a:off x="2254" y="1999"/>
                <a:ext cx="1260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93" name="Oval 5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8" name="Oval 54"/>
              <p:cNvSpPr>
                <a:spLocks noChangeArrowheads="1"/>
              </p:cNvSpPr>
              <p:nvPr/>
            </p:nvSpPr>
            <p:spPr bwMode="gray">
              <a:xfrm>
                <a:off x="2334" y="2077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95" name="Oval 5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80" name="Text Box 56"/>
            <p:cNvSpPr txBox="1">
              <a:spLocks noChangeArrowheads="1"/>
            </p:cNvSpPr>
            <p:nvPr/>
          </p:nvSpPr>
          <p:spPr bwMode="gray">
            <a:xfrm>
              <a:off x="336" y="1296"/>
              <a:ext cx="279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304800" y="660400"/>
            <a:ext cx="7524750" cy="1066800"/>
            <a:chOff x="156" y="192"/>
            <a:chExt cx="5460" cy="528"/>
          </a:xfrm>
        </p:grpSpPr>
        <p:sp>
          <p:nvSpPr>
            <p:cNvPr id="26682" name="AutoShape 58" descr="Recycled paper"/>
            <p:cNvSpPr>
              <a:spLocks noChangeArrowheads="1"/>
            </p:cNvSpPr>
            <p:nvPr/>
          </p:nvSpPr>
          <p:spPr bwMode="gray">
            <a:xfrm>
              <a:off x="156" y="192"/>
              <a:ext cx="5460" cy="480"/>
            </a:xfrm>
            <a:prstGeom prst="roundRect">
              <a:avLst>
                <a:gd name="adj" fmla="val 50000"/>
              </a:avLst>
            </a:prstGeom>
            <a:blipFill dpi="0" rotWithShape="1">
              <a:blip r:embed="rId6"/>
              <a:srcRect/>
              <a:tile tx="0" ty="0" sx="100000" sy="100000" flip="none" algn="tl"/>
            </a:blip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4000" b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grpSp>
          <p:nvGrpSpPr>
            <p:cNvPr id="13382" name="Group 59"/>
            <p:cNvGrpSpPr>
              <a:grpSpLocks/>
            </p:cNvGrpSpPr>
            <p:nvPr/>
          </p:nvGrpSpPr>
          <p:grpSpPr bwMode="auto">
            <a:xfrm rot="5400000">
              <a:off x="216" y="408"/>
              <a:ext cx="528" cy="96"/>
              <a:chOff x="0" y="1896"/>
              <a:chExt cx="5760" cy="120"/>
            </a:xfrm>
          </p:grpSpPr>
          <p:sp>
            <p:nvSpPr>
              <p:cNvPr id="13383" name="Rectangle 60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4" name="Rectangle 61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686" name="Text Box 62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638175"/>
            <a:ext cx="66532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3200" b="1">
                <a:cs typeface="Times New Roman" pitchFamily="18" charset="0"/>
              </a:rPr>
              <a:t>   </a:t>
            </a:r>
            <a:r>
              <a:rPr lang="en-US" sz="3200" b="1">
                <a:solidFill>
                  <a:srgbClr val="FF0000"/>
                </a:solidFill>
                <a:cs typeface="Times New Roman" pitchFamily="18" charset="0"/>
              </a:rPr>
              <a:t>Trạng ngữ chỉ nơi chốn trả lời cho câu hỏi nào?</a:t>
            </a:r>
          </a:p>
        </p:txBody>
      </p:sp>
      <p:pic>
        <p:nvPicPr>
          <p:cNvPr id="26687" name="Picture 63" descr="61404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5450" y="4610100"/>
            <a:ext cx="1019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8" name="Picture 64" descr="61404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80375" y="2108200"/>
            <a:ext cx="1019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89" name="Picture 65" descr="61403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07338" y="3046413"/>
            <a:ext cx="1071562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90" name="AutoShape 66">
            <a:hlinkClick r:id="rId10" action="ppaction://hlinksldjump"/>
          </p:cNvPr>
          <p:cNvSpPr>
            <a:spLocks noChangeArrowheads="1"/>
          </p:cNvSpPr>
          <p:nvPr/>
        </p:nvSpPr>
        <p:spPr bwMode="gray">
          <a:xfrm>
            <a:off x="128588" y="50800"/>
            <a:ext cx="1660525" cy="5349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66CC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b="1" i="1">
                <a:cs typeface="Arial" pitchFamily="34" charset="0"/>
              </a:rPr>
              <a:t>Câu 3</a:t>
            </a:r>
          </a:p>
        </p:txBody>
      </p:sp>
      <p:pic>
        <p:nvPicPr>
          <p:cNvPr id="26691" name="Picture 67" descr="17"/>
          <p:cNvPicPr>
            <a:picLocks noChangeAspect="1" noChangeArrowheads="1" noCrop="1"/>
          </p:cNvPicPr>
          <p:nvPr/>
        </p:nvPicPr>
        <p:blipFill>
          <a:blip r:embed="rId11">
            <a:lum bright="-32000" contrast="6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67810">
            <a:off x="7715250" y="54292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1" name="AutoShape 165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33800" y="5715000"/>
            <a:ext cx="1143000" cy="914400"/>
          </a:xfrm>
          <a:prstGeom prst="actionButtonHome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" name="Group 313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3375" name="Oval 314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76" name="Group 315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6940" name="Oval 316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9" name="Oval 317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80" name="Oval 318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77" name="Text Box 319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00</a:t>
              </a:r>
            </a:p>
          </p:txBody>
        </p:sp>
      </p:grpSp>
      <p:grpSp>
        <p:nvGrpSpPr>
          <p:cNvPr id="18" name="Group 320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3369" name="Oval 321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70" name="Group 322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6947" name="Oval 323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73" name="Oval 324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74" name="Oval 325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71" name="Text Box 326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5</a:t>
              </a:r>
            </a:p>
          </p:txBody>
        </p:sp>
      </p:grpSp>
      <p:grpSp>
        <p:nvGrpSpPr>
          <p:cNvPr id="20" name="Group 327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3363" name="Oval 328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64" name="Group 329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6954" name="Oval 330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7" name="Oval 331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8" name="Oval 332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65" name="Text Box 333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</p:grpSp>
      <p:grpSp>
        <p:nvGrpSpPr>
          <p:cNvPr id="22" name="Group 334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3357" name="Oval 335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58" name="Group 336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6961" name="Oval 337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61" name="Oval 338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62" name="Oval 339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59" name="Text Box 340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24" name="Group 341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3351" name="Oval 342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52" name="Group 343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6968" name="Oval 344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55" name="Oval 345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56" name="Oval 346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53" name="Text Box 347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26" name="Group 348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3345" name="Oval 349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46" name="Group 350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6975" name="Oval 351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9" name="Oval 352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50" name="Oval 353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47" name="Text Box 354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28" name="Group 355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3339" name="Oval 356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40" name="Group 357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6982" name="Oval 358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43" name="Oval 359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344" name="Oval 360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341" name="Text Box 361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Hết giờ</a:t>
              </a:r>
            </a:p>
          </p:txBody>
        </p:sp>
      </p:grp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6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6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6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380"/>
                            </p:stCondLst>
                            <p:childTnLst>
                              <p:par>
                                <p:cTn id="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88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380"/>
                            </p:stCondLst>
                            <p:childTnLst>
                              <p:par>
                                <p:cTn id="2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880"/>
                            </p:stCondLst>
                            <p:childTnLst>
                              <p:par>
                                <p:cTn id="3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38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880"/>
                            </p:stCondLst>
                            <p:childTnLst>
                              <p:par>
                                <p:cTn id="4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380"/>
                            </p:stCondLst>
                            <p:childTnLst>
                              <p:par>
                                <p:cTn id="5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880"/>
                            </p:stCondLst>
                            <p:childTnLst>
                              <p:par>
                                <p:cTn id="5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380"/>
                            </p:stCondLst>
                            <p:childTnLst>
                              <p:par>
                                <p:cTn id="6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uong Dong Ho=conv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6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6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 nodeType="clickPar">
                      <p:stCondLst>
                        <p:cond delay="0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7.32655E-6 C -0.0177 0.0081 -0.00122 0.00579 -0.03246 0.00856 C -0.05086 0.00787 -0.06944 0.00787 -0.08785 0.00648 C -0.09341 0.00579 -0.09236 0.00325 -0.09549 -0.00184 C -0.10434 -0.01618 -0.10764 -0.0289 -0.11077 -0.04671 C -0.11042 -0.06683 -0.10781 -0.14083 -0.11077 -0.17182 C -0.11129 -0.17737 -0.11788 -0.18154 -0.12014 -0.18408 C -0.12761 -0.19264 -0.13577 -0.19865 -0.14462 -0.20466 C -0.15261 -0.20998 -0.15729 -0.21808 -0.16615 -0.22108 C -0.17084 -0.22502 -0.17552 -0.2271 -0.18004 -0.23126 C -0.18108 -0.23334 -0.18247 -0.23519 -0.18316 -0.2375 C -0.18455 -0.24144 -0.18629 -0.24976 -0.18629 -0.24976 C -0.18542 -0.26132 -0.18646 -0.27358 -0.18316 -0.28445 C -0.18229 -0.28723 -0.17986 -0.28838 -0.17847 -0.2907 C -0.17622 -0.29463 -0.1724 -0.30295 -0.1724 -0.30295 C -0.17188 -0.30503 -0.17153 -0.30735 -0.17084 -0.3092 C -0.16997 -0.31128 -0.16841 -0.3129 -0.16771 -0.31521 C -0.1632 -0.32885 -0.16077 -0.34574 -0.15851 -0.36031 C -0.15903 -0.36586 -0.15834 -0.37164 -0.16007 -0.37673 C -0.16216 -0.3832 -0.17031 -0.38066 -0.17552 -0.38089 C -0.19653 -0.38205 -0.21754 -0.38228 -0.23854 -0.38297 C -0.24566 -0.38552 -0.25295 -0.38575 -0.26007 -0.38898 C -0.2632 -0.39315 -0.26979 -0.39569 -0.26927 -0.40147 C -0.26771 -0.42113 -0.26875 -0.42761 -0.25695 -0.43824 C -0.25261 -0.4475 -0.24688 -0.45466 -0.24011 -0.46068 C -0.23594 -0.46923 -0.23091 -0.47779 -0.22466 -0.48334 C -0.22136 -0.50161 -0.21997 -0.50346 -0.22309 -0.52844 C -0.22344 -0.53098 -0.22552 -0.53237 -0.22622 -0.53468 C -0.23021 -0.54625 -0.22761 -0.54648 -0.23386 -0.55503 C -0.23698 -0.5592 -0.24115 -0.56174 -0.24462 -0.56521 C -0.27275 -0.62141 -0.38889 -0.58163 -0.39549 -0.58163 C -0.41163 -0.58903 -0.42761 -0.59389 -0.44462 -0.59597 C -0.46268 -0.59527 -0.48056 -0.59504 -0.49861 -0.59389 C -0.51042 -0.59319 -0.52188 -0.58741 -0.53386 -0.58579 C -0.53906 -0.58348 -0.5441 -0.58186 -0.54931 -0.57955 C -0.55538 -0.56775 -0.54861 -0.57793 -0.55851 -0.57145 C -0.58195 -0.55573 -0.554 -0.56937 -0.57691 -0.5592 C -0.58004 -0.55781 -0.58316 -0.55642 -0.58629 -0.55503 C -0.58785 -0.55434 -0.5908 -0.55295 -0.5908 -0.55295 C -0.61337 -0.55365 -0.63594 -0.55318 -0.65851 -0.55503 C -0.66354 -0.5555 -0.66736 -0.56174 -0.6724 -0.56336 C -0.68143 -0.56614 -0.68941 -0.5696 -0.69861 -0.57145 C -0.73091 -0.57076 -0.76337 -0.57377 -0.79549 -0.56937 C -0.79913 -0.56891 -0.80156 -0.55712 -0.80156 -0.55712 C -0.80139 -0.55457 -0.80122 -0.53538 -0.79861 -0.52844 C -0.79566 -0.52011 -0.79167 -0.52011 -0.78629 -0.51618 C -0.74757 -0.48704 -0.75261 -0.49745 -0.68785 -0.4956 C -0.68143 -0.49352 -0.6757 -0.48959 -0.66927 -0.4875 C -0.66615 -0.48473 -0.66216 -0.48334 -0.66007 -0.47918 C -0.65903 -0.4771 -0.65834 -0.47478 -0.65695 -0.47317 C -0.65417 -0.46993 -0.64775 -0.46484 -0.64775 -0.46484 C -0.64688 -0.46322 -0.64236 -0.45559 -0.64323 -0.45258 C -0.64479 -0.44726 -0.65521 -0.44541 -0.65851 -0.44449 C -0.69809 -0.44796 -0.73525 -0.44356 -0.77396 -0.43616 C -0.77847 -0.43015 -0.78177 -0.42367 -0.78629 -0.41766 C -0.78681 -0.41558 -0.78681 -0.41327 -0.78785 -0.41165 C -0.78906 -0.4098 -0.79236 -0.40749 -0.79236 -0.40749 " pathEditMode="relative" ptsTypes="ffffffffffffffffffffffffffffffffffffffffffffffffffffffffA">
                                      <p:cBhvr>
                                        <p:cTn id="113" dur="5000" fill="hold"/>
                                        <p:tgtEl>
                                          <p:spTgt spid="26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5" presetID="23" presetClass="entr" presetSubtype="16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6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6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2266" y="0"/>
            <a:ext cx="28169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</a:rPr>
              <a:t>I. </a:t>
            </a:r>
            <a:r>
              <a:rPr lang="en-US" sz="3600" b="1" dirty="0" err="1">
                <a:solidFill>
                  <a:srgbClr val="FF0000"/>
                </a:solidFill>
              </a:rPr>
              <a:t>Nhận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xét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0" y="762000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</a:rPr>
              <a:t>1.Tìm </a:t>
            </a:r>
            <a:r>
              <a:rPr lang="en-US" sz="3200" b="1" dirty="0" err="1">
                <a:solidFill>
                  <a:srgbClr val="0000CC"/>
                </a:solidFill>
              </a:rPr>
              <a:t>trạng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ngữ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trong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những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câu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sau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và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cho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biết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chúng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bổ</a:t>
            </a:r>
            <a:r>
              <a:rPr lang="en-US" sz="3200" b="1" dirty="0">
                <a:solidFill>
                  <a:srgbClr val="0000CC"/>
                </a:solidFill>
              </a:rPr>
              <a:t> sung ý </a:t>
            </a:r>
            <a:r>
              <a:rPr lang="en-US" sz="3200" b="1" dirty="0" err="1">
                <a:solidFill>
                  <a:srgbClr val="0000CC"/>
                </a:solidFill>
              </a:rPr>
              <a:t>nghĩa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gì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cho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câu</a:t>
            </a:r>
            <a:r>
              <a:rPr lang="en-US" sz="3200" b="1" dirty="0">
                <a:solidFill>
                  <a:srgbClr val="0000CC"/>
                </a:solidFill>
              </a:rPr>
              <a:t>.</a:t>
            </a:r>
            <a:endParaRPr lang="en-US" sz="3200" dirty="0">
              <a:solidFill>
                <a:srgbClr val="0000CC"/>
              </a:solidFill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0" y="1839218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 dirty="0"/>
              <a:t>a. </a:t>
            </a:r>
            <a:r>
              <a:rPr lang="en-US" sz="3200" b="1" dirty="0" err="1"/>
              <a:t>Trước</a:t>
            </a:r>
            <a:r>
              <a:rPr lang="en-US" sz="3200" b="1" dirty="0"/>
              <a:t> </a:t>
            </a:r>
            <a:r>
              <a:rPr lang="en-US" sz="3200" b="1" dirty="0" err="1"/>
              <a:t>nhà</a:t>
            </a:r>
            <a:r>
              <a:rPr lang="en-US" sz="3200" b="1" dirty="0"/>
              <a:t>, </a:t>
            </a:r>
            <a:r>
              <a:rPr lang="en-US" sz="3200" b="1" dirty="0" err="1"/>
              <a:t>mấy</a:t>
            </a:r>
            <a:r>
              <a:rPr lang="en-US" sz="3200" b="1" dirty="0"/>
              <a:t> </a:t>
            </a:r>
            <a:r>
              <a:rPr lang="en-US" sz="3200" b="1" dirty="0" err="1"/>
              <a:t>cây</a:t>
            </a:r>
            <a:r>
              <a:rPr lang="en-US" sz="3200" b="1" dirty="0"/>
              <a:t> </a:t>
            </a:r>
            <a:r>
              <a:rPr lang="en-US" sz="3200" b="1" dirty="0" err="1"/>
              <a:t>hoa</a:t>
            </a:r>
            <a:r>
              <a:rPr lang="en-US" sz="3200" b="1" dirty="0"/>
              <a:t> </a:t>
            </a:r>
            <a:r>
              <a:rPr lang="en-US" sz="3200" b="1" dirty="0" err="1"/>
              <a:t>giấy</a:t>
            </a:r>
            <a:r>
              <a:rPr lang="en-US" sz="3200" b="1" dirty="0"/>
              <a:t>  </a:t>
            </a:r>
            <a:r>
              <a:rPr lang="en-US" sz="3200" b="1" dirty="0" err="1"/>
              <a:t>nở</a:t>
            </a:r>
            <a:r>
              <a:rPr lang="en-US" sz="3200" b="1" dirty="0"/>
              <a:t> </a:t>
            </a:r>
            <a:r>
              <a:rPr lang="en-US" sz="3200" b="1" dirty="0" err="1"/>
              <a:t>tưng</a:t>
            </a:r>
            <a:r>
              <a:rPr lang="en-US" sz="3200" b="1" dirty="0"/>
              <a:t> </a:t>
            </a:r>
            <a:r>
              <a:rPr lang="en-US" sz="3200" b="1" dirty="0" err="1"/>
              <a:t>bừng</a:t>
            </a:r>
            <a:r>
              <a:rPr lang="en-US" sz="3200" b="1" dirty="0"/>
              <a:t>.</a:t>
            </a:r>
          </a:p>
          <a:p>
            <a:r>
              <a:rPr lang="en-US" b="1" dirty="0">
                <a:solidFill>
                  <a:srgbClr val="0033CC"/>
                </a:solidFill>
              </a:rPr>
              <a:t>                                                                  </a:t>
            </a:r>
            <a:r>
              <a:rPr lang="en-US" b="1" dirty="0" err="1">
                <a:solidFill>
                  <a:srgbClr val="0033CC"/>
                </a:solidFill>
              </a:rPr>
              <a:t>Trần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 err="1">
                <a:solidFill>
                  <a:srgbClr val="0033CC"/>
                </a:solidFill>
              </a:rPr>
              <a:t>Hoài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 err="1">
                <a:solidFill>
                  <a:srgbClr val="0033CC"/>
                </a:solidFill>
              </a:rPr>
              <a:t>Dương</a:t>
            </a:r>
            <a:r>
              <a:rPr lang="en-US" b="1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8100" y="2894806"/>
            <a:ext cx="9144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 dirty="0"/>
              <a:t>b. </a:t>
            </a:r>
            <a:r>
              <a:rPr lang="en-US" sz="3200" b="1" dirty="0" err="1"/>
              <a:t>Trên</a:t>
            </a:r>
            <a:r>
              <a:rPr lang="en-US" sz="3200" b="1" dirty="0"/>
              <a:t> </a:t>
            </a:r>
            <a:r>
              <a:rPr lang="en-US" sz="3200" b="1" dirty="0" err="1"/>
              <a:t>các</a:t>
            </a:r>
            <a:r>
              <a:rPr lang="en-US" sz="3200" b="1" dirty="0"/>
              <a:t> </a:t>
            </a:r>
            <a:r>
              <a:rPr lang="en-US" sz="3200" b="1" dirty="0" err="1"/>
              <a:t>lề</a:t>
            </a:r>
            <a:r>
              <a:rPr lang="en-US" sz="3200" b="1" dirty="0"/>
              <a:t> </a:t>
            </a:r>
            <a:r>
              <a:rPr lang="en-US" sz="3200" b="1" dirty="0" err="1"/>
              <a:t>phố</a:t>
            </a:r>
            <a:r>
              <a:rPr lang="en-US" sz="3200" b="1" dirty="0"/>
              <a:t>, </a:t>
            </a:r>
            <a:r>
              <a:rPr lang="en-US" sz="3200" b="1" dirty="0" err="1"/>
              <a:t>trước</a:t>
            </a:r>
            <a:r>
              <a:rPr lang="en-US" sz="3200" b="1" dirty="0"/>
              <a:t> </a:t>
            </a:r>
            <a:r>
              <a:rPr lang="en-US" sz="3200" b="1" dirty="0" err="1"/>
              <a:t>cổng</a:t>
            </a:r>
            <a:r>
              <a:rPr lang="en-US" sz="3200" b="1" dirty="0"/>
              <a:t> </a:t>
            </a:r>
            <a:r>
              <a:rPr lang="en-US" sz="3200" b="1" dirty="0" err="1"/>
              <a:t>các</a:t>
            </a:r>
            <a:r>
              <a:rPr lang="en-US" sz="3200" b="1" dirty="0"/>
              <a:t> </a:t>
            </a:r>
            <a:r>
              <a:rPr lang="en-US" sz="3200" b="1" dirty="0" err="1"/>
              <a:t>cơ</a:t>
            </a:r>
            <a:r>
              <a:rPr lang="en-US" sz="3200" b="1" dirty="0"/>
              <a:t> </a:t>
            </a:r>
            <a:r>
              <a:rPr lang="en-US" sz="3200" b="1" dirty="0" err="1"/>
              <a:t>quan</a:t>
            </a:r>
            <a:r>
              <a:rPr lang="en-US" sz="3200" b="1" dirty="0"/>
              <a:t>, </a:t>
            </a:r>
            <a:r>
              <a:rPr lang="en-US" sz="3200" b="1" dirty="0" err="1"/>
              <a:t>trên</a:t>
            </a:r>
            <a:r>
              <a:rPr lang="en-US" sz="3200" b="1" dirty="0"/>
              <a:t> </a:t>
            </a:r>
            <a:r>
              <a:rPr lang="en-US" sz="3200" b="1" dirty="0" err="1"/>
              <a:t>mặt</a:t>
            </a:r>
            <a:r>
              <a:rPr lang="en-US" sz="3200" b="1" dirty="0"/>
              <a:t> </a:t>
            </a:r>
            <a:r>
              <a:rPr lang="en-US" sz="3200" b="1" dirty="0" err="1"/>
              <a:t>đường</a:t>
            </a:r>
            <a:r>
              <a:rPr lang="en-US" sz="3200" b="1" dirty="0"/>
              <a:t> </a:t>
            </a:r>
            <a:r>
              <a:rPr lang="en-US" sz="3200" b="1" dirty="0" err="1"/>
              <a:t>nhựa</a:t>
            </a:r>
            <a:r>
              <a:rPr lang="en-US" sz="3200" b="1" dirty="0"/>
              <a:t>, </a:t>
            </a:r>
            <a:r>
              <a:rPr lang="en-US" sz="3200" b="1" dirty="0" err="1"/>
              <a:t>từ</a:t>
            </a:r>
            <a:r>
              <a:rPr lang="en-US" sz="3200" b="1" dirty="0"/>
              <a:t> </a:t>
            </a:r>
            <a:r>
              <a:rPr lang="en-US" sz="3200" b="1" dirty="0" err="1"/>
              <a:t>khắp</a:t>
            </a:r>
            <a:r>
              <a:rPr lang="en-US" sz="3200" b="1" dirty="0"/>
              <a:t> </a:t>
            </a:r>
            <a:r>
              <a:rPr lang="en-US" sz="3200" b="1" dirty="0" err="1"/>
              <a:t>năm</a:t>
            </a:r>
            <a:r>
              <a:rPr lang="en-US" sz="3200" b="1" dirty="0"/>
              <a:t> </a:t>
            </a:r>
            <a:r>
              <a:rPr lang="en-US" sz="3200" b="1" dirty="0" err="1"/>
              <a:t>cửa</a:t>
            </a:r>
            <a:r>
              <a:rPr lang="en-US" sz="3200" b="1" dirty="0"/>
              <a:t> ô </a:t>
            </a:r>
            <a:r>
              <a:rPr lang="en-US" sz="3200" b="1" dirty="0" err="1"/>
              <a:t>trở</a:t>
            </a:r>
            <a:r>
              <a:rPr lang="en-US" sz="3200" b="1" dirty="0"/>
              <a:t> </a:t>
            </a:r>
            <a:r>
              <a:rPr lang="en-US" sz="3200" b="1" dirty="0" err="1"/>
              <a:t>vào</a:t>
            </a:r>
            <a:r>
              <a:rPr lang="en-US" sz="3200" b="1" dirty="0"/>
              <a:t>, </a:t>
            </a:r>
            <a:r>
              <a:rPr lang="en-US" sz="3200" b="1" dirty="0" err="1"/>
              <a:t>hoa</a:t>
            </a:r>
            <a:r>
              <a:rPr lang="en-US" sz="3200" b="1" dirty="0"/>
              <a:t> </a:t>
            </a:r>
            <a:r>
              <a:rPr lang="en-US" sz="3200" b="1" dirty="0" err="1"/>
              <a:t>sấu</a:t>
            </a:r>
            <a:r>
              <a:rPr lang="en-US" sz="3200" b="1" dirty="0"/>
              <a:t>  </a:t>
            </a:r>
            <a:r>
              <a:rPr lang="en-US" sz="3200" b="1" dirty="0" err="1"/>
              <a:t>vẫn</a:t>
            </a:r>
            <a:r>
              <a:rPr lang="en-US" sz="3200" b="1" dirty="0"/>
              <a:t> </a:t>
            </a:r>
            <a:r>
              <a:rPr lang="en-US" sz="3200" b="1" dirty="0" err="1"/>
              <a:t>nở</a:t>
            </a:r>
            <a:r>
              <a:rPr lang="en-US" sz="3200" b="1" dirty="0"/>
              <a:t>, </a:t>
            </a:r>
            <a:r>
              <a:rPr lang="en-US" sz="3200" b="1" dirty="0" err="1"/>
              <a:t>vẫn</a:t>
            </a:r>
            <a:r>
              <a:rPr lang="en-US" sz="3200" b="1" dirty="0"/>
              <a:t> </a:t>
            </a:r>
            <a:r>
              <a:rPr lang="en-US" sz="3200" b="1" dirty="0" err="1"/>
              <a:t>vương</a:t>
            </a:r>
            <a:r>
              <a:rPr lang="en-US" sz="3200" b="1" dirty="0"/>
              <a:t> </a:t>
            </a:r>
            <a:r>
              <a:rPr lang="en-US" sz="3200" b="1" dirty="0" err="1"/>
              <a:t>vãi</a:t>
            </a:r>
            <a:r>
              <a:rPr lang="en-US" sz="3200" b="1" dirty="0"/>
              <a:t> </a:t>
            </a:r>
            <a:r>
              <a:rPr lang="en-US" sz="3200" b="1" dirty="0" err="1"/>
              <a:t>khắp</a:t>
            </a:r>
            <a:r>
              <a:rPr lang="en-US" sz="3200" b="1" dirty="0"/>
              <a:t> </a:t>
            </a:r>
            <a:r>
              <a:rPr lang="en-US" sz="3200" b="1" dirty="0" err="1"/>
              <a:t>thủ</a:t>
            </a:r>
            <a:r>
              <a:rPr lang="en-US" sz="3200" b="1" dirty="0"/>
              <a:t> </a:t>
            </a:r>
            <a:r>
              <a:rPr lang="en-US" sz="3200" b="1" dirty="0" err="1"/>
              <a:t>đô</a:t>
            </a:r>
            <a:r>
              <a:rPr lang="en-US" sz="3200" b="1" dirty="0"/>
              <a:t>.                 </a:t>
            </a:r>
            <a:r>
              <a:rPr lang="en-US" sz="3200" b="1" dirty="0" smtClean="0"/>
              <a:t>						Theo </a:t>
            </a:r>
            <a:r>
              <a:rPr lang="en-US" sz="3200" b="1" dirty="0" err="1"/>
              <a:t>Nguyễn</a:t>
            </a:r>
            <a:r>
              <a:rPr lang="en-US" sz="3200" b="1" dirty="0"/>
              <a:t> </a:t>
            </a:r>
            <a:r>
              <a:rPr lang="en-US" sz="3200" b="1" dirty="0" err="1"/>
              <a:t>Tuân</a:t>
            </a:r>
            <a:r>
              <a:rPr lang="en-US" sz="3200" b="1" dirty="0"/>
              <a:t>.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533400" y="2312293"/>
            <a:ext cx="1676400" cy="2615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29392" y="3429000"/>
            <a:ext cx="257100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3497806" y="3429000"/>
            <a:ext cx="389359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7683690" y="34290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3352800" y="3904248"/>
            <a:ext cx="4635690" cy="1080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H="1">
            <a:off x="5562600" y="1931293"/>
            <a:ext cx="152400" cy="381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>
            <a:off x="2209800" y="4039737"/>
            <a:ext cx="76200" cy="304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0" y="510540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</a:rPr>
              <a:t>* Hãy tìm chủ ngữ, vị ngữ trong các câu trên?</a:t>
            </a: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0" y="5638800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</a:rPr>
              <a:t>* </a:t>
            </a:r>
            <a:r>
              <a:rPr lang="en-US" sz="3200" b="1" dirty="0" err="1">
                <a:solidFill>
                  <a:srgbClr val="0000CC"/>
                </a:solidFill>
              </a:rPr>
              <a:t>Hãy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tìm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các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trạng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ngữ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và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cho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biết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chúng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thêm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vào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để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làm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gì</a:t>
            </a:r>
            <a:r>
              <a:rPr lang="en-US" sz="3200" b="1" dirty="0">
                <a:solidFill>
                  <a:srgbClr val="0000CC"/>
                </a:solidFill>
              </a:rPr>
              <a:t>?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0" y="533400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 dirty="0">
                <a:solidFill>
                  <a:srgbClr val="0000CC"/>
                </a:solidFill>
              </a:rPr>
              <a:t>* </a:t>
            </a:r>
            <a:r>
              <a:rPr lang="en-US" sz="3200" b="1" dirty="0" err="1">
                <a:solidFill>
                  <a:srgbClr val="0000CC"/>
                </a:solidFill>
              </a:rPr>
              <a:t>Để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làm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rõ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nơi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chốn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diễn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ra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sự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việc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nêu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trong</a:t>
            </a:r>
            <a:r>
              <a:rPr lang="en-US" sz="3200" b="1" dirty="0">
                <a:solidFill>
                  <a:srgbClr val="0000CC"/>
                </a:solidFill>
              </a:rPr>
              <a:t> </a:t>
            </a:r>
            <a:r>
              <a:rPr lang="en-US" sz="3200" b="1" dirty="0" err="1">
                <a:solidFill>
                  <a:srgbClr val="0000CC"/>
                </a:solidFill>
              </a:rPr>
              <a:t>câu</a:t>
            </a:r>
            <a:r>
              <a:rPr lang="en-US" sz="3200" b="1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54022" y="3904248"/>
            <a:ext cx="2993977" cy="2160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  <p:bldP spid="32777" grpId="0"/>
      <p:bldP spid="32778" grpId="0"/>
      <p:bldP spid="32779" grpId="0"/>
      <p:bldP spid="32780" grpId="0" animBg="1"/>
      <p:bldP spid="32782" grpId="0" animBg="1"/>
      <p:bldP spid="32783" grpId="0" animBg="1"/>
      <p:bldP spid="32784" grpId="0" animBg="1"/>
      <p:bldP spid="32785" grpId="0" animBg="1"/>
      <p:bldP spid="32787" grpId="0" animBg="1"/>
      <p:bldP spid="32788" grpId="0" animBg="1"/>
      <p:bldP spid="32789" grpId="0"/>
      <p:bldP spid="32789" grpId="1"/>
      <p:bldP spid="32790" grpId="0"/>
      <p:bldP spid="32790" grpId="1"/>
      <p:bldP spid="32791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10236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</a:rPr>
              <a:t>2. </a:t>
            </a:r>
            <a:r>
              <a:rPr lang="en-US" sz="3600" b="1" dirty="0" err="1">
                <a:solidFill>
                  <a:srgbClr val="0000CC"/>
                </a:solidFill>
              </a:rPr>
              <a:t>Đặt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câu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hỏi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cho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các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trạng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ngữ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tìm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được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trong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những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câu</a:t>
            </a:r>
            <a:r>
              <a:rPr lang="en-US" sz="3600" b="1" dirty="0">
                <a:solidFill>
                  <a:srgbClr val="0000CC"/>
                </a:solidFill>
              </a:rPr>
              <a:t> </a:t>
            </a:r>
            <a:r>
              <a:rPr lang="en-US" sz="3600" b="1" dirty="0" err="1">
                <a:solidFill>
                  <a:srgbClr val="0000CC"/>
                </a:solidFill>
              </a:rPr>
              <a:t>trên</a:t>
            </a:r>
            <a:r>
              <a:rPr lang="en-US" sz="3600" b="1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5021" y="1428750"/>
            <a:ext cx="8382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/>
              <a:t>a. </a:t>
            </a:r>
            <a:r>
              <a:rPr lang="en-US" sz="3200" b="1" i="1" dirty="0" err="1">
                <a:solidFill>
                  <a:srgbClr val="FF0000"/>
                </a:solidFill>
              </a:rPr>
              <a:t>Trước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nhà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dirty="0" err="1"/>
              <a:t>mấy</a:t>
            </a:r>
            <a:r>
              <a:rPr lang="en-US" sz="3200" b="1" dirty="0"/>
              <a:t> </a:t>
            </a:r>
            <a:r>
              <a:rPr lang="en-US" sz="3200" b="1" dirty="0" err="1"/>
              <a:t>cây</a:t>
            </a:r>
            <a:r>
              <a:rPr lang="en-US" sz="3200" b="1" dirty="0"/>
              <a:t> </a:t>
            </a:r>
            <a:r>
              <a:rPr lang="en-US" sz="3200" b="1" dirty="0" err="1"/>
              <a:t>hoa</a:t>
            </a:r>
            <a:r>
              <a:rPr lang="en-US" sz="3200" b="1" dirty="0"/>
              <a:t> </a:t>
            </a:r>
            <a:r>
              <a:rPr lang="en-US" sz="3200" b="1" dirty="0" err="1"/>
              <a:t>giấy</a:t>
            </a:r>
            <a:r>
              <a:rPr lang="en-US" sz="3200" b="1" dirty="0"/>
              <a:t> </a:t>
            </a:r>
            <a:r>
              <a:rPr lang="en-US" sz="3200" b="1" dirty="0" err="1"/>
              <a:t>nở</a:t>
            </a:r>
            <a:r>
              <a:rPr lang="en-US" sz="3200" b="1" dirty="0"/>
              <a:t> </a:t>
            </a:r>
            <a:r>
              <a:rPr lang="en-US" sz="3200" b="1" dirty="0" err="1"/>
              <a:t>tưng</a:t>
            </a:r>
            <a:r>
              <a:rPr lang="en-US" sz="3200" b="1" dirty="0"/>
              <a:t> </a:t>
            </a:r>
            <a:r>
              <a:rPr lang="en-US" sz="3200" b="1" dirty="0" err="1"/>
              <a:t>bừng</a:t>
            </a:r>
            <a:r>
              <a:rPr lang="en-US" sz="3200" b="1" dirty="0"/>
              <a:t>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52400" y="2743200"/>
            <a:ext cx="883920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en-US" sz="3200" b="1" dirty="0" err="1"/>
              <a:t>b.</a:t>
            </a:r>
            <a:r>
              <a:rPr lang="en-US" sz="3200" b="1" i="1" dirty="0" err="1">
                <a:solidFill>
                  <a:srgbClr val="FF0000"/>
                </a:solidFill>
              </a:rPr>
              <a:t>Trên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các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lề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phố</a:t>
            </a:r>
            <a:r>
              <a:rPr lang="en-US" sz="3200" b="1" i="1" dirty="0">
                <a:solidFill>
                  <a:srgbClr val="FF0000"/>
                </a:solidFill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</a:rPr>
              <a:t>trước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cổng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các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cơ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quan</a:t>
            </a:r>
            <a:r>
              <a:rPr lang="en-US" sz="3200" b="1" i="1" dirty="0">
                <a:solidFill>
                  <a:srgbClr val="FF0000"/>
                </a:solidFill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</a:rPr>
              <a:t>trên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mặt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đường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nhựa</a:t>
            </a:r>
            <a:r>
              <a:rPr lang="en-US" sz="3200" b="1" i="1" dirty="0">
                <a:solidFill>
                  <a:srgbClr val="FF0000"/>
                </a:solidFill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</a:rPr>
              <a:t>khắp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năm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cửa</a:t>
            </a:r>
            <a:r>
              <a:rPr lang="en-US" sz="3200" b="1" i="1" dirty="0">
                <a:solidFill>
                  <a:srgbClr val="FF0000"/>
                </a:solidFill>
              </a:rPr>
              <a:t> ô </a:t>
            </a:r>
            <a:r>
              <a:rPr lang="en-US" sz="3200" b="1" i="1" dirty="0" err="1">
                <a:solidFill>
                  <a:srgbClr val="FF0000"/>
                </a:solidFill>
              </a:rPr>
              <a:t>trở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vào</a:t>
            </a:r>
            <a:r>
              <a:rPr lang="en-US" sz="3200" b="1" dirty="0"/>
              <a:t>, </a:t>
            </a:r>
            <a:r>
              <a:rPr lang="en-US" sz="3200" b="1" dirty="0" err="1"/>
              <a:t>hoa</a:t>
            </a:r>
            <a:r>
              <a:rPr lang="en-US" sz="3200" b="1" dirty="0"/>
              <a:t> </a:t>
            </a:r>
            <a:r>
              <a:rPr lang="en-US" sz="3200" b="1" dirty="0" err="1"/>
              <a:t>sấu</a:t>
            </a:r>
            <a:r>
              <a:rPr lang="en-US" sz="3200" b="1" dirty="0"/>
              <a:t> </a:t>
            </a:r>
            <a:r>
              <a:rPr lang="en-US" sz="3200" b="1" dirty="0" err="1"/>
              <a:t>vẫn</a:t>
            </a:r>
            <a:r>
              <a:rPr lang="en-US" sz="3200" b="1" dirty="0"/>
              <a:t> </a:t>
            </a:r>
            <a:r>
              <a:rPr lang="en-US" sz="3200" b="1" dirty="0" err="1"/>
              <a:t>nở</a:t>
            </a:r>
            <a:r>
              <a:rPr lang="en-US" sz="3200" b="1" dirty="0"/>
              <a:t>, </a:t>
            </a:r>
            <a:r>
              <a:rPr lang="en-US" sz="3200" b="1" dirty="0" err="1"/>
              <a:t>vẫn</a:t>
            </a:r>
            <a:r>
              <a:rPr lang="en-US" sz="3200" b="1" dirty="0"/>
              <a:t> </a:t>
            </a:r>
            <a:r>
              <a:rPr lang="en-US" sz="3200" b="1" dirty="0" err="1"/>
              <a:t>vương</a:t>
            </a:r>
            <a:r>
              <a:rPr lang="en-US" sz="3200" b="1" dirty="0"/>
              <a:t> </a:t>
            </a:r>
            <a:r>
              <a:rPr lang="en-US" sz="3200" b="1" dirty="0" err="1"/>
              <a:t>vãi</a:t>
            </a:r>
            <a:r>
              <a:rPr lang="en-US" sz="3200" b="1" dirty="0"/>
              <a:t> </a:t>
            </a:r>
            <a:r>
              <a:rPr lang="en-US" sz="3200" b="1" dirty="0" err="1"/>
              <a:t>khắp</a:t>
            </a:r>
            <a:r>
              <a:rPr lang="en-US" sz="3200" b="1" dirty="0"/>
              <a:t> </a:t>
            </a:r>
            <a:r>
              <a:rPr lang="en-US" sz="3200" b="1" dirty="0" err="1"/>
              <a:t>thủ</a:t>
            </a:r>
            <a:r>
              <a:rPr lang="en-US" sz="3200" b="1" dirty="0"/>
              <a:t> </a:t>
            </a:r>
            <a:r>
              <a:rPr lang="en-US" sz="3200" b="1" dirty="0" err="1"/>
              <a:t>đô</a:t>
            </a:r>
            <a:r>
              <a:rPr lang="en-US" sz="3200" b="1" dirty="0"/>
              <a:t>.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0" y="2057400"/>
            <a:ext cx="868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/>
              <a:t>- </a:t>
            </a:r>
            <a:r>
              <a:rPr lang="en-US" sz="3200" b="1" dirty="0" err="1"/>
              <a:t>Mấy</a:t>
            </a:r>
            <a:r>
              <a:rPr lang="en-US" sz="3200" b="1" dirty="0"/>
              <a:t> </a:t>
            </a:r>
            <a:r>
              <a:rPr lang="en-US" sz="3200" b="1" dirty="0" err="1"/>
              <a:t>cây</a:t>
            </a:r>
            <a:r>
              <a:rPr lang="en-US" sz="3200" b="1" dirty="0"/>
              <a:t> </a:t>
            </a:r>
            <a:r>
              <a:rPr lang="en-US" sz="3200" b="1" dirty="0" err="1"/>
              <a:t>hoa</a:t>
            </a:r>
            <a:r>
              <a:rPr lang="en-US" sz="3200" b="1" dirty="0"/>
              <a:t> </a:t>
            </a:r>
            <a:r>
              <a:rPr lang="en-US" sz="3200" b="1" dirty="0" err="1"/>
              <a:t>giấy</a:t>
            </a:r>
            <a:r>
              <a:rPr lang="en-US" sz="3200" b="1" dirty="0"/>
              <a:t> </a:t>
            </a:r>
            <a:r>
              <a:rPr lang="en-US" sz="3200" b="1" dirty="0" err="1"/>
              <a:t>nở</a:t>
            </a:r>
            <a:r>
              <a:rPr lang="en-US" sz="3200" b="1" dirty="0"/>
              <a:t> </a:t>
            </a:r>
            <a:r>
              <a:rPr lang="en-US" sz="3200" b="1" dirty="0" err="1"/>
              <a:t>tưng</a:t>
            </a:r>
            <a:r>
              <a:rPr lang="en-US" sz="3200" b="1" dirty="0"/>
              <a:t> </a:t>
            </a:r>
            <a:r>
              <a:rPr lang="en-US" sz="3200" b="1" dirty="0" err="1"/>
              <a:t>bừng</a:t>
            </a:r>
            <a:r>
              <a:rPr lang="en-US" sz="3200" b="1" dirty="0"/>
              <a:t> </a:t>
            </a:r>
            <a:r>
              <a:rPr lang="en-US" sz="3200" b="1" i="1" u="sng" dirty="0">
                <a:solidFill>
                  <a:srgbClr val="FF0000"/>
                </a:solidFill>
              </a:rPr>
              <a:t>ở </a:t>
            </a:r>
            <a:r>
              <a:rPr lang="en-US" sz="3200" b="1" i="1" u="sng" dirty="0" err="1">
                <a:solidFill>
                  <a:srgbClr val="FF0000"/>
                </a:solidFill>
              </a:rPr>
              <a:t>đâu</a:t>
            </a:r>
            <a:r>
              <a:rPr lang="en-US" sz="3200" b="1" i="1" u="sng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3884" y="4343400"/>
            <a:ext cx="876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/>
              <a:t>- </a:t>
            </a:r>
            <a:r>
              <a:rPr lang="en-US" sz="3200" b="1" dirty="0" err="1"/>
              <a:t>Hoa</a:t>
            </a:r>
            <a:r>
              <a:rPr lang="en-US" sz="3200" b="1" dirty="0"/>
              <a:t> </a:t>
            </a:r>
            <a:r>
              <a:rPr lang="en-US" sz="3200" b="1" dirty="0" err="1"/>
              <a:t>sấu</a:t>
            </a:r>
            <a:r>
              <a:rPr lang="en-US" sz="3200" b="1" dirty="0"/>
              <a:t> </a:t>
            </a:r>
            <a:r>
              <a:rPr lang="en-US" sz="3200" b="1" dirty="0" err="1"/>
              <a:t>vẫn</a:t>
            </a:r>
            <a:r>
              <a:rPr lang="en-US" sz="3200" b="1" dirty="0"/>
              <a:t> </a:t>
            </a:r>
            <a:r>
              <a:rPr lang="en-US" sz="3200" b="1" dirty="0" err="1"/>
              <a:t>nở</a:t>
            </a:r>
            <a:r>
              <a:rPr lang="en-US" sz="3200" b="1" dirty="0"/>
              <a:t>, </a:t>
            </a:r>
            <a:r>
              <a:rPr lang="en-US" sz="3200" b="1" dirty="0" err="1"/>
              <a:t>vẫn</a:t>
            </a:r>
            <a:r>
              <a:rPr lang="en-US" sz="3200" b="1" dirty="0"/>
              <a:t> </a:t>
            </a:r>
            <a:r>
              <a:rPr lang="en-US" sz="3200" b="1" dirty="0" err="1"/>
              <a:t>vương</a:t>
            </a:r>
            <a:r>
              <a:rPr lang="en-US" sz="3200" b="1" dirty="0"/>
              <a:t> </a:t>
            </a:r>
            <a:r>
              <a:rPr lang="en-US" sz="3200" b="1" dirty="0" err="1"/>
              <a:t>vãi</a:t>
            </a:r>
            <a:r>
              <a:rPr lang="en-US" sz="3200" b="1" dirty="0"/>
              <a:t> </a:t>
            </a:r>
            <a:r>
              <a:rPr lang="en-US" sz="3200" b="1" i="1" u="sng" dirty="0">
                <a:solidFill>
                  <a:srgbClr val="FF0000"/>
                </a:solidFill>
              </a:rPr>
              <a:t>ở </a:t>
            </a:r>
            <a:r>
              <a:rPr lang="en-US" sz="3200" b="1" i="1" u="sng" dirty="0" err="1">
                <a:solidFill>
                  <a:srgbClr val="FF0000"/>
                </a:solidFill>
              </a:rPr>
              <a:t>đâu</a:t>
            </a:r>
            <a:r>
              <a:rPr lang="en-US" sz="3200" b="1" i="1" u="sng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381000" y="1905000"/>
            <a:ext cx="1657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0" y="6063396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/>
              <a:t>*</a:t>
            </a:r>
            <a:r>
              <a:rPr lang="en-US" sz="3200" b="1" dirty="0" err="1"/>
              <a:t>Trạng</a:t>
            </a:r>
            <a:r>
              <a:rPr lang="en-US" sz="3200" b="1" dirty="0"/>
              <a:t> </a:t>
            </a:r>
            <a:r>
              <a:rPr lang="en-US" sz="3200" b="1" dirty="0" err="1"/>
              <a:t>ngữ</a:t>
            </a:r>
            <a:r>
              <a:rPr lang="en-US" sz="3200" b="1" dirty="0"/>
              <a:t> </a:t>
            </a:r>
            <a:r>
              <a:rPr lang="en-US" sz="3200" b="1" dirty="0" err="1"/>
              <a:t>chỉ</a:t>
            </a:r>
            <a:r>
              <a:rPr lang="en-US" sz="3200" b="1" dirty="0"/>
              <a:t> </a:t>
            </a:r>
            <a:r>
              <a:rPr lang="en-US" sz="3200" b="1" dirty="0" err="1"/>
              <a:t>nơi</a:t>
            </a:r>
            <a:r>
              <a:rPr lang="en-US" sz="3200" b="1" dirty="0"/>
              <a:t> </a:t>
            </a:r>
            <a:r>
              <a:rPr lang="en-US" sz="3200" b="1" dirty="0" err="1"/>
              <a:t>chốn</a:t>
            </a:r>
            <a:r>
              <a:rPr lang="en-US" sz="3200" b="1" dirty="0"/>
              <a:t> </a:t>
            </a:r>
            <a:r>
              <a:rPr lang="en-US" sz="3200" b="1" dirty="0" err="1"/>
              <a:t>trả</a:t>
            </a:r>
            <a:r>
              <a:rPr lang="en-US" sz="3200" b="1" dirty="0"/>
              <a:t> </a:t>
            </a:r>
            <a:r>
              <a:rPr lang="en-US" sz="3200" b="1" dirty="0" err="1"/>
              <a:t>lời</a:t>
            </a:r>
            <a:r>
              <a:rPr lang="en-US" sz="3200" b="1" dirty="0"/>
              <a:t> </a:t>
            </a:r>
            <a:r>
              <a:rPr lang="en-US" sz="3200" b="1" dirty="0" err="1"/>
              <a:t>cho</a:t>
            </a:r>
            <a:r>
              <a:rPr lang="en-US" sz="3200" b="1" dirty="0"/>
              <a:t> </a:t>
            </a:r>
            <a:r>
              <a:rPr lang="en-US" sz="3200" b="1" dirty="0" err="1"/>
              <a:t>câu</a:t>
            </a:r>
            <a:r>
              <a:rPr lang="en-US" sz="3200" b="1" dirty="0"/>
              <a:t> </a:t>
            </a:r>
            <a:r>
              <a:rPr lang="en-US" sz="3200" b="1" dirty="0" err="1"/>
              <a:t>hỏi</a:t>
            </a:r>
            <a:r>
              <a:rPr lang="en-US" sz="3200" dirty="0"/>
              <a:t> </a:t>
            </a:r>
            <a:r>
              <a:rPr lang="en-US" sz="3200" b="1" u="sng" dirty="0">
                <a:solidFill>
                  <a:srgbClr val="CC0000"/>
                </a:solidFill>
              </a:rPr>
              <a:t>ở </a:t>
            </a:r>
            <a:r>
              <a:rPr lang="en-US" sz="3200" b="1" u="sng" dirty="0" err="1">
                <a:solidFill>
                  <a:srgbClr val="CC0000"/>
                </a:solidFill>
              </a:rPr>
              <a:t>đâu</a:t>
            </a:r>
            <a:r>
              <a:rPr lang="en-US" sz="3200" b="1" u="sng" dirty="0">
                <a:solidFill>
                  <a:srgbClr val="CC0000"/>
                </a:solidFill>
              </a:rPr>
              <a:t>?</a:t>
            </a:r>
            <a:endParaRPr lang="en-US" sz="3200" dirty="0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0" y="4986178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0033CC"/>
                </a:solidFill>
              </a:rPr>
              <a:t>*</a:t>
            </a:r>
            <a:r>
              <a:rPr lang="en-US" sz="3200" b="1" dirty="0" err="1">
                <a:solidFill>
                  <a:srgbClr val="0033CC"/>
                </a:solidFill>
              </a:rPr>
              <a:t>Vậy</a:t>
            </a:r>
            <a:r>
              <a:rPr lang="en-US" sz="3200" b="1" dirty="0">
                <a:solidFill>
                  <a:srgbClr val="0033CC"/>
                </a:solidFill>
              </a:rPr>
              <a:t> </a:t>
            </a:r>
            <a:r>
              <a:rPr lang="en-US" sz="3200" b="1" dirty="0" err="1">
                <a:solidFill>
                  <a:srgbClr val="0033CC"/>
                </a:solidFill>
              </a:rPr>
              <a:t>trạng</a:t>
            </a:r>
            <a:r>
              <a:rPr lang="en-US" sz="3200" b="1" dirty="0">
                <a:solidFill>
                  <a:srgbClr val="0033CC"/>
                </a:solidFill>
              </a:rPr>
              <a:t> </a:t>
            </a:r>
            <a:r>
              <a:rPr lang="en-US" sz="3200" b="1" dirty="0" err="1">
                <a:solidFill>
                  <a:srgbClr val="0033CC"/>
                </a:solidFill>
              </a:rPr>
              <a:t>ngữ</a:t>
            </a:r>
            <a:r>
              <a:rPr lang="en-US" sz="3200" b="1" dirty="0">
                <a:solidFill>
                  <a:srgbClr val="0033CC"/>
                </a:solidFill>
              </a:rPr>
              <a:t> </a:t>
            </a:r>
            <a:r>
              <a:rPr lang="en-US" sz="3200" b="1" dirty="0" err="1">
                <a:solidFill>
                  <a:srgbClr val="0033CC"/>
                </a:solidFill>
              </a:rPr>
              <a:t>chỉ</a:t>
            </a:r>
            <a:r>
              <a:rPr lang="en-US" sz="3200" b="1" dirty="0">
                <a:solidFill>
                  <a:srgbClr val="0033CC"/>
                </a:solidFill>
              </a:rPr>
              <a:t> </a:t>
            </a:r>
            <a:r>
              <a:rPr lang="en-US" sz="3200" b="1" dirty="0" err="1">
                <a:solidFill>
                  <a:srgbClr val="0033CC"/>
                </a:solidFill>
              </a:rPr>
              <a:t>nơi</a:t>
            </a:r>
            <a:r>
              <a:rPr lang="en-US" sz="3200" b="1" dirty="0">
                <a:solidFill>
                  <a:srgbClr val="0033CC"/>
                </a:solidFill>
              </a:rPr>
              <a:t> </a:t>
            </a:r>
            <a:r>
              <a:rPr lang="en-US" sz="3200" b="1" dirty="0" err="1">
                <a:solidFill>
                  <a:srgbClr val="0033CC"/>
                </a:solidFill>
              </a:rPr>
              <a:t>chốn</a:t>
            </a:r>
            <a:r>
              <a:rPr lang="en-US" sz="3200" b="1" dirty="0">
                <a:solidFill>
                  <a:srgbClr val="0033CC"/>
                </a:solidFill>
              </a:rPr>
              <a:t> </a:t>
            </a:r>
            <a:r>
              <a:rPr lang="en-US" sz="3200" b="1" dirty="0" err="1">
                <a:solidFill>
                  <a:srgbClr val="0033CC"/>
                </a:solidFill>
              </a:rPr>
              <a:t>trả</a:t>
            </a:r>
            <a:r>
              <a:rPr lang="en-US" sz="3200" b="1" dirty="0">
                <a:solidFill>
                  <a:srgbClr val="0033CC"/>
                </a:solidFill>
              </a:rPr>
              <a:t> </a:t>
            </a:r>
            <a:r>
              <a:rPr lang="en-US" sz="3200" b="1" dirty="0" err="1">
                <a:solidFill>
                  <a:srgbClr val="0033CC"/>
                </a:solidFill>
              </a:rPr>
              <a:t>lời</a:t>
            </a:r>
            <a:r>
              <a:rPr lang="en-US" sz="3200" b="1" dirty="0">
                <a:solidFill>
                  <a:srgbClr val="0033CC"/>
                </a:solidFill>
              </a:rPr>
              <a:t> </a:t>
            </a:r>
            <a:r>
              <a:rPr lang="en-US" sz="3200" b="1" dirty="0" err="1">
                <a:solidFill>
                  <a:srgbClr val="0033CC"/>
                </a:solidFill>
              </a:rPr>
              <a:t>cho</a:t>
            </a:r>
            <a:r>
              <a:rPr lang="en-US" sz="3200" b="1" dirty="0">
                <a:solidFill>
                  <a:srgbClr val="0033CC"/>
                </a:solidFill>
              </a:rPr>
              <a:t> </a:t>
            </a:r>
            <a:r>
              <a:rPr lang="en-US" sz="3200" b="1" dirty="0" err="1">
                <a:solidFill>
                  <a:srgbClr val="0033CC"/>
                </a:solidFill>
              </a:rPr>
              <a:t>câu</a:t>
            </a:r>
            <a:r>
              <a:rPr lang="en-US" sz="3200" b="1" dirty="0">
                <a:solidFill>
                  <a:srgbClr val="0033CC"/>
                </a:solidFill>
              </a:rPr>
              <a:t> </a:t>
            </a:r>
            <a:r>
              <a:rPr lang="en-US" sz="3200" b="1" dirty="0" err="1">
                <a:solidFill>
                  <a:srgbClr val="0033CC"/>
                </a:solidFill>
              </a:rPr>
              <a:t>hỏi</a:t>
            </a:r>
            <a:r>
              <a:rPr lang="en-US" sz="3200" dirty="0">
                <a:solidFill>
                  <a:srgbClr val="0033CC"/>
                </a:solidFill>
              </a:rPr>
              <a:t> </a:t>
            </a:r>
            <a:r>
              <a:rPr lang="en-US" sz="3200" b="1" dirty="0" err="1">
                <a:solidFill>
                  <a:srgbClr val="0033CC"/>
                </a:solidFill>
              </a:rPr>
              <a:t>nào</a:t>
            </a:r>
            <a:r>
              <a:rPr lang="en-US" sz="3200" b="1" dirty="0">
                <a:solidFill>
                  <a:srgbClr val="0033CC"/>
                </a:solidFill>
              </a:rPr>
              <a:t>?</a:t>
            </a:r>
            <a:endParaRPr lang="en-US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12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62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/>
      <p:bldP spid="17415" grpId="0"/>
      <p:bldP spid="17416" grpId="0"/>
      <p:bldP spid="17417" grpId="0"/>
      <p:bldP spid="17426" grpId="0" animBg="1"/>
      <p:bldP spid="17431" grpId="0"/>
      <p:bldP spid="17432" grpId="0"/>
      <p:bldP spid="1743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295400" y="2895600"/>
            <a:ext cx="701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>
              <a:cs typeface="Times New Roman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5400" b="1" dirty="0">
                <a:solidFill>
                  <a:srgbClr val="FF0000"/>
                </a:solidFill>
              </a:rPr>
              <a:t>II. </a:t>
            </a:r>
            <a:r>
              <a:rPr lang="en-US" sz="5400" b="1" dirty="0" err="1">
                <a:solidFill>
                  <a:srgbClr val="FF0000"/>
                </a:solidFill>
              </a:rPr>
              <a:t>Ghi</a:t>
            </a:r>
            <a:r>
              <a:rPr 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 err="1">
                <a:solidFill>
                  <a:srgbClr val="FF0000"/>
                </a:solidFill>
              </a:rPr>
              <a:t>nhớ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066800"/>
            <a:ext cx="89154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cs typeface="Times New Roman" pitchFamily="18" charset="0"/>
              </a:rPr>
              <a:t>1. </a:t>
            </a:r>
            <a:r>
              <a:rPr lang="en-US" sz="5400" b="1" dirty="0" err="1">
                <a:cs typeface="Times New Roman" pitchFamily="18" charset="0"/>
              </a:rPr>
              <a:t>Để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làm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rõ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nơi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chốn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diễn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ra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sự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việc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nêu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trong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câu</a:t>
            </a:r>
            <a:r>
              <a:rPr lang="en-US" sz="5400" b="1" dirty="0">
                <a:cs typeface="Times New Roman" pitchFamily="18" charset="0"/>
              </a:rPr>
              <a:t> ta </a:t>
            </a:r>
            <a:r>
              <a:rPr lang="en-US" sz="5400" b="1" dirty="0" err="1">
                <a:cs typeface="Times New Roman" pitchFamily="18" charset="0"/>
              </a:rPr>
              <a:t>thêm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trạng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ngữ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chỉ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nơi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chốn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vào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câu</a:t>
            </a:r>
            <a:r>
              <a:rPr lang="en-US" sz="5400" b="1" dirty="0"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5400" b="1" dirty="0">
                <a:cs typeface="Times New Roman" pitchFamily="18" charset="0"/>
              </a:rPr>
              <a:t>2. </a:t>
            </a:r>
            <a:r>
              <a:rPr lang="en-US" sz="5400" b="1" dirty="0" err="1">
                <a:cs typeface="Times New Roman" pitchFamily="18" charset="0"/>
              </a:rPr>
              <a:t>Trạng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ngữ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chỉ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nơi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chốn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trả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lời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cho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câu</a:t>
            </a:r>
            <a:r>
              <a:rPr lang="en-US" sz="5400" b="1" dirty="0">
                <a:cs typeface="Times New Roman" pitchFamily="18" charset="0"/>
              </a:rPr>
              <a:t> </a:t>
            </a:r>
            <a:r>
              <a:rPr lang="en-US" sz="5400" b="1" dirty="0" err="1">
                <a:cs typeface="Times New Roman" pitchFamily="18" charset="0"/>
              </a:rPr>
              <a:t>hỏi</a:t>
            </a:r>
            <a:r>
              <a:rPr lang="en-US" sz="5400" b="1" dirty="0">
                <a:cs typeface="Times New Roman" pitchFamily="18" charset="0"/>
              </a:rPr>
              <a:t> ở </a:t>
            </a:r>
            <a:r>
              <a:rPr lang="en-US" sz="5400" b="1" dirty="0" err="1">
                <a:cs typeface="Times New Roman" pitchFamily="18" charset="0"/>
              </a:rPr>
              <a:t>đâu</a:t>
            </a:r>
            <a:r>
              <a:rPr lang="en-US" sz="5400" b="1" dirty="0"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0" y="605335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99"/>
                </a:solidFill>
              </a:rPr>
              <a:t>* </a:t>
            </a:r>
            <a:r>
              <a:rPr lang="en-US" sz="3600" b="1" dirty="0" err="1">
                <a:solidFill>
                  <a:srgbClr val="000099"/>
                </a:solidFill>
              </a:rPr>
              <a:t>Bài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tập</a:t>
            </a:r>
            <a:r>
              <a:rPr lang="en-US" sz="3600" b="1" dirty="0">
                <a:solidFill>
                  <a:srgbClr val="000099"/>
                </a:solidFill>
              </a:rPr>
              <a:t> 1. </a:t>
            </a:r>
            <a:r>
              <a:rPr lang="en-US" sz="3600" b="1" dirty="0" err="1">
                <a:solidFill>
                  <a:srgbClr val="000099"/>
                </a:solidFill>
              </a:rPr>
              <a:t>Tìm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trạng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ngữ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chỉ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nơi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chốn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trong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các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câu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sau</a:t>
            </a:r>
            <a:r>
              <a:rPr lang="en-US" sz="3600" b="1" dirty="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7171" name="Text Box 35"/>
          <p:cNvSpPr txBox="1">
            <a:spLocks noChangeArrowheads="1"/>
          </p:cNvSpPr>
          <p:nvPr/>
        </p:nvSpPr>
        <p:spPr bwMode="auto">
          <a:xfrm>
            <a:off x="304800" y="2057400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    </a:t>
            </a:r>
            <a:endParaRPr lang="en-US" i="1">
              <a:solidFill>
                <a:srgbClr val="0000CC"/>
              </a:solidFill>
            </a:endParaRP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0" y="1981200"/>
            <a:ext cx="89916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/>
              <a:t>a. </a:t>
            </a:r>
            <a:r>
              <a:rPr lang="en-US" sz="3600" b="1" dirty="0" err="1"/>
              <a:t>Trước</a:t>
            </a:r>
            <a:r>
              <a:rPr lang="en-US" sz="3600" b="1" dirty="0"/>
              <a:t> </a:t>
            </a:r>
            <a:r>
              <a:rPr lang="en-US" sz="3600" b="1" dirty="0" err="1"/>
              <a:t>rạp</a:t>
            </a:r>
            <a:r>
              <a:rPr lang="en-US" sz="3600" b="1" dirty="0"/>
              <a:t>, </a:t>
            </a:r>
            <a:r>
              <a:rPr lang="en-US" sz="3600" b="1" dirty="0" err="1"/>
              <a:t>người</a:t>
            </a:r>
            <a:r>
              <a:rPr lang="en-US" sz="3600" b="1" dirty="0"/>
              <a:t> ta </a:t>
            </a:r>
            <a:r>
              <a:rPr lang="en-US" sz="3600" b="1" dirty="0" err="1"/>
              <a:t>dọn</a:t>
            </a:r>
            <a:r>
              <a:rPr lang="en-US" sz="3600" b="1" dirty="0"/>
              <a:t> </a:t>
            </a:r>
            <a:r>
              <a:rPr lang="en-US" sz="3600" b="1" dirty="0" err="1"/>
              <a:t>dẹp</a:t>
            </a:r>
            <a:r>
              <a:rPr lang="en-US" sz="3600" b="1" dirty="0"/>
              <a:t> </a:t>
            </a:r>
            <a:r>
              <a:rPr lang="en-US" sz="3600" b="1" dirty="0" err="1"/>
              <a:t>sạch</a:t>
            </a:r>
            <a:r>
              <a:rPr lang="en-US" sz="3600" b="1" dirty="0"/>
              <a:t> </a:t>
            </a:r>
            <a:r>
              <a:rPr lang="en-US" sz="3600" b="1" dirty="0" err="1"/>
              <a:t>sẽ</a:t>
            </a:r>
            <a:r>
              <a:rPr lang="en-US" sz="3600" b="1" dirty="0"/>
              <a:t>, </a:t>
            </a:r>
            <a:r>
              <a:rPr lang="en-US" sz="3600" b="1" dirty="0" err="1"/>
              <a:t>sắp</a:t>
            </a:r>
            <a:r>
              <a:rPr lang="en-US" sz="3600" b="1" dirty="0"/>
              <a:t> </a:t>
            </a:r>
            <a:r>
              <a:rPr lang="en-US" sz="3600" b="1" dirty="0" err="1"/>
              <a:t>một</a:t>
            </a:r>
            <a:r>
              <a:rPr lang="en-US" sz="3600" b="1" dirty="0"/>
              <a:t> </a:t>
            </a:r>
            <a:r>
              <a:rPr lang="en-US" sz="3600" b="1" dirty="0" err="1"/>
              <a:t>hàng</a:t>
            </a:r>
            <a:r>
              <a:rPr lang="en-US" sz="3600" b="1" dirty="0"/>
              <a:t> </a:t>
            </a:r>
            <a:r>
              <a:rPr lang="en-US" sz="3600" b="1" dirty="0" err="1"/>
              <a:t>ghế</a:t>
            </a:r>
            <a:r>
              <a:rPr lang="en-US" sz="3600" b="1" dirty="0"/>
              <a:t> </a:t>
            </a:r>
            <a:r>
              <a:rPr lang="en-US" sz="3600" b="1" dirty="0" err="1"/>
              <a:t>dài</a:t>
            </a:r>
            <a:r>
              <a:rPr lang="en-US" sz="3600" b="1" dirty="0"/>
              <a:t>.                                                                         </a:t>
            </a:r>
            <a:r>
              <a:rPr lang="en-US" sz="3200" b="1" dirty="0" smtClean="0"/>
              <a:t>						</a:t>
            </a:r>
            <a:r>
              <a:rPr lang="en-US" sz="3200" b="1" dirty="0"/>
              <a:t>	</a:t>
            </a:r>
            <a:r>
              <a:rPr lang="en-US" sz="3200" b="1" i="1" dirty="0" smtClean="0">
                <a:solidFill>
                  <a:srgbClr val="0033CC"/>
                </a:solidFill>
              </a:rPr>
              <a:t>Phi </a:t>
            </a:r>
            <a:r>
              <a:rPr lang="en-US" sz="3200" b="1" i="1" dirty="0" err="1">
                <a:solidFill>
                  <a:srgbClr val="0033CC"/>
                </a:solidFill>
              </a:rPr>
              <a:t>Vân</a:t>
            </a:r>
            <a:endParaRPr lang="en-US" sz="3200" b="1" i="1" dirty="0">
              <a:solidFill>
                <a:srgbClr val="0033CC"/>
              </a:solidFill>
            </a:endParaRPr>
          </a:p>
        </p:txBody>
      </p:sp>
      <p:sp>
        <p:nvSpPr>
          <p:cNvPr id="7173" name="Text Box 42"/>
          <p:cNvSpPr txBox="1">
            <a:spLocks noChangeArrowheads="1"/>
          </p:cNvSpPr>
          <p:nvPr/>
        </p:nvSpPr>
        <p:spPr bwMode="auto">
          <a:xfrm>
            <a:off x="180975" y="4114800"/>
            <a:ext cx="220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    </a:t>
            </a:r>
            <a:endParaRPr lang="en-US" i="1">
              <a:solidFill>
                <a:srgbClr val="0000CC"/>
              </a:solidFill>
            </a:endParaRP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2274" y="3901281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1" dirty="0"/>
              <a:t>b.  </a:t>
            </a:r>
            <a:r>
              <a:rPr lang="en-US" sz="3600" b="1" dirty="0" err="1"/>
              <a:t>Trên</a:t>
            </a:r>
            <a:r>
              <a:rPr lang="en-US" sz="3600" b="1" dirty="0"/>
              <a:t> </a:t>
            </a:r>
            <a:r>
              <a:rPr lang="en-US" sz="3600" b="1" dirty="0" err="1"/>
              <a:t>bờ</a:t>
            </a:r>
            <a:r>
              <a:rPr lang="en-US" sz="3600" b="1" dirty="0"/>
              <a:t>, </a:t>
            </a:r>
            <a:r>
              <a:rPr lang="en-US" sz="3600" b="1" dirty="0" err="1"/>
              <a:t>tiếng</a:t>
            </a:r>
            <a:r>
              <a:rPr lang="en-US" sz="3600" b="1" dirty="0"/>
              <a:t> </a:t>
            </a:r>
            <a:r>
              <a:rPr lang="en-US" sz="3600" b="1" dirty="0" err="1"/>
              <a:t>trống</a:t>
            </a:r>
            <a:r>
              <a:rPr lang="en-US" sz="3600" b="1" dirty="0"/>
              <a:t> </a:t>
            </a:r>
            <a:r>
              <a:rPr lang="en-US" sz="3600" b="1" dirty="0" err="1"/>
              <a:t>càng</a:t>
            </a:r>
            <a:r>
              <a:rPr lang="en-US" sz="3600" b="1" dirty="0"/>
              <a:t> </a:t>
            </a:r>
            <a:r>
              <a:rPr lang="en-US" sz="3600" b="1" dirty="0" err="1"/>
              <a:t>thúc</a:t>
            </a:r>
            <a:r>
              <a:rPr lang="en-US" sz="3600" b="1" dirty="0"/>
              <a:t> </a:t>
            </a:r>
            <a:r>
              <a:rPr lang="en-US" sz="3600" b="1" dirty="0" err="1"/>
              <a:t>dữ</a:t>
            </a:r>
            <a:r>
              <a:rPr lang="en-US" sz="3600" b="1" dirty="0"/>
              <a:t> </a:t>
            </a:r>
            <a:r>
              <a:rPr lang="en-US" sz="3600" b="1" dirty="0" err="1"/>
              <a:t>dội</a:t>
            </a:r>
            <a:r>
              <a:rPr lang="en-US" sz="3600" b="1" dirty="0"/>
              <a:t>.</a:t>
            </a:r>
          </a:p>
          <a:p>
            <a:r>
              <a:rPr lang="en-US" sz="3600" b="1" dirty="0"/>
              <a:t>                                         </a:t>
            </a:r>
            <a:r>
              <a:rPr lang="en-US" sz="3600" b="1" dirty="0" smtClean="0"/>
              <a:t>		 </a:t>
            </a:r>
            <a:r>
              <a:rPr lang="en-US" sz="3200" b="1" i="1" dirty="0" smtClean="0">
                <a:solidFill>
                  <a:srgbClr val="0033CC"/>
                </a:solidFill>
              </a:rPr>
              <a:t>Chu </a:t>
            </a:r>
            <a:r>
              <a:rPr lang="en-US" sz="3200" b="1" i="1" dirty="0" err="1">
                <a:solidFill>
                  <a:srgbClr val="0033CC"/>
                </a:solidFill>
              </a:rPr>
              <a:t>Văn</a:t>
            </a:r>
            <a:endParaRPr lang="en-US" sz="3200" b="1" i="1" dirty="0">
              <a:solidFill>
                <a:srgbClr val="0033CC"/>
              </a:solidFill>
            </a:endParaRPr>
          </a:p>
        </p:txBody>
      </p:sp>
      <p:sp>
        <p:nvSpPr>
          <p:cNvPr id="7175" name="Text Box 45"/>
          <p:cNvSpPr txBox="1">
            <a:spLocks noChangeArrowheads="1"/>
          </p:cNvSpPr>
          <p:nvPr/>
        </p:nvSpPr>
        <p:spPr bwMode="auto">
          <a:xfrm>
            <a:off x="442913" y="5334000"/>
            <a:ext cx="4738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2274" y="5037505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1" dirty="0"/>
              <a:t>c. </a:t>
            </a:r>
            <a:r>
              <a:rPr lang="en-US" sz="3600" b="1" dirty="0" err="1"/>
              <a:t>Dưới</a:t>
            </a:r>
            <a:r>
              <a:rPr lang="en-US" sz="3600" b="1" dirty="0"/>
              <a:t> </a:t>
            </a:r>
            <a:r>
              <a:rPr lang="en-US" sz="3600" b="1" dirty="0" err="1"/>
              <a:t>những</a:t>
            </a:r>
            <a:r>
              <a:rPr lang="en-US" sz="3600" b="1" dirty="0"/>
              <a:t> </a:t>
            </a:r>
            <a:r>
              <a:rPr lang="en-US" sz="3600" b="1" dirty="0" err="1"/>
              <a:t>mái</a:t>
            </a:r>
            <a:r>
              <a:rPr lang="en-US" sz="3600" b="1" dirty="0"/>
              <a:t> </a:t>
            </a:r>
            <a:r>
              <a:rPr lang="en-US" sz="3600" b="1" dirty="0" err="1"/>
              <a:t>nhà</a:t>
            </a:r>
            <a:r>
              <a:rPr lang="en-US" sz="3600" b="1" dirty="0"/>
              <a:t> </a:t>
            </a:r>
            <a:r>
              <a:rPr lang="en-US" sz="3600" b="1" dirty="0" err="1"/>
              <a:t>ẩm</a:t>
            </a:r>
            <a:r>
              <a:rPr lang="en-US" sz="3600" b="1" dirty="0"/>
              <a:t> </a:t>
            </a:r>
            <a:r>
              <a:rPr lang="en-US" sz="3600" b="1" dirty="0" err="1"/>
              <a:t>nước</a:t>
            </a:r>
            <a:r>
              <a:rPr lang="en-US" sz="3600" b="1" dirty="0"/>
              <a:t>, </a:t>
            </a:r>
            <a:r>
              <a:rPr lang="en-US" sz="3600" b="1" dirty="0" err="1"/>
              <a:t>mọi</a:t>
            </a:r>
            <a:r>
              <a:rPr lang="en-US" sz="3600" b="1" dirty="0"/>
              <a:t> </a:t>
            </a:r>
            <a:r>
              <a:rPr lang="en-US" sz="3600" b="1" dirty="0" err="1"/>
              <a:t>người</a:t>
            </a:r>
            <a:r>
              <a:rPr lang="en-US" sz="3600" b="1" dirty="0"/>
              <a:t> </a:t>
            </a:r>
            <a:r>
              <a:rPr lang="en-US" sz="3600" b="1" dirty="0" err="1"/>
              <a:t>vẫn</a:t>
            </a:r>
            <a:r>
              <a:rPr lang="en-US" sz="3600" b="1" dirty="0"/>
              <a:t> </a:t>
            </a:r>
            <a:r>
              <a:rPr lang="en-US" sz="3600" b="1" dirty="0" err="1"/>
              <a:t>thu</a:t>
            </a:r>
            <a:r>
              <a:rPr lang="en-US" sz="3600" b="1" dirty="0"/>
              <a:t> </a:t>
            </a:r>
            <a:r>
              <a:rPr lang="en-US" sz="3600" b="1" dirty="0" err="1"/>
              <a:t>mình</a:t>
            </a:r>
            <a:r>
              <a:rPr lang="en-US" sz="3600" b="1" dirty="0"/>
              <a:t> </a:t>
            </a:r>
            <a:r>
              <a:rPr lang="en-US" sz="3600" b="1" dirty="0" err="1" smtClean="0"/>
              <a:t>trong</a:t>
            </a:r>
            <a:r>
              <a:rPr lang="en-US" sz="3600" b="1" dirty="0" smtClean="0"/>
              <a:t> </a:t>
            </a:r>
            <a:r>
              <a:rPr lang="en-US" sz="3600" b="1" dirty="0" err="1"/>
              <a:t>giấc</a:t>
            </a:r>
            <a:r>
              <a:rPr lang="en-US" sz="3600" b="1" dirty="0"/>
              <a:t> </a:t>
            </a:r>
            <a:r>
              <a:rPr lang="en-US" sz="3600" b="1" dirty="0" err="1"/>
              <a:t>ngủ</a:t>
            </a:r>
            <a:r>
              <a:rPr lang="en-US" sz="3600" b="1" dirty="0"/>
              <a:t> </a:t>
            </a:r>
            <a:r>
              <a:rPr lang="en-US" sz="3600" b="1" dirty="0" err="1"/>
              <a:t>mệt</a:t>
            </a:r>
            <a:r>
              <a:rPr lang="en-US" sz="3600" b="1" dirty="0"/>
              <a:t> </a:t>
            </a:r>
            <a:r>
              <a:rPr lang="en-US" sz="3600" b="1" dirty="0" err="1"/>
              <a:t>mỏi</a:t>
            </a:r>
            <a:r>
              <a:rPr lang="en-US" sz="3600" b="1" dirty="0"/>
              <a:t>.                 </a:t>
            </a:r>
            <a:r>
              <a:rPr lang="en-US" sz="3600" b="1" dirty="0" smtClean="0"/>
              <a:t>						</a:t>
            </a:r>
            <a:r>
              <a:rPr lang="en-US" sz="3200" b="1" i="1" dirty="0" err="1" smtClean="0">
                <a:solidFill>
                  <a:srgbClr val="0033CC"/>
                </a:solidFill>
              </a:rPr>
              <a:t>Nguyễn</a:t>
            </a:r>
            <a:r>
              <a:rPr lang="en-US" sz="3200" b="1" i="1" dirty="0" smtClean="0">
                <a:solidFill>
                  <a:srgbClr val="0033CC"/>
                </a:solidFill>
              </a:rPr>
              <a:t> </a:t>
            </a:r>
            <a:r>
              <a:rPr lang="en-US" sz="3200" b="1" i="1" dirty="0" err="1">
                <a:solidFill>
                  <a:srgbClr val="0033CC"/>
                </a:solidFill>
              </a:rPr>
              <a:t>Trọng</a:t>
            </a:r>
            <a:r>
              <a:rPr lang="en-US" sz="3200" b="1" i="1" dirty="0">
                <a:solidFill>
                  <a:srgbClr val="0033CC"/>
                </a:solidFill>
              </a:rPr>
              <a:t> </a:t>
            </a:r>
            <a:r>
              <a:rPr lang="en-US" sz="3200" b="1" i="1" dirty="0" err="1">
                <a:solidFill>
                  <a:srgbClr val="0033CC"/>
                </a:solidFill>
              </a:rPr>
              <a:t>Tân</a:t>
            </a:r>
            <a:endParaRPr lang="en-US" sz="3200" b="1" i="1" dirty="0">
              <a:solidFill>
                <a:srgbClr val="0033CC"/>
              </a:solidFill>
            </a:endParaRPr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>
            <a:off x="533400" y="5593556"/>
            <a:ext cx="58674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9" name="Line 109"/>
          <p:cNvSpPr>
            <a:spLocks noChangeShapeType="1"/>
          </p:cNvSpPr>
          <p:nvPr/>
        </p:nvSpPr>
        <p:spPr bwMode="auto">
          <a:xfrm>
            <a:off x="533400" y="2576512"/>
            <a:ext cx="1981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70" name="Line 110"/>
          <p:cNvSpPr>
            <a:spLocks noChangeShapeType="1"/>
          </p:cNvSpPr>
          <p:nvPr/>
        </p:nvSpPr>
        <p:spPr bwMode="auto">
          <a:xfrm>
            <a:off x="752474" y="4501445"/>
            <a:ext cx="15335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87630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en-US" sz="3600" b="1" dirty="0">
                <a:solidFill>
                  <a:srgbClr val="FF0000"/>
                </a:solidFill>
              </a:rPr>
              <a:t>III. </a:t>
            </a:r>
            <a:r>
              <a:rPr lang="en-US" sz="3600" b="1" dirty="0" err="1">
                <a:solidFill>
                  <a:srgbClr val="FF0000"/>
                </a:solidFill>
              </a:rPr>
              <a:t>Luyện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tập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6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4" grpId="0"/>
      <p:bldP spid="15401" grpId="0"/>
      <p:bldP spid="15404" grpId="0"/>
      <p:bldP spid="15407" grpId="0"/>
      <p:bldP spid="15408" grpId="0" animBg="1"/>
      <p:bldP spid="15469" grpId="0" animBg="1"/>
      <p:bldP spid="154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-36394" y="1905000"/>
            <a:ext cx="8991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4000" b="1" dirty="0"/>
              <a:t>………. , </a:t>
            </a:r>
            <a:r>
              <a:rPr lang="en-US" sz="4000" b="1" dirty="0" err="1"/>
              <a:t>em</a:t>
            </a:r>
            <a:r>
              <a:rPr lang="en-US" sz="4000" b="1" dirty="0"/>
              <a:t> </a:t>
            </a:r>
            <a:r>
              <a:rPr lang="en-US" sz="4000" b="1" dirty="0" err="1"/>
              <a:t>giúp</a:t>
            </a:r>
            <a:r>
              <a:rPr lang="en-US" sz="4000" b="1" dirty="0"/>
              <a:t> </a:t>
            </a:r>
            <a:r>
              <a:rPr lang="en-US" sz="4000" b="1" dirty="0" err="1"/>
              <a:t>bố</a:t>
            </a:r>
            <a:r>
              <a:rPr lang="en-US" sz="4000" b="1" dirty="0"/>
              <a:t> </a:t>
            </a:r>
            <a:r>
              <a:rPr lang="en-US" sz="4000" b="1" dirty="0" err="1"/>
              <a:t>mẹ</a:t>
            </a:r>
            <a:r>
              <a:rPr lang="en-US" sz="4000" b="1" dirty="0"/>
              <a:t> </a:t>
            </a:r>
            <a:r>
              <a:rPr lang="en-US" sz="4000" b="1" dirty="0" err="1"/>
              <a:t>làm</a:t>
            </a:r>
            <a:r>
              <a:rPr lang="en-US" sz="4000" b="1" dirty="0"/>
              <a:t> </a:t>
            </a:r>
            <a:r>
              <a:rPr lang="en-US" sz="4000" b="1" dirty="0" err="1"/>
              <a:t>những</a:t>
            </a:r>
            <a:r>
              <a:rPr lang="en-US" sz="4000" b="1" dirty="0"/>
              <a:t> </a:t>
            </a:r>
            <a:r>
              <a:rPr lang="en-US" sz="4000" b="1" dirty="0" err="1"/>
              <a:t>công</a:t>
            </a:r>
            <a:r>
              <a:rPr lang="en-US" sz="4000" b="1" dirty="0"/>
              <a:t> </a:t>
            </a:r>
            <a:r>
              <a:rPr lang="en-US" sz="4000" b="1" dirty="0" err="1"/>
              <a:t>việc</a:t>
            </a:r>
            <a:r>
              <a:rPr lang="en-US" sz="4000" b="1" dirty="0"/>
              <a:t> </a:t>
            </a:r>
            <a:r>
              <a:rPr lang="en-US" sz="4000" b="1" dirty="0" err="1"/>
              <a:t>gia</a:t>
            </a:r>
            <a:r>
              <a:rPr lang="en-US" sz="4000" b="1" dirty="0"/>
              <a:t> </a:t>
            </a:r>
            <a:r>
              <a:rPr lang="en-US" sz="4000" b="1" dirty="0" err="1"/>
              <a:t>đình</a:t>
            </a:r>
            <a:r>
              <a:rPr lang="en-US" sz="4000" b="1" dirty="0"/>
              <a:t>.</a:t>
            </a:r>
            <a:endParaRPr lang="en-US" sz="4000" b="1" i="1" dirty="0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0" y="3810000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/>
              <a:t>b) ………, </a:t>
            </a:r>
            <a:r>
              <a:rPr lang="en-US" sz="4000" b="1" dirty="0" err="1"/>
              <a:t>em</a:t>
            </a:r>
            <a:r>
              <a:rPr lang="en-US" sz="4000" b="1" dirty="0"/>
              <a:t> </a:t>
            </a:r>
            <a:r>
              <a:rPr lang="en-US" sz="4000" b="1" dirty="0" err="1"/>
              <a:t>rất</a:t>
            </a:r>
            <a:r>
              <a:rPr lang="en-US" sz="4000" b="1" dirty="0"/>
              <a:t> </a:t>
            </a:r>
            <a:r>
              <a:rPr lang="en-US" sz="4000" b="1" dirty="0" err="1"/>
              <a:t>chăm</a:t>
            </a:r>
            <a:r>
              <a:rPr lang="en-US" sz="4000" b="1" dirty="0"/>
              <a:t> </a:t>
            </a:r>
            <a:r>
              <a:rPr lang="en-US" sz="4000" b="1" dirty="0" err="1"/>
              <a:t>chú</a:t>
            </a:r>
            <a:r>
              <a:rPr lang="en-US" sz="4000" b="1" dirty="0"/>
              <a:t> </a:t>
            </a:r>
            <a:r>
              <a:rPr lang="en-US" sz="4000" b="1" dirty="0" err="1"/>
              <a:t>nghe</a:t>
            </a:r>
            <a:r>
              <a:rPr lang="en-US" sz="4000" b="1" dirty="0"/>
              <a:t> </a:t>
            </a:r>
            <a:r>
              <a:rPr lang="en-US" sz="4000" b="1" dirty="0" err="1"/>
              <a:t>giảng</a:t>
            </a:r>
            <a:r>
              <a:rPr lang="en-US" sz="4000" b="1" dirty="0"/>
              <a:t> </a:t>
            </a:r>
            <a:r>
              <a:rPr lang="en-US" sz="4000" b="1" dirty="0" err="1"/>
              <a:t>và</a:t>
            </a:r>
            <a:r>
              <a:rPr lang="en-US" sz="4000" b="1" dirty="0"/>
              <a:t> </a:t>
            </a:r>
            <a:r>
              <a:rPr lang="en-US" sz="4000" b="1" dirty="0" err="1"/>
              <a:t>hăng</a:t>
            </a:r>
            <a:r>
              <a:rPr lang="en-US" sz="4000" b="1" dirty="0"/>
              <a:t> </a:t>
            </a:r>
            <a:r>
              <a:rPr lang="en-US" sz="4000" b="1" dirty="0" err="1"/>
              <a:t>hái</a:t>
            </a:r>
            <a:r>
              <a:rPr lang="en-US" sz="4000" b="1" dirty="0"/>
              <a:t> </a:t>
            </a:r>
            <a:r>
              <a:rPr lang="en-US" sz="4000" b="1" dirty="0" err="1"/>
              <a:t>phát</a:t>
            </a:r>
            <a:r>
              <a:rPr lang="en-US" sz="4000" b="1" dirty="0"/>
              <a:t> </a:t>
            </a:r>
            <a:r>
              <a:rPr lang="en-US" sz="4000" b="1" dirty="0" err="1" smtClean="0"/>
              <a:t>biểu</a:t>
            </a:r>
            <a:r>
              <a:rPr lang="en-US" sz="4000" b="1" dirty="0"/>
              <a:t>.</a:t>
            </a:r>
            <a:endParaRPr lang="en-US" sz="4000" b="1" i="1" dirty="0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5093" y="5462160"/>
            <a:ext cx="86885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/>
              <a:t>c) ……………. ., </a:t>
            </a:r>
            <a:r>
              <a:rPr lang="en-US" sz="4000" b="1" dirty="0" err="1"/>
              <a:t>hoa</a:t>
            </a:r>
            <a:r>
              <a:rPr lang="en-US" sz="4000" b="1" dirty="0"/>
              <a:t> </a:t>
            </a:r>
            <a:r>
              <a:rPr lang="en-US" sz="4000" b="1" dirty="0" err="1"/>
              <a:t>đã</a:t>
            </a:r>
            <a:r>
              <a:rPr lang="en-US" sz="4000" b="1" dirty="0"/>
              <a:t> </a:t>
            </a:r>
            <a:r>
              <a:rPr lang="en-US" sz="4000" b="1" dirty="0" err="1"/>
              <a:t>nở</a:t>
            </a:r>
            <a:r>
              <a:rPr lang="en-US" sz="4000" b="1" dirty="0"/>
              <a:t>.</a:t>
            </a:r>
            <a:endParaRPr lang="en-US" sz="4000" b="1" i="1" dirty="0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25937" y="1905000"/>
            <a:ext cx="171279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u="sng" dirty="0">
                <a:solidFill>
                  <a:srgbClr val="FF0000"/>
                </a:solidFill>
              </a:rPr>
              <a:t>Ở </a:t>
            </a:r>
            <a:r>
              <a:rPr lang="en-US" sz="4000" b="1" u="sng" dirty="0" err="1">
                <a:solidFill>
                  <a:srgbClr val="FF0000"/>
                </a:solidFill>
              </a:rPr>
              <a:t>nhà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602137" y="3801663"/>
            <a:ext cx="156039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u="sng" dirty="0">
                <a:solidFill>
                  <a:srgbClr val="FF0000"/>
                </a:solidFill>
              </a:rPr>
              <a:t>Ở </a:t>
            </a:r>
            <a:r>
              <a:rPr lang="en-US" sz="4000" b="1" u="sng" dirty="0" err="1">
                <a:solidFill>
                  <a:srgbClr val="FF0000"/>
                </a:solidFill>
              </a:rPr>
              <a:t>lớp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85800" y="5463937"/>
            <a:ext cx="2895600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</a:rPr>
              <a:t>Trong</a:t>
            </a:r>
            <a:r>
              <a:rPr lang="en-US" sz="4000" b="1" u="sng" dirty="0">
                <a:solidFill>
                  <a:srgbClr val="FF0000"/>
                </a:solidFill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</a:rPr>
              <a:t>vườn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25093" y="152400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00099"/>
                </a:solidFill>
              </a:rPr>
              <a:t>* </a:t>
            </a:r>
            <a:r>
              <a:rPr lang="en-US" sz="4000" b="1" dirty="0" err="1">
                <a:solidFill>
                  <a:srgbClr val="000099"/>
                </a:solidFill>
              </a:rPr>
              <a:t>Bài</a:t>
            </a:r>
            <a:r>
              <a:rPr lang="en-US" sz="4000" b="1" dirty="0">
                <a:solidFill>
                  <a:srgbClr val="000099"/>
                </a:solidFill>
              </a:rPr>
              <a:t> </a:t>
            </a:r>
            <a:r>
              <a:rPr lang="en-US" sz="4000" b="1" dirty="0" err="1">
                <a:solidFill>
                  <a:srgbClr val="000099"/>
                </a:solidFill>
              </a:rPr>
              <a:t>tập</a:t>
            </a:r>
            <a:r>
              <a:rPr lang="en-US" sz="4000" b="1" dirty="0">
                <a:solidFill>
                  <a:srgbClr val="000099"/>
                </a:solidFill>
              </a:rPr>
              <a:t> 2. </a:t>
            </a:r>
            <a:r>
              <a:rPr lang="en-US" sz="4000" b="1" dirty="0" err="1">
                <a:solidFill>
                  <a:srgbClr val="000099"/>
                </a:solidFill>
              </a:rPr>
              <a:t>Thêm</a:t>
            </a:r>
            <a:r>
              <a:rPr lang="en-US" sz="4000" b="1" dirty="0">
                <a:solidFill>
                  <a:srgbClr val="000099"/>
                </a:solidFill>
              </a:rPr>
              <a:t> </a:t>
            </a:r>
            <a:r>
              <a:rPr lang="en-US" sz="4000" b="1" dirty="0" err="1">
                <a:solidFill>
                  <a:srgbClr val="000099"/>
                </a:solidFill>
              </a:rPr>
              <a:t>các</a:t>
            </a:r>
            <a:r>
              <a:rPr lang="en-US" sz="4000" b="1" dirty="0">
                <a:solidFill>
                  <a:srgbClr val="000099"/>
                </a:solidFill>
              </a:rPr>
              <a:t> </a:t>
            </a:r>
            <a:r>
              <a:rPr lang="en-US" sz="4000" b="1" dirty="0" err="1">
                <a:solidFill>
                  <a:srgbClr val="000099"/>
                </a:solidFill>
              </a:rPr>
              <a:t>trạng</a:t>
            </a:r>
            <a:r>
              <a:rPr lang="en-US" sz="4000" b="1" dirty="0">
                <a:solidFill>
                  <a:srgbClr val="000099"/>
                </a:solidFill>
              </a:rPr>
              <a:t> </a:t>
            </a:r>
            <a:r>
              <a:rPr lang="en-US" sz="4000" b="1" dirty="0" err="1">
                <a:solidFill>
                  <a:srgbClr val="000099"/>
                </a:solidFill>
              </a:rPr>
              <a:t>ngữ</a:t>
            </a:r>
            <a:r>
              <a:rPr lang="en-US" sz="4000" b="1" dirty="0">
                <a:solidFill>
                  <a:srgbClr val="000099"/>
                </a:solidFill>
              </a:rPr>
              <a:t> </a:t>
            </a:r>
            <a:r>
              <a:rPr lang="en-US" sz="4000" b="1" dirty="0" err="1">
                <a:solidFill>
                  <a:srgbClr val="000099"/>
                </a:solidFill>
              </a:rPr>
              <a:t>chỉ</a:t>
            </a:r>
            <a:r>
              <a:rPr lang="en-US" sz="4000" b="1" dirty="0">
                <a:solidFill>
                  <a:srgbClr val="000099"/>
                </a:solidFill>
              </a:rPr>
              <a:t> </a:t>
            </a:r>
            <a:r>
              <a:rPr lang="en-US" sz="4000" b="1" dirty="0" err="1">
                <a:solidFill>
                  <a:srgbClr val="000099"/>
                </a:solidFill>
              </a:rPr>
              <a:t>nơi</a:t>
            </a:r>
            <a:r>
              <a:rPr lang="en-US" sz="4000" b="1" dirty="0">
                <a:solidFill>
                  <a:srgbClr val="000099"/>
                </a:solidFill>
              </a:rPr>
              <a:t> </a:t>
            </a:r>
            <a:r>
              <a:rPr lang="en-US" sz="4000" b="1" dirty="0" err="1">
                <a:solidFill>
                  <a:srgbClr val="000099"/>
                </a:solidFill>
              </a:rPr>
              <a:t>chốn</a:t>
            </a:r>
            <a:r>
              <a:rPr lang="en-US" sz="4000" b="1" dirty="0">
                <a:solidFill>
                  <a:srgbClr val="000099"/>
                </a:solidFill>
              </a:rPr>
              <a:t> </a:t>
            </a:r>
            <a:r>
              <a:rPr lang="en-US" sz="4000" b="1" dirty="0" err="1">
                <a:solidFill>
                  <a:srgbClr val="000099"/>
                </a:solidFill>
              </a:rPr>
              <a:t>cho</a:t>
            </a:r>
            <a:r>
              <a:rPr lang="en-US" sz="4000" b="1" dirty="0">
                <a:solidFill>
                  <a:srgbClr val="000099"/>
                </a:solidFill>
              </a:rPr>
              <a:t> </a:t>
            </a:r>
            <a:r>
              <a:rPr lang="en-US" sz="4000" b="1" dirty="0" err="1">
                <a:solidFill>
                  <a:srgbClr val="000099"/>
                </a:solidFill>
              </a:rPr>
              <a:t>những</a:t>
            </a:r>
            <a:r>
              <a:rPr lang="en-US" sz="4000" b="1" dirty="0">
                <a:solidFill>
                  <a:srgbClr val="000099"/>
                </a:solidFill>
              </a:rPr>
              <a:t> </a:t>
            </a:r>
            <a:r>
              <a:rPr lang="en-US" sz="4000" b="1" dirty="0" err="1">
                <a:solidFill>
                  <a:srgbClr val="000099"/>
                </a:solidFill>
              </a:rPr>
              <a:t>câu</a:t>
            </a:r>
            <a:r>
              <a:rPr lang="en-US" sz="4000" b="1" dirty="0">
                <a:solidFill>
                  <a:srgbClr val="000099"/>
                </a:solidFill>
              </a:rPr>
              <a:t> </a:t>
            </a:r>
            <a:r>
              <a:rPr lang="en-US" sz="4000" b="1" dirty="0" err="1">
                <a:solidFill>
                  <a:srgbClr val="000099"/>
                </a:solidFill>
              </a:rPr>
              <a:t>sau</a:t>
            </a:r>
            <a:r>
              <a:rPr lang="en-US" sz="4000" b="1" dirty="0">
                <a:solidFill>
                  <a:srgbClr val="000099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/>
      <p:bldP spid="14351" grpId="0"/>
      <p:bldP spid="14352" grpId="0"/>
      <p:bldP spid="14353" grpId="0" animBg="1"/>
      <p:bldP spid="14354" grpId="0" animBg="1"/>
      <p:bldP spid="14355" grpId="0" animBg="1"/>
      <p:bldP spid="143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0" y="2062163"/>
            <a:ext cx="8915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600" b="1" dirty="0"/>
              <a:t>a) </a:t>
            </a:r>
            <a:r>
              <a:rPr lang="en-US" sz="3600" b="1" dirty="0" err="1"/>
              <a:t>Ngoài</a:t>
            </a:r>
            <a:r>
              <a:rPr lang="en-US" sz="3600" b="1" dirty="0"/>
              <a:t> </a:t>
            </a:r>
            <a:r>
              <a:rPr lang="en-US" sz="3600" b="1" dirty="0" err="1"/>
              <a:t>đường</a:t>
            </a:r>
            <a:r>
              <a:rPr lang="en-US" sz="3600" b="1" dirty="0"/>
              <a:t>,…………..</a:t>
            </a:r>
          </a:p>
          <a:p>
            <a:pPr eaLnBrk="1" hangingPunct="1">
              <a:spcBef>
                <a:spcPct val="20000"/>
              </a:spcBef>
            </a:pPr>
            <a:r>
              <a:rPr lang="en-US" sz="3600" b="1" dirty="0" smtClean="0"/>
              <a:t>b</a:t>
            </a:r>
            <a:r>
              <a:rPr lang="en-US" sz="3600" b="1" dirty="0"/>
              <a:t>) </a:t>
            </a:r>
            <a:r>
              <a:rPr lang="en-US" sz="3600" b="1" dirty="0" err="1"/>
              <a:t>Trong</a:t>
            </a:r>
            <a:r>
              <a:rPr lang="en-US" sz="3600" b="1" dirty="0"/>
              <a:t> </a:t>
            </a:r>
            <a:r>
              <a:rPr lang="en-US" sz="3600" b="1" dirty="0" err="1"/>
              <a:t>nhà</a:t>
            </a:r>
            <a:r>
              <a:rPr lang="en-US" sz="3600" b="1" dirty="0"/>
              <a:t>, ………..</a:t>
            </a:r>
          </a:p>
          <a:p>
            <a:pPr eaLnBrk="1" hangingPunct="1">
              <a:spcBef>
                <a:spcPct val="20000"/>
              </a:spcBef>
            </a:pPr>
            <a:endParaRPr lang="en-US" sz="3600" b="1" dirty="0" smtClean="0"/>
          </a:p>
          <a:p>
            <a:pPr eaLnBrk="1" hangingPunct="1">
              <a:spcBef>
                <a:spcPct val="20000"/>
              </a:spcBef>
            </a:pPr>
            <a:r>
              <a:rPr lang="en-US" sz="3600" b="1" dirty="0" smtClean="0"/>
              <a:t>c</a:t>
            </a:r>
            <a:r>
              <a:rPr lang="en-US" sz="3600" b="1" dirty="0"/>
              <a:t>) </a:t>
            </a:r>
            <a:r>
              <a:rPr lang="en-US" sz="3600" b="1" dirty="0" err="1"/>
              <a:t>Trên</a:t>
            </a:r>
            <a:r>
              <a:rPr lang="en-US" sz="3600" b="1" dirty="0"/>
              <a:t> </a:t>
            </a:r>
            <a:r>
              <a:rPr lang="en-US" sz="3600" b="1" dirty="0" err="1"/>
              <a:t>đường</a:t>
            </a:r>
            <a:r>
              <a:rPr lang="en-US" sz="3600" b="1" dirty="0"/>
              <a:t> </a:t>
            </a:r>
            <a:r>
              <a:rPr lang="en-US" sz="3600" b="1" dirty="0" err="1"/>
              <a:t>đến</a:t>
            </a:r>
            <a:r>
              <a:rPr lang="en-US" sz="3600" b="1" dirty="0"/>
              <a:t> </a:t>
            </a:r>
            <a:r>
              <a:rPr lang="en-US" sz="3600" b="1" dirty="0" err="1"/>
              <a:t>trường</a:t>
            </a:r>
            <a:r>
              <a:rPr lang="en-US" sz="3600" b="1" dirty="0"/>
              <a:t>, ………..</a:t>
            </a:r>
          </a:p>
          <a:p>
            <a:pPr eaLnBrk="1" hangingPunct="1">
              <a:spcBef>
                <a:spcPct val="20000"/>
              </a:spcBef>
            </a:pPr>
            <a:endParaRPr lang="en-US" sz="3600" b="1" dirty="0" smtClean="0"/>
          </a:p>
          <a:p>
            <a:pPr eaLnBrk="1" hangingPunct="1">
              <a:spcBef>
                <a:spcPct val="20000"/>
              </a:spcBef>
            </a:pPr>
            <a:r>
              <a:rPr lang="en-US" sz="3600" b="1" dirty="0" smtClean="0"/>
              <a:t>d</a:t>
            </a:r>
            <a:r>
              <a:rPr lang="en-US" sz="3600" b="1" dirty="0"/>
              <a:t>) Ở </a:t>
            </a:r>
            <a:r>
              <a:rPr lang="en-US" sz="3600" b="1" dirty="0" err="1"/>
              <a:t>bên</a:t>
            </a:r>
            <a:r>
              <a:rPr lang="en-US" sz="3600" b="1" dirty="0"/>
              <a:t> </a:t>
            </a:r>
            <a:r>
              <a:rPr lang="en-US" sz="3600" b="1" dirty="0" err="1"/>
              <a:t>kia</a:t>
            </a:r>
            <a:r>
              <a:rPr lang="en-US" sz="3600" b="1" dirty="0"/>
              <a:t> </a:t>
            </a:r>
            <a:r>
              <a:rPr lang="en-US" sz="3600" b="1" dirty="0" err="1"/>
              <a:t>sườn</a:t>
            </a:r>
            <a:r>
              <a:rPr lang="en-US" sz="3600" b="1" dirty="0"/>
              <a:t> </a:t>
            </a:r>
            <a:r>
              <a:rPr lang="en-US" sz="3600" b="1" dirty="0" err="1"/>
              <a:t>núi</a:t>
            </a:r>
            <a:r>
              <a:rPr lang="en-US" sz="3600" b="1" dirty="0"/>
              <a:t>, ……….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495800" y="5334000"/>
            <a:ext cx="46482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</a:rPr>
              <a:t>đàn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bò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thung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thăng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gặm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cỏ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276600" y="2088321"/>
            <a:ext cx="525780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</a:rPr>
              <a:t>mọi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người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lại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tấp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nập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743200" y="2766038"/>
            <a:ext cx="64008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</a:rPr>
              <a:t>cả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gia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đình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vui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vẻ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bên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mâm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cơm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5334000" y="3958620"/>
            <a:ext cx="38100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</a:rPr>
              <a:t>em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đã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giúp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một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bà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cụ</a:t>
            </a:r>
            <a:r>
              <a:rPr lang="en-US" sz="3600" b="1" dirty="0">
                <a:solidFill>
                  <a:srgbClr val="FF0000"/>
                </a:solidFill>
              </a:rPr>
              <a:t> qua </a:t>
            </a:r>
            <a:r>
              <a:rPr lang="en-US" sz="3600" b="1" dirty="0" err="1">
                <a:solidFill>
                  <a:srgbClr val="FF0000"/>
                </a:solidFill>
              </a:rPr>
              <a:t>đường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0" y="0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99"/>
                </a:solidFill>
              </a:rPr>
              <a:t>* </a:t>
            </a:r>
            <a:r>
              <a:rPr lang="en-US" sz="3600" b="1" dirty="0" err="1">
                <a:solidFill>
                  <a:srgbClr val="000099"/>
                </a:solidFill>
              </a:rPr>
              <a:t>Bài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tập</a:t>
            </a:r>
            <a:r>
              <a:rPr lang="en-US" sz="3600" b="1" dirty="0">
                <a:solidFill>
                  <a:srgbClr val="000099"/>
                </a:solidFill>
              </a:rPr>
              <a:t> 3: </a:t>
            </a:r>
            <a:r>
              <a:rPr lang="en-US" sz="3600" b="1" dirty="0" err="1">
                <a:solidFill>
                  <a:srgbClr val="000099"/>
                </a:solidFill>
              </a:rPr>
              <a:t>Các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câu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dưới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đây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chỉ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mới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có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trạng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ngữ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chỉ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nơi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chốn</a:t>
            </a:r>
            <a:r>
              <a:rPr lang="en-US" sz="3600" b="1" dirty="0">
                <a:solidFill>
                  <a:srgbClr val="000099"/>
                </a:solidFill>
              </a:rPr>
              <a:t>. </a:t>
            </a:r>
            <a:r>
              <a:rPr lang="en-US" sz="3600" b="1" dirty="0" err="1">
                <a:solidFill>
                  <a:srgbClr val="000099"/>
                </a:solidFill>
              </a:rPr>
              <a:t>Hãy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thêm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những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bộ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phận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cần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thiết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để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hoàn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chỉnh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những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câu</a:t>
            </a:r>
            <a:r>
              <a:rPr lang="en-US" sz="3600" b="1" dirty="0">
                <a:solidFill>
                  <a:srgbClr val="000099"/>
                </a:solidFill>
              </a:rPr>
              <a:t> </a:t>
            </a:r>
            <a:r>
              <a:rPr lang="en-US" sz="3600" b="1" dirty="0" err="1">
                <a:solidFill>
                  <a:srgbClr val="000099"/>
                </a:solidFill>
              </a:rPr>
              <a:t>ấy</a:t>
            </a:r>
            <a:r>
              <a:rPr lang="en-US" sz="3600" b="1" dirty="0">
                <a:solidFill>
                  <a:srgbClr val="000099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9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3323" grpId="0" animBg="1"/>
      <p:bldP spid="13324" grpId="0" animBg="1"/>
      <p:bldP spid="13325" grpId="0" animBg="1"/>
      <p:bldP spid="13326" grpId="0" animBg="1"/>
      <p:bldP spid="133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01019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52387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 descr="FD02071_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17435">
            <a:off x="1925638" y="2278063"/>
            <a:ext cx="1450975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 descr="FD02071_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330005" flipH="1">
            <a:off x="4827588" y="2941638"/>
            <a:ext cx="162242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 descr="FD02071_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lum bright="2000" contrast="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78025">
            <a:off x="3629025" y="1462088"/>
            <a:ext cx="1439863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838200" y="304800"/>
            <a:ext cx="693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0247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01000" y="381000"/>
            <a:ext cx="6858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48" name="Group 13"/>
          <p:cNvGrpSpPr>
            <a:grpSpLocks/>
          </p:cNvGrpSpPr>
          <p:nvPr/>
        </p:nvGrpSpPr>
        <p:grpSpPr bwMode="auto">
          <a:xfrm>
            <a:off x="914400" y="461963"/>
            <a:ext cx="6324600" cy="909637"/>
            <a:chOff x="576" y="36"/>
            <a:chExt cx="3984" cy="573"/>
          </a:xfrm>
        </p:grpSpPr>
        <p:sp>
          <p:nvSpPr>
            <p:cNvPr id="10253" name="WordArt 10" descr="611026"/>
            <p:cNvSpPr>
              <a:spLocks noChangeArrowheads="1" noChangeShapeType="1" noTextEdit="1"/>
            </p:cNvSpPr>
            <p:nvPr/>
          </p:nvSpPr>
          <p:spPr bwMode="auto">
            <a:xfrm>
              <a:off x="576" y="144"/>
              <a:ext cx="1488" cy="3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4000" b="1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blipFill dpi="0" rotWithShape="1">
                    <a:blip r:embed="rId9"/>
                    <a:srcRect/>
                    <a:stretch>
                      <a:fillRect/>
                    </a:stretch>
                  </a:blip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Trò chơi</a:t>
              </a:r>
              <a:endParaRPr lang="en-US" sz="40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9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0254" name="WordArt 11" descr="611022"/>
            <p:cNvSpPr>
              <a:spLocks noChangeArrowheads="1" noChangeShapeType="1" noTextEdit="1"/>
            </p:cNvSpPr>
            <p:nvPr/>
          </p:nvSpPr>
          <p:spPr bwMode="auto">
            <a:xfrm>
              <a:off x="2256" y="36"/>
              <a:ext cx="2304" cy="5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blipFill dpi="0" rotWithShape="0">
                    <a:blip r:embed="rId10"/>
                    <a:srcRect/>
                    <a:stretch>
                      <a:fillRect/>
                    </a:stretch>
                  </a:blipFill>
                  <a:latin typeface="Times New Roman"/>
                  <a:cs typeface="Times New Roman"/>
                </a:rPr>
                <a:t>HÁI QUẢ</a:t>
              </a:r>
            </a:p>
          </p:txBody>
        </p:sp>
      </p:grpSp>
      <p:pic>
        <p:nvPicPr>
          <p:cNvPr id="31758" name="Picture 5" descr="n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47193" y="3409156"/>
            <a:ext cx="662940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9" name="Picture 5" descr="n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549107" y="3371056"/>
            <a:ext cx="662940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0" name="Picture 5" descr="n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6643688"/>
            <a:ext cx="8610600" cy="14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1" name="Picture 5" descr="n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9538"/>
            <a:ext cx="8610600" cy="14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17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17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17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872413" y="0"/>
            <a:ext cx="1295400" cy="685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92163" y="4267200"/>
            <a:ext cx="7010400" cy="909638"/>
            <a:chOff x="504" y="1008"/>
            <a:chExt cx="4416" cy="765"/>
          </a:xfrm>
        </p:grpSpPr>
        <p:sp>
          <p:nvSpPr>
            <p:cNvPr id="25604" name="AutoShape 4"/>
            <p:cNvSpPr>
              <a:spLocks noChangeArrowheads="1"/>
            </p:cNvSpPr>
            <p:nvPr/>
          </p:nvSpPr>
          <p:spPr bwMode="gray">
            <a:xfrm>
              <a:off x="504" y="1008"/>
              <a:ext cx="4416" cy="7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82" name="Text Box 5"/>
            <p:cNvSpPr txBox="1">
              <a:spLocks noChangeArrowheads="1"/>
            </p:cNvSpPr>
            <p:nvPr/>
          </p:nvSpPr>
          <p:spPr bwMode="gray">
            <a:xfrm>
              <a:off x="801" y="1012"/>
              <a:ext cx="3976" cy="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i="1">
                  <a:sym typeface="Symbol" pitchFamily="18" charset="2"/>
                </a:rPr>
                <a:t> </a:t>
              </a:r>
              <a:r>
                <a:rPr lang="en-US" b="1" i="1">
                  <a:solidFill>
                    <a:srgbClr val="0000FF"/>
                  </a:solidFill>
                  <a:sym typeface="Symbol" pitchFamily="18" charset="2"/>
                </a:rPr>
                <a:t>Cả A và B đều đúng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38200" y="3076575"/>
            <a:ext cx="7010400" cy="862013"/>
            <a:chOff x="504" y="1008"/>
            <a:chExt cx="4416" cy="765"/>
          </a:xfrm>
        </p:grpSpPr>
        <p:sp>
          <p:nvSpPr>
            <p:cNvPr id="25607" name="AutoShape 7"/>
            <p:cNvSpPr>
              <a:spLocks noChangeArrowheads="1"/>
            </p:cNvSpPr>
            <p:nvPr/>
          </p:nvSpPr>
          <p:spPr bwMode="gray">
            <a:xfrm>
              <a:off x="504" y="1008"/>
              <a:ext cx="4416" cy="7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80" name="Text Box 8"/>
            <p:cNvSpPr txBox="1">
              <a:spLocks noChangeArrowheads="1"/>
            </p:cNvSpPr>
            <p:nvPr/>
          </p:nvSpPr>
          <p:spPr bwMode="gray">
            <a:xfrm>
              <a:off x="801" y="1012"/>
              <a:ext cx="3976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700" b="1">
                  <a:solidFill>
                    <a:srgbClr val="0033CC"/>
                  </a:solidFill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b="1" i="1">
                  <a:solidFill>
                    <a:srgbClr val="0033CC"/>
                  </a:solidFill>
                </a:rPr>
                <a:t>trả lời cho câu hỏi</a:t>
              </a:r>
              <a:r>
                <a:rPr lang="en-US">
                  <a:solidFill>
                    <a:srgbClr val="0033CC"/>
                  </a:solidFill>
                </a:rPr>
                <a:t> </a:t>
              </a:r>
              <a:r>
                <a:rPr lang="en-US" b="1" i="1">
                  <a:solidFill>
                    <a:srgbClr val="CC0000"/>
                  </a:solidFill>
                </a:rPr>
                <a:t>ở đâu?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 rot="5400000">
            <a:off x="76200" y="4394200"/>
            <a:ext cx="1371600" cy="152400"/>
            <a:chOff x="0" y="1896"/>
            <a:chExt cx="5760" cy="120"/>
          </a:xfrm>
        </p:grpSpPr>
        <p:sp>
          <p:nvSpPr>
            <p:cNvPr id="11377" name="Rectangle 10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8" name="Rectangle 11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 rot="5400000">
            <a:off x="142875" y="3317875"/>
            <a:ext cx="1238250" cy="152400"/>
            <a:chOff x="0" y="1896"/>
            <a:chExt cx="5760" cy="120"/>
          </a:xfrm>
        </p:grpSpPr>
        <p:sp>
          <p:nvSpPr>
            <p:cNvPr id="11375" name="Rectangle 13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" name="Rectangle 14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 rot="5400000">
            <a:off x="219075" y="1870075"/>
            <a:ext cx="1085850" cy="152400"/>
            <a:chOff x="0" y="1896"/>
            <a:chExt cx="5760" cy="120"/>
          </a:xfrm>
        </p:grpSpPr>
        <p:sp>
          <p:nvSpPr>
            <p:cNvPr id="11373" name="Rectangle 16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4" name="Rectangle 17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819150" y="1998663"/>
            <a:ext cx="7010400" cy="795337"/>
            <a:chOff x="504" y="1008"/>
            <a:chExt cx="4416" cy="765"/>
          </a:xfrm>
        </p:grpSpPr>
        <p:sp>
          <p:nvSpPr>
            <p:cNvPr id="25619" name="AutoShape 19"/>
            <p:cNvSpPr>
              <a:spLocks noChangeArrowheads="1"/>
            </p:cNvSpPr>
            <p:nvPr/>
          </p:nvSpPr>
          <p:spPr bwMode="gray">
            <a:xfrm>
              <a:off x="504" y="1008"/>
              <a:ext cx="4416" cy="76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72" name="Text Box 20"/>
            <p:cNvSpPr txBox="1">
              <a:spLocks noChangeArrowheads="1"/>
            </p:cNvSpPr>
            <p:nvPr/>
          </p:nvSpPr>
          <p:spPr bwMode="gray">
            <a:xfrm>
              <a:off x="801" y="1013"/>
              <a:ext cx="3976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>
                  <a:solidFill>
                    <a:srgbClr val="0000FF"/>
                  </a:solidFill>
                  <a:cs typeface="Times New Roman" pitchFamily="18" charset="0"/>
                  <a:sym typeface="Symbol" pitchFamily="18" charset="2"/>
                </a:rPr>
                <a:t> </a:t>
              </a:r>
              <a:endParaRPr lang="en-US" b="1" i="1">
                <a:solidFill>
                  <a:srgbClr val="0033CC"/>
                </a:solidFill>
              </a:endParaRP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11138" y="1878013"/>
            <a:ext cx="931862" cy="992187"/>
            <a:chOff x="144" y="1176"/>
            <a:chExt cx="586" cy="625"/>
          </a:xfrm>
        </p:grpSpPr>
        <p:grpSp>
          <p:nvGrpSpPr>
            <p:cNvPr id="11360" name="Group 22"/>
            <p:cNvGrpSpPr>
              <a:grpSpLocks/>
            </p:cNvGrpSpPr>
            <p:nvPr/>
          </p:nvGrpSpPr>
          <p:grpSpPr bwMode="auto">
            <a:xfrm rot="5400000">
              <a:off x="124" y="1196"/>
              <a:ext cx="625" cy="586"/>
              <a:chOff x="1872" y="1824"/>
              <a:chExt cx="2014" cy="1821"/>
            </a:xfrm>
          </p:grpSpPr>
          <p:sp>
            <p:nvSpPr>
              <p:cNvPr id="25623" name="AutoShape 23"/>
              <p:cNvSpPr>
                <a:spLocks noChangeArrowheads="1"/>
              </p:cNvSpPr>
              <p:nvPr/>
            </p:nvSpPr>
            <p:spPr bwMode="gray">
              <a:xfrm rot="16200000" flipH="1">
                <a:off x="1818" y="2523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4" name="AutoShape 24"/>
              <p:cNvSpPr>
                <a:spLocks noChangeArrowheads="1"/>
              </p:cNvSpPr>
              <p:nvPr/>
            </p:nvSpPr>
            <p:spPr bwMode="gray">
              <a:xfrm rot="5400000" flipH="1">
                <a:off x="3626" y="2489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25" name="AutoShape 25"/>
              <p:cNvSpPr>
                <a:spLocks noChangeArrowheads="1"/>
              </p:cNvSpPr>
              <p:nvPr/>
            </p:nvSpPr>
            <p:spPr bwMode="gray">
              <a:xfrm rot="10800000" flipH="1">
                <a:off x="2724" y="3436"/>
                <a:ext cx="306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65" name="Oval 26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6" name="Oval 27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8" name="Oval 28"/>
              <p:cNvSpPr>
                <a:spLocks noChangeArrowheads="1"/>
              </p:cNvSpPr>
              <p:nvPr/>
            </p:nvSpPr>
            <p:spPr bwMode="gray">
              <a:xfrm>
                <a:off x="2254" y="1999"/>
                <a:ext cx="1260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68" name="Oval 29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630" name="Oval 30"/>
              <p:cNvSpPr>
                <a:spLocks noChangeArrowheads="1"/>
              </p:cNvSpPr>
              <p:nvPr/>
            </p:nvSpPr>
            <p:spPr bwMode="gray">
              <a:xfrm>
                <a:off x="2334" y="2077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70" name="Oval 31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5632" name="Text Box 32"/>
            <p:cNvSpPr txBox="1">
              <a:spLocks noChangeArrowheads="1"/>
            </p:cNvSpPr>
            <p:nvPr/>
          </p:nvSpPr>
          <p:spPr bwMode="gray">
            <a:xfrm>
              <a:off x="336" y="1296"/>
              <a:ext cx="278" cy="32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228600" y="2982913"/>
            <a:ext cx="931863" cy="992187"/>
            <a:chOff x="144" y="1176"/>
            <a:chExt cx="586" cy="625"/>
          </a:xfrm>
        </p:grpSpPr>
        <p:grpSp>
          <p:nvGrpSpPr>
            <p:cNvPr id="11349" name="Group 34"/>
            <p:cNvGrpSpPr>
              <a:grpSpLocks/>
            </p:cNvGrpSpPr>
            <p:nvPr/>
          </p:nvGrpSpPr>
          <p:grpSpPr bwMode="auto">
            <a:xfrm rot="5400000">
              <a:off x="124" y="1196"/>
              <a:ext cx="625" cy="586"/>
              <a:chOff x="1872" y="1824"/>
              <a:chExt cx="2014" cy="1821"/>
            </a:xfrm>
          </p:grpSpPr>
          <p:sp>
            <p:nvSpPr>
              <p:cNvPr id="25635" name="AutoShape 35"/>
              <p:cNvSpPr>
                <a:spLocks noChangeArrowheads="1"/>
              </p:cNvSpPr>
              <p:nvPr/>
            </p:nvSpPr>
            <p:spPr bwMode="gray">
              <a:xfrm rot="16200000" flipH="1">
                <a:off x="1818" y="2523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6" name="AutoShape 36"/>
              <p:cNvSpPr>
                <a:spLocks noChangeArrowheads="1"/>
              </p:cNvSpPr>
              <p:nvPr/>
            </p:nvSpPr>
            <p:spPr bwMode="gray">
              <a:xfrm rot="5400000" flipH="1">
                <a:off x="3626" y="2489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7" name="AutoShape 37"/>
              <p:cNvSpPr>
                <a:spLocks noChangeArrowheads="1"/>
              </p:cNvSpPr>
              <p:nvPr/>
            </p:nvSpPr>
            <p:spPr bwMode="gray">
              <a:xfrm rot="10800000" flipH="1">
                <a:off x="2724" y="3436"/>
                <a:ext cx="306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54" name="Oval 3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5" name="Oval 3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0" name="Oval 40"/>
              <p:cNvSpPr>
                <a:spLocks noChangeArrowheads="1"/>
              </p:cNvSpPr>
              <p:nvPr/>
            </p:nvSpPr>
            <p:spPr bwMode="gray">
              <a:xfrm>
                <a:off x="2254" y="1999"/>
                <a:ext cx="1260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57" name="Oval 4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642" name="Oval 42"/>
              <p:cNvSpPr>
                <a:spLocks noChangeArrowheads="1"/>
              </p:cNvSpPr>
              <p:nvPr/>
            </p:nvSpPr>
            <p:spPr bwMode="gray">
              <a:xfrm>
                <a:off x="2334" y="2077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59" name="Oval 4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5644" name="Text Box 44"/>
            <p:cNvSpPr txBox="1">
              <a:spLocks noChangeArrowheads="1"/>
            </p:cNvSpPr>
            <p:nvPr/>
          </p:nvSpPr>
          <p:spPr bwMode="gray">
            <a:xfrm>
              <a:off x="336" y="1296"/>
              <a:ext cx="279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12" name="Group 45"/>
          <p:cNvGrpSpPr>
            <a:grpSpLocks/>
          </p:cNvGrpSpPr>
          <p:nvPr/>
        </p:nvGrpSpPr>
        <p:grpSpPr bwMode="auto">
          <a:xfrm>
            <a:off x="228600" y="4164013"/>
            <a:ext cx="931863" cy="992187"/>
            <a:chOff x="144" y="1176"/>
            <a:chExt cx="586" cy="625"/>
          </a:xfrm>
        </p:grpSpPr>
        <p:grpSp>
          <p:nvGrpSpPr>
            <p:cNvPr id="11338" name="Group 46"/>
            <p:cNvGrpSpPr>
              <a:grpSpLocks/>
            </p:cNvGrpSpPr>
            <p:nvPr/>
          </p:nvGrpSpPr>
          <p:grpSpPr bwMode="auto">
            <a:xfrm rot="5400000">
              <a:off x="124" y="1196"/>
              <a:ext cx="625" cy="586"/>
              <a:chOff x="1872" y="1824"/>
              <a:chExt cx="2014" cy="1821"/>
            </a:xfrm>
          </p:grpSpPr>
          <p:sp>
            <p:nvSpPr>
              <p:cNvPr id="25647" name="AutoShape 47"/>
              <p:cNvSpPr>
                <a:spLocks noChangeArrowheads="1"/>
              </p:cNvSpPr>
              <p:nvPr/>
            </p:nvSpPr>
            <p:spPr bwMode="gray">
              <a:xfrm rot="16200000" flipH="1">
                <a:off x="1818" y="2523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48" name="AutoShape 48"/>
              <p:cNvSpPr>
                <a:spLocks noChangeArrowheads="1"/>
              </p:cNvSpPr>
              <p:nvPr/>
            </p:nvSpPr>
            <p:spPr bwMode="gray">
              <a:xfrm rot="5400000" flipH="1">
                <a:off x="3626" y="2489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49" name="AutoShape 49"/>
              <p:cNvSpPr>
                <a:spLocks noChangeArrowheads="1"/>
              </p:cNvSpPr>
              <p:nvPr/>
            </p:nvSpPr>
            <p:spPr bwMode="gray">
              <a:xfrm rot="10800000" flipH="1">
                <a:off x="2724" y="3436"/>
                <a:ext cx="306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43" name="Oval 50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4" name="Oval 51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2" name="Oval 52"/>
              <p:cNvSpPr>
                <a:spLocks noChangeArrowheads="1"/>
              </p:cNvSpPr>
              <p:nvPr/>
            </p:nvSpPr>
            <p:spPr bwMode="gray">
              <a:xfrm>
                <a:off x="2254" y="1999"/>
                <a:ext cx="1260" cy="1263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46" name="Oval 53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654" name="Oval 54"/>
              <p:cNvSpPr>
                <a:spLocks noChangeArrowheads="1"/>
              </p:cNvSpPr>
              <p:nvPr/>
            </p:nvSpPr>
            <p:spPr bwMode="gray">
              <a:xfrm>
                <a:off x="2334" y="2077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48" name="Oval 55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5656" name="Text Box 56"/>
            <p:cNvSpPr txBox="1">
              <a:spLocks noChangeArrowheads="1"/>
            </p:cNvSpPr>
            <p:nvPr/>
          </p:nvSpPr>
          <p:spPr bwMode="gray">
            <a:xfrm>
              <a:off x="336" y="1296"/>
              <a:ext cx="279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304800" y="660400"/>
            <a:ext cx="7524750" cy="1066800"/>
            <a:chOff x="156" y="192"/>
            <a:chExt cx="5460" cy="528"/>
          </a:xfrm>
        </p:grpSpPr>
        <p:sp>
          <p:nvSpPr>
            <p:cNvPr id="25658" name="AutoShape 58" descr="Recycled paper"/>
            <p:cNvSpPr>
              <a:spLocks noChangeArrowheads="1"/>
            </p:cNvSpPr>
            <p:nvPr/>
          </p:nvSpPr>
          <p:spPr bwMode="gray">
            <a:xfrm>
              <a:off x="156" y="192"/>
              <a:ext cx="5460" cy="480"/>
            </a:xfrm>
            <a:prstGeom prst="roundRect">
              <a:avLst>
                <a:gd name="adj" fmla="val 50000"/>
              </a:avLst>
            </a:prstGeom>
            <a:blipFill dpi="0" rotWithShape="1">
              <a:blip r:embed="rId6"/>
              <a:srcRect/>
              <a:tile tx="0" ty="0" sx="100000" sy="100000" flip="none" algn="tl"/>
            </a:blip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4000" b="1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grpSp>
          <p:nvGrpSpPr>
            <p:cNvPr id="11335" name="Group 59"/>
            <p:cNvGrpSpPr>
              <a:grpSpLocks/>
            </p:cNvGrpSpPr>
            <p:nvPr/>
          </p:nvGrpSpPr>
          <p:grpSpPr bwMode="auto">
            <a:xfrm rot="5400000">
              <a:off x="216" y="408"/>
              <a:ext cx="528" cy="96"/>
              <a:chOff x="0" y="1896"/>
              <a:chExt cx="5760" cy="120"/>
            </a:xfrm>
          </p:grpSpPr>
          <p:sp>
            <p:nvSpPr>
              <p:cNvPr id="11336" name="Rectangle 60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7" name="Rectangle 61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5662" name="Text Box 62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838200"/>
            <a:ext cx="6653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  <a:cs typeface="Times New Roman" pitchFamily="18" charset="0"/>
              </a:rPr>
              <a:t>    </a:t>
            </a:r>
            <a:r>
              <a:rPr lang="en-US" b="1">
                <a:solidFill>
                  <a:srgbClr val="CC0000"/>
                </a:solidFill>
              </a:rPr>
              <a:t>Trạng ngữ chỉ nơi chốn là:</a:t>
            </a:r>
          </a:p>
        </p:txBody>
      </p:sp>
      <p:pic>
        <p:nvPicPr>
          <p:cNvPr id="25663" name="Picture 63" descr="61404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4663" y="3279775"/>
            <a:ext cx="1019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64" name="Picture 64" descr="61404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80375" y="2108200"/>
            <a:ext cx="1019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65" name="AutoShape 65">
            <a:hlinkClick r:id="rId9" action="ppaction://hlinksldjump"/>
          </p:cNvPr>
          <p:cNvSpPr>
            <a:spLocks noChangeArrowheads="1"/>
          </p:cNvSpPr>
          <p:nvPr/>
        </p:nvSpPr>
        <p:spPr bwMode="gray">
          <a:xfrm>
            <a:off x="128588" y="50800"/>
            <a:ext cx="2159000" cy="5111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66CC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b="1" i="1">
                <a:cs typeface="Arial" pitchFamily="34" charset="0"/>
              </a:rPr>
              <a:t>Câu 1</a:t>
            </a:r>
          </a:p>
        </p:txBody>
      </p:sp>
      <p:pic>
        <p:nvPicPr>
          <p:cNvPr id="25666" name="Picture 66" descr="61403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4338" y="4114800"/>
            <a:ext cx="1071562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70" name="Rectangle 70"/>
          <p:cNvSpPr>
            <a:spLocks noChangeArrowheads="1"/>
          </p:cNvSpPr>
          <p:nvPr/>
        </p:nvSpPr>
        <p:spPr bwMode="auto">
          <a:xfrm>
            <a:off x="1400175" y="2014538"/>
            <a:ext cx="678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33CC"/>
                </a:solidFill>
              </a:rPr>
              <a:t>Để làm rõ nơi chốn diễn ra sự việc nêu trong </a:t>
            </a:r>
          </a:p>
          <a:p>
            <a:r>
              <a:rPr lang="en-US" sz="2400" b="1" i="1">
                <a:solidFill>
                  <a:srgbClr val="0033CC"/>
                </a:solidFill>
              </a:rPr>
              <a:t>câu ta thêm trạng ngữ chỉ nơi chốn vào câu.</a:t>
            </a:r>
          </a:p>
        </p:txBody>
      </p:sp>
      <p:pic>
        <p:nvPicPr>
          <p:cNvPr id="25671" name="Picture 71" descr="17"/>
          <p:cNvPicPr>
            <a:picLocks noChangeAspect="1" noChangeArrowheads="1" noCrop="1"/>
          </p:cNvPicPr>
          <p:nvPr/>
        </p:nvPicPr>
        <p:blipFill>
          <a:blip r:embed="rId11">
            <a:lum bright="-32000" contrast="6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67810">
            <a:off x="7715250" y="54292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4" name="AutoShape 33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33800" y="5715000"/>
            <a:ext cx="1143000" cy="914400"/>
          </a:xfrm>
          <a:prstGeom prst="actionButtonHome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" name="Group 457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1328" name="Oval 458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29" name="Group 459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6060" name="Oval 460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32" name="Oval 461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333" name="Oval 462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330" name="Text Box 463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00</a:t>
              </a:r>
            </a:p>
          </p:txBody>
        </p:sp>
      </p:grpSp>
      <p:grpSp>
        <p:nvGrpSpPr>
          <p:cNvPr id="18" name="Group 464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1322" name="Oval 465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23" name="Group 466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6067" name="Oval 467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26" name="Oval 468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327" name="Oval 469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324" name="Text Box 470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5</a:t>
              </a:r>
            </a:p>
          </p:txBody>
        </p:sp>
      </p:grpSp>
      <p:grpSp>
        <p:nvGrpSpPr>
          <p:cNvPr id="20" name="Group 471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1316" name="Oval 472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17" name="Group 473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6074" name="Oval 474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20" name="Oval 475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321" name="Oval 476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318" name="Text Box 477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</p:grpSp>
      <p:grpSp>
        <p:nvGrpSpPr>
          <p:cNvPr id="22" name="Group 478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1310" name="Oval 479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11" name="Group 480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6081" name="Oval 481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14" name="Oval 482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315" name="Oval 483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312" name="Text Box 484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24" name="Group 485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1304" name="Oval 486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305" name="Group 487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6088" name="Oval 488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08" name="Oval 489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309" name="Oval 490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306" name="Text Box 491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26" name="Group 492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1298" name="Oval 493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99" name="Group 494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6095" name="Oval 495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02" name="Oval 496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303" name="Oval 497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300" name="Text Box 498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28" name="Group 499"/>
          <p:cNvGrpSpPr>
            <a:grpSpLocks/>
          </p:cNvGrpSpPr>
          <p:nvPr/>
        </p:nvGrpSpPr>
        <p:grpSpPr bwMode="auto">
          <a:xfrm>
            <a:off x="8001000" y="728663"/>
            <a:ext cx="990600" cy="795337"/>
            <a:chOff x="240" y="1296"/>
            <a:chExt cx="521" cy="501"/>
          </a:xfrm>
        </p:grpSpPr>
        <p:sp>
          <p:nvSpPr>
            <p:cNvPr id="11292" name="Oval 500"/>
            <p:cNvSpPr>
              <a:spLocks noChangeArrowheads="1"/>
            </p:cNvSpPr>
            <p:nvPr/>
          </p:nvSpPr>
          <p:spPr bwMode="gray">
            <a:xfrm rot="5400000">
              <a:off x="250" y="1286"/>
              <a:ext cx="501" cy="521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93" name="Group 501"/>
            <p:cNvGrpSpPr>
              <a:grpSpLocks/>
            </p:cNvGrpSpPr>
            <p:nvPr/>
          </p:nvGrpSpPr>
          <p:grpSpPr bwMode="auto">
            <a:xfrm>
              <a:off x="297" y="1353"/>
              <a:ext cx="416" cy="400"/>
              <a:chOff x="297" y="1353"/>
              <a:chExt cx="416" cy="400"/>
            </a:xfrm>
          </p:grpSpPr>
          <p:sp>
            <p:nvSpPr>
              <p:cNvPr id="26102" name="Oval 502"/>
              <p:cNvSpPr>
                <a:spLocks noChangeArrowheads="1"/>
              </p:cNvSpPr>
              <p:nvPr/>
            </p:nvSpPr>
            <p:spPr bwMode="gray">
              <a:xfrm rot="5400000">
                <a:off x="314" y="1345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6" name="Oval 503"/>
              <p:cNvSpPr>
                <a:spLocks noChangeArrowheads="1"/>
              </p:cNvSpPr>
              <p:nvPr/>
            </p:nvSpPr>
            <p:spPr bwMode="gray">
              <a:xfrm rot="5400000">
                <a:off x="305" y="1354"/>
                <a:ext cx="391" cy="407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297" name="Oval 504"/>
              <p:cNvSpPr>
                <a:spLocks noChangeArrowheads="1"/>
              </p:cNvSpPr>
              <p:nvPr/>
            </p:nvSpPr>
            <p:spPr bwMode="gray">
              <a:xfrm rot="5400000">
                <a:off x="325" y="1382"/>
                <a:ext cx="340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1294" name="Text Box 505"/>
            <p:cNvSpPr txBox="1">
              <a:spLocks noChangeArrowheads="1"/>
            </p:cNvSpPr>
            <p:nvPr/>
          </p:nvSpPr>
          <p:spPr bwMode="auto">
            <a:xfrm>
              <a:off x="333" y="1404"/>
              <a:ext cx="33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Hết giờ</a:t>
              </a:r>
            </a:p>
          </p:txBody>
        </p:sp>
      </p:grp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5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5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5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4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4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5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5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6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7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uong Dong Ho=conv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7.46531E-6 C -0.05781 -0.003 -0.11581 -0.00254 -0.17379 -0.00392 C -0.18473 -0.02566 -0.17987 -0.06174 -0.17379 -0.08602 C -0.17275 -0.09713 -0.17136 -0.13783 -0.16303 -0.14754 C -0.15886 -0.1524 -0.15331 -0.15471 -0.14931 -0.1598 C -0.14584 -0.16419 -0.14358 -0.16997 -0.14011 -0.17414 C -0.13733 -0.17737 -0.13074 -0.18223 -0.13074 -0.18223 C -0.12761 -0.19657 -0.13213 -0.17992 -0.12466 -0.19449 C -0.12379 -0.19634 -0.12397 -0.19888 -0.1231 -0.20073 C -0.12188 -0.20328 -0.11997 -0.2049 -0.11841 -0.20698 C -0.11372 -0.22756 -0.12119 -0.1968 -0.1139 -0.21923 C -0.10782 -0.23797 -0.11719 -0.21762 -0.10921 -0.23357 C -0.10678 -0.24583 -0.10574 -0.25762 -0.10469 -0.27034 C -0.10522 -0.28885 -0.10435 -0.30735 -0.10626 -0.32562 C -0.10678 -0.33094 -0.11233 -0.33256 -0.11546 -0.33602 C -0.12379 -0.34551 -0.14376 -0.35591 -0.15539 -0.35638 C -0.19636 -0.35753 -0.23751 -0.35776 -0.27848 -0.35846 C -0.28108 -0.36863 -0.27883 -0.37719 -0.2724 -0.3832 C -0.26893 -0.39662 -0.2665 -0.39453 -0.25869 -0.40147 C -0.25435 -0.4098 -0.2514 -0.4135 -0.24463 -0.41789 C -0.23994 -0.42437 -0.23612 -0.42506 -0.2323 -0.43223 C -0.22987 -0.44171 -0.22883 -0.45166 -0.22622 -0.46091 C -0.2231 -0.47224 -0.22379 -0.466 -0.21997 -0.47525 C -0.21876 -0.47802 -0.21806 -0.4808 -0.21702 -0.48357 C -0.21581 -0.4875 -0.2139 -0.49583 -0.2139 -0.49583 C -0.21442 -0.50277 -0.2139 -0.50994 -0.21546 -0.51641 C -0.21754 -0.5252 -0.24584 -0.52636 -0.24775 -0.52659 C -0.26633 -0.53515 -0.24601 -0.52636 -0.29549 -0.53075 C -0.30053 -0.53121 -0.30574 -0.53723 -0.31077 -0.53885 C -0.32101 -0.54717 -0.33108 -0.55295 -0.3415 -0.56151 C -0.34949 -0.56799 -0.35192 -0.57492 -0.36164 -0.57978 C -0.3764 -0.5999 -0.35973 -0.58001 -0.37379 -0.59019 C -0.39601 -0.60614 -0.37692 -0.59689 -0.38924 -0.60244 C -0.39654 -0.60106 -0.40348 -0.60106 -0.40921 -0.59412 C -0.41251 -0.59019 -0.4224 -0.57423 -0.42935 -0.57377 C -0.46772 -0.57192 -0.50626 -0.57238 -0.54463 -0.57169 C -0.57917 -0.57238 -0.61338 -0.57192 -0.64775 -0.57377 C -0.65279 -0.574 -0.65487 -0.58394 -0.66008 -0.58602 C -0.67431 -0.59157 -0.6757 -0.5888 -0.69844 -0.59019 C -0.70157 -0.60684 -0.7099 -0.60453 -0.72154 -0.60661 C -0.73126 -0.60846 -0.7415 -0.61054 -0.75088 -0.6147 C -0.75296 -0.61401 -0.75487 -0.61355 -0.75695 -0.61262 C -0.76008 -0.61146 -0.76615 -0.60846 -0.76615 -0.60846 C -0.77344 -0.59412 -0.76928 -0.59898 -0.77692 -0.59204 C -0.78386 -0.57839 -0.78803 -0.56058 -0.79844 -0.5511 C -0.79949 -0.54902 -0.80018 -0.54648 -0.80157 -0.54509 C -0.80279 -0.5437 -0.80504 -0.54463 -0.80626 -0.54301 C -0.80886 -0.53954 -0.81233 -0.53075 -0.81233 -0.53075 C -0.8132 -0.52589 -0.81546 -0.5215 -0.81546 -0.51641 C -0.81546 -0.49745 -0.81112 -0.49421 -0.80157 -0.48149 C -0.80035 -0.47987 -0.79844 -0.48034 -0.79688 -0.47941 C -0.79133 -0.47617 -0.78664 -0.47178 -0.7816 -0.46715 C -0.77952 -0.46507 -0.77535 -0.46091 -0.77535 -0.46091 C -0.77049 -0.45096 -0.76077 -0.44287 -0.75226 -0.43848 C -0.74775 -0.43616 -0.73855 -0.43223 -0.73855 -0.43223 C -0.72084 -0.40957 -0.70851 -0.41489 -0.6816 -0.41188 C -0.65435 -0.40471 -0.62657 -0.41327 -0.60001 -0.40147 C -0.59706 -0.39731 -0.5915 -0.395 -0.59081 -0.38922 C -0.58976 -0.3795 -0.59098 -0.37534 -0.58612 -0.36886 C -0.58022 -0.361 -0.57067 -0.36008 -0.56303 -0.35846 C -0.55574 -0.35198 -0.55938 -0.35684 -0.55539 -0.34204 C -0.55487 -0.33996 -0.55383 -0.33602 -0.55383 -0.33602 C -0.5599 -0.28792 -0.55209 -0.32562 -0.63699 -0.32169 C -0.64515 -0.32122 -0.65383 -0.3159 -0.66164 -0.31336 C -0.66476 -0.3092 -0.66945 -0.30665 -0.67084 -0.3011 C -0.67188 -0.29694 -0.67188 -0.29231 -0.67379 -0.28885 C -0.67501 -0.28676 -0.67657 -0.28491 -0.67848 -0.28468 C -0.69219 -0.28283 -0.70608 -0.2833 -0.71997 -0.2826 C -0.72397 -0.28098 -0.72865 -0.28145 -0.7323 -0.27867 C -0.73386 -0.27751 -0.73404 -0.27404 -0.73542 -0.27243 C -0.73664 -0.27104 -0.73872 -0.2715 -0.74011 -0.27034 C -0.74341 -0.26803 -0.74931 -0.26225 -0.74931 -0.26225 C -0.75313 -0.24676 -0.74758 -0.26479 -0.75539 -0.25184 C -0.75643 -0.25022 -0.75591 -0.24745 -0.75695 -0.24583 C -0.76129 -0.23866 -0.77275 -0.23866 -0.77848 -0.2375 C -0.78421 -0.23519 -0.78247 -0.2375 -0.78473 -0.23149 " pathEditMode="relative" ptsTypes="fffffffffffffffffffffffffffffffffffffffffffffffffffffffffffffffffffffffffffA">
                                      <p:cBhvr>
                                        <p:cTn id="118" dur="5000" fill="hold"/>
                                        <p:tgtEl>
                                          <p:spTgt spid="256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23" presetClass="entr" presetSubtype="16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567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ce7602fca2f6b587c466535cd76ee8b829bd9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679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Chủ đề của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Pipina</dc:creator>
  <cp:lastModifiedBy>HONG</cp:lastModifiedBy>
  <cp:revision>85</cp:revision>
  <cp:lastPrinted>1601-01-01T00:00:00Z</cp:lastPrinted>
  <dcterms:created xsi:type="dcterms:W3CDTF">1601-01-01T00:00:00Z</dcterms:created>
  <dcterms:modified xsi:type="dcterms:W3CDTF">2019-04-10T15:11:12Z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