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3"/>
  </p:notesMasterIdLst>
  <p:sldIdLst>
    <p:sldId id="309" r:id="rId2"/>
    <p:sldId id="292" r:id="rId3"/>
    <p:sldId id="301" r:id="rId4"/>
    <p:sldId id="275" r:id="rId5"/>
    <p:sldId id="284" r:id="rId6"/>
    <p:sldId id="308" r:id="rId7"/>
    <p:sldId id="286" r:id="rId8"/>
    <p:sldId id="285" r:id="rId9"/>
    <p:sldId id="257" r:id="rId10"/>
    <p:sldId id="307" r:id="rId11"/>
    <p:sldId id="306" r:id="rId12"/>
    <p:sldId id="304" r:id="rId13"/>
    <p:sldId id="302" r:id="rId14"/>
    <p:sldId id="310" r:id="rId15"/>
    <p:sldId id="311" r:id="rId16"/>
    <p:sldId id="288" r:id="rId17"/>
    <p:sldId id="278" r:id="rId18"/>
    <p:sldId id="305" r:id="rId19"/>
    <p:sldId id="297" r:id="rId20"/>
    <p:sldId id="300" r:id="rId21"/>
    <p:sldId id="281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99FF66"/>
    <a:srgbClr val="CC0000"/>
    <a:srgbClr val="FF3300"/>
    <a:srgbClr val="FF66FF"/>
    <a:srgbClr val="800080"/>
    <a:srgbClr val="FFCCFF"/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09" autoAdjust="0"/>
    <p:restoredTop sz="94660"/>
  </p:normalViewPr>
  <p:slideViewPr>
    <p:cSldViewPr>
      <p:cViewPr varScale="1">
        <p:scale>
          <a:sx n="88" d="100"/>
          <a:sy n="88" d="100"/>
        </p:scale>
        <p:origin x="-10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53F620E-3BB0-44DF-94E2-175EA2F9414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98963F7-2D88-41D8-8A3D-25026E2499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DA212E-4B68-4191-A664-F70CDB43EA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E9D1E-0C57-48D0-BE73-9EDE823563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D197E-586D-49F7-B5FC-EBD9B56E67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D157E-E327-4B5D-B385-A46CD52373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63FBF-063E-4C06-BAD8-47474A8CA0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6F98E-5499-4356-99D8-EE9525CBC1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16BE5-BE0E-4CF6-9D6E-DE7825F50E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C1E9A-E471-4C8B-B394-AF4AFFE50D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FF60D-0A85-46E3-AFC4-941B43FBAE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88E43-1E78-49BE-BF67-1C32FF6879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601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A5974F2-31CF-4A66-8D1D-68D13C74B92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1153886"/>
            <a:ext cx="3505200" cy="1371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620486" y="1654612"/>
            <a:ext cx="4038598" cy="276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1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Khoa</a:t>
            </a:r>
            <a:r>
              <a:rPr kumimoji="0" lang="en-US" sz="1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1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học</a:t>
            </a:r>
            <a:endParaRPr kumimoji="0" lang="en-US" sz="11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1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0800" y="609600"/>
            <a:ext cx="4648200" cy="472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rgbClr val="FF0000">
                <a:alpha val="60000"/>
              </a:srgbClr>
            </a:glow>
          </a:effectLst>
          <a:scene3d>
            <a:camera prst="perspectiveHeroicExtremeLef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/>
                </a:solidFill>
              </a:rPr>
              <a:t>Nên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ăn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phối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hợp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nhiều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loại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rau</a:t>
            </a:r>
            <a:r>
              <a:rPr lang="en-US" sz="2800" b="1" dirty="0" smtClean="0">
                <a:solidFill>
                  <a:schemeClr val="bg2"/>
                </a:solidFill>
              </a:rPr>
              <a:t>, </a:t>
            </a:r>
            <a:r>
              <a:rPr lang="en-US" sz="2800" b="1" dirty="0" err="1" smtClean="0">
                <a:solidFill>
                  <a:schemeClr val="bg2"/>
                </a:solidFill>
              </a:rPr>
              <a:t>quả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để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có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đủ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loại</a:t>
            </a:r>
            <a:r>
              <a:rPr lang="en-US" sz="2800" b="1" dirty="0" smtClean="0">
                <a:solidFill>
                  <a:schemeClr val="bg2"/>
                </a:solidFill>
              </a:rPr>
              <a:t> vi-</a:t>
            </a:r>
            <a:r>
              <a:rPr lang="en-US" sz="2800" b="1" dirty="0" err="1" smtClean="0">
                <a:solidFill>
                  <a:schemeClr val="bg2"/>
                </a:solidFill>
              </a:rPr>
              <a:t>ta</a:t>
            </a:r>
            <a:r>
              <a:rPr lang="en-US" sz="2800" b="1" dirty="0" smtClean="0">
                <a:solidFill>
                  <a:schemeClr val="bg2"/>
                </a:solidFill>
              </a:rPr>
              <a:t>-min, </a:t>
            </a:r>
            <a:r>
              <a:rPr lang="en-US" sz="2800" b="1" dirty="0" err="1" smtClean="0">
                <a:solidFill>
                  <a:schemeClr val="bg2"/>
                </a:solidFill>
              </a:rPr>
              <a:t>chất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khoáng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cần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thiết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cho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cơ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thể</a:t>
            </a:r>
            <a:r>
              <a:rPr lang="en-US" sz="2800" b="1" dirty="0" smtClean="0">
                <a:solidFill>
                  <a:schemeClr val="bg2"/>
                </a:solidFill>
              </a:rPr>
              <a:t>. </a:t>
            </a:r>
            <a:r>
              <a:rPr lang="en-US" sz="2800" b="1" dirty="0" err="1" smtClean="0">
                <a:solidFill>
                  <a:schemeClr val="bg2"/>
                </a:solidFill>
              </a:rPr>
              <a:t>Các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chất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xơ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trong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rau</a:t>
            </a:r>
            <a:r>
              <a:rPr lang="en-US" sz="2800" b="1" dirty="0" smtClean="0">
                <a:solidFill>
                  <a:schemeClr val="bg2"/>
                </a:solidFill>
              </a:rPr>
              <a:t>, </a:t>
            </a:r>
            <a:r>
              <a:rPr lang="en-US" sz="2800" b="1" dirty="0" err="1" smtClean="0">
                <a:solidFill>
                  <a:schemeClr val="bg2"/>
                </a:solidFill>
              </a:rPr>
              <a:t>quả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còn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giúp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chống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táo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</a:rPr>
              <a:t>bón</a:t>
            </a:r>
            <a:r>
              <a:rPr lang="en-US" sz="2800" b="1" dirty="0" smtClean="0">
                <a:solidFill>
                  <a:schemeClr val="bg2"/>
                </a:solidFill>
              </a:rPr>
              <a:t>.</a:t>
            </a:r>
            <a:endParaRPr lang="en-US" sz="2800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/>
          <p:cNvSpPr>
            <a:spLocks noChangeArrowheads="1"/>
          </p:cNvSpPr>
          <p:nvPr/>
        </p:nvSpPr>
        <p:spPr bwMode="auto">
          <a:xfrm>
            <a:off x="990600" y="2590800"/>
            <a:ext cx="6477000" cy="1828800"/>
          </a:xfrm>
          <a:prstGeom prst="doubleWave">
            <a:avLst>
              <a:gd name="adj1" fmla="val 6500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19" name="WordArt 3"/>
          <p:cNvSpPr>
            <a:spLocks noChangeArrowheads="1" noChangeShapeType="1" noTextEdit="1"/>
          </p:cNvSpPr>
          <p:nvPr/>
        </p:nvSpPr>
        <p:spPr bwMode="auto">
          <a:xfrm>
            <a:off x="1600200" y="2800350"/>
            <a:ext cx="5334000" cy="13144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THẢO LUẬN NHÓM ĐÔI</a:t>
            </a:r>
          </a:p>
        </p:txBody>
      </p:sp>
      <p:sp>
        <p:nvSpPr>
          <p:cNvPr id="111620" name="Rectangle 4"/>
          <p:cNvSpPr>
            <a:spLocks noRot="1" noChangeArrowheads="1"/>
          </p:cNvSpPr>
          <p:nvPr/>
        </p:nvSpPr>
        <p:spPr bwMode="auto">
          <a:xfrm>
            <a:off x="381000" y="533400"/>
            <a:ext cx="822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4800" b="1" dirty="0" err="1" smtClean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Thế</a:t>
            </a:r>
            <a:r>
              <a:rPr lang="en-US" sz="4800" b="1" dirty="0" smtClean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4800" b="1" dirty="0" err="1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nào</a:t>
            </a:r>
            <a:r>
              <a:rPr lang="en-US" sz="4800" b="1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4800" b="1" dirty="0" err="1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là</a:t>
            </a:r>
            <a:r>
              <a:rPr lang="en-US" sz="4800" b="1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4800" b="1" dirty="0" err="1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thực</a:t>
            </a:r>
            <a:r>
              <a:rPr lang="en-US" sz="4800" b="1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4800" b="1" dirty="0" err="1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phẩm</a:t>
            </a:r>
            <a:r>
              <a:rPr lang="en-US" sz="4800" b="1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4800" b="1" dirty="0" err="1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sạch</a:t>
            </a:r>
            <a:r>
              <a:rPr lang="en-US" sz="4800" b="1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4800" b="1" dirty="0" err="1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và</a:t>
            </a:r>
            <a:r>
              <a:rPr lang="en-US" sz="4800" b="1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an </a:t>
            </a:r>
            <a:r>
              <a:rPr lang="en-US" sz="4800" b="1" dirty="0" err="1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toàn</a:t>
            </a:r>
            <a:r>
              <a:rPr lang="en-US" sz="4800" b="1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?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animBg="1"/>
      <p:bldP spid="111619" grpId="0" animBg="1"/>
      <p:bldP spid="1116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914400" y="1190685"/>
            <a:ext cx="7239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solidFill>
                  <a:schemeClr val="bg2"/>
                </a:solidFill>
              </a:rPr>
              <a:t>Thực</a:t>
            </a:r>
            <a:r>
              <a:rPr lang="en-US" sz="3600" b="1" dirty="0" smtClean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phẩm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sạch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và</a:t>
            </a:r>
            <a:r>
              <a:rPr lang="en-US" sz="3600" b="1" dirty="0">
                <a:solidFill>
                  <a:schemeClr val="bg2"/>
                </a:solidFill>
              </a:rPr>
              <a:t> an </a:t>
            </a:r>
            <a:r>
              <a:rPr lang="en-US" sz="3600" b="1" dirty="0" err="1">
                <a:solidFill>
                  <a:schemeClr val="bg2"/>
                </a:solidFill>
              </a:rPr>
              <a:t>toàn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là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thực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phẩm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giữ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được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chất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dinh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dưỡng</a:t>
            </a:r>
            <a:r>
              <a:rPr lang="en-US" sz="3600" b="1" dirty="0">
                <a:solidFill>
                  <a:schemeClr val="bg2"/>
                </a:solidFill>
              </a:rPr>
              <a:t>; </a:t>
            </a:r>
            <a:r>
              <a:rPr lang="en-US" sz="3600" b="1" dirty="0" err="1">
                <a:solidFill>
                  <a:schemeClr val="bg2"/>
                </a:solidFill>
              </a:rPr>
              <a:t>được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nuôi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trồng</a:t>
            </a:r>
            <a:r>
              <a:rPr lang="en-US" sz="3600" b="1" dirty="0">
                <a:solidFill>
                  <a:schemeClr val="bg2"/>
                </a:solidFill>
              </a:rPr>
              <a:t>, </a:t>
            </a:r>
            <a:r>
              <a:rPr lang="en-US" sz="3600" b="1" dirty="0" err="1">
                <a:solidFill>
                  <a:schemeClr val="bg2"/>
                </a:solidFill>
              </a:rPr>
              <a:t>bảo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quản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và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chế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biến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hợp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vệ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sinh</a:t>
            </a:r>
            <a:r>
              <a:rPr lang="en-US" sz="3600" b="1" dirty="0">
                <a:solidFill>
                  <a:schemeClr val="bg2"/>
                </a:solidFill>
              </a:rPr>
              <a:t>, </a:t>
            </a:r>
            <a:r>
              <a:rPr lang="en-US" sz="3600" b="1" dirty="0" err="1">
                <a:solidFill>
                  <a:schemeClr val="bg2"/>
                </a:solidFill>
              </a:rPr>
              <a:t>không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bị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nhiễm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khuẩn</a:t>
            </a:r>
            <a:r>
              <a:rPr lang="en-US" sz="3600" b="1" dirty="0">
                <a:solidFill>
                  <a:schemeClr val="bg2"/>
                </a:solidFill>
              </a:rPr>
              <a:t>, </a:t>
            </a:r>
            <a:r>
              <a:rPr lang="en-US" sz="3600" b="1" dirty="0" err="1">
                <a:solidFill>
                  <a:schemeClr val="bg2"/>
                </a:solidFill>
              </a:rPr>
              <a:t>hóa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chất</a:t>
            </a:r>
            <a:r>
              <a:rPr lang="en-US" sz="3600" b="1" dirty="0">
                <a:solidFill>
                  <a:schemeClr val="bg2"/>
                </a:solidFill>
              </a:rPr>
              <a:t>, </a:t>
            </a:r>
            <a:r>
              <a:rPr lang="en-US" sz="3600" b="1" dirty="0" err="1">
                <a:solidFill>
                  <a:schemeClr val="bg2"/>
                </a:solidFill>
              </a:rPr>
              <a:t>không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gây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ngộ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độc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hoặc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gây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hại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lâu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dài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cho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sức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khỏe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người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sử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dụng</a:t>
            </a:r>
            <a:endParaRPr lang="en-US" sz="36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5" name="Picture 3" descr="sach1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trồng ra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ròng ra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5" descr="rau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-55685"/>
            <a:ext cx="9144000" cy="6989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2133600"/>
            <a:ext cx="7162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 b="1" dirty="0" err="1" smtClean="0">
                <a:solidFill>
                  <a:srgbClr val="CC0000"/>
                </a:solidFill>
              </a:rPr>
              <a:t>Làm</a:t>
            </a:r>
            <a:r>
              <a:rPr lang="en-US" sz="5400" b="1" dirty="0" smtClean="0">
                <a:solidFill>
                  <a:srgbClr val="CC0000"/>
                </a:solidFill>
              </a:rPr>
              <a:t> </a:t>
            </a:r>
            <a:r>
              <a:rPr lang="en-US" sz="5400" b="1" dirty="0" err="1" smtClean="0">
                <a:solidFill>
                  <a:srgbClr val="CC0000"/>
                </a:solidFill>
              </a:rPr>
              <a:t>thế</a:t>
            </a:r>
            <a:r>
              <a:rPr lang="en-US" sz="5400" b="1" dirty="0" smtClean="0">
                <a:solidFill>
                  <a:srgbClr val="CC0000"/>
                </a:solidFill>
              </a:rPr>
              <a:t> </a:t>
            </a:r>
            <a:r>
              <a:rPr lang="en-US" sz="5400" b="1" dirty="0" err="1" smtClean="0">
                <a:solidFill>
                  <a:srgbClr val="CC0000"/>
                </a:solidFill>
              </a:rPr>
              <a:t>nào</a:t>
            </a:r>
            <a:r>
              <a:rPr lang="en-US" sz="5400" b="1" dirty="0" smtClean="0">
                <a:solidFill>
                  <a:srgbClr val="CC0000"/>
                </a:solidFill>
              </a:rPr>
              <a:t> </a:t>
            </a:r>
            <a:r>
              <a:rPr lang="en-US" sz="5400" b="1" dirty="0" err="1" smtClean="0">
                <a:solidFill>
                  <a:srgbClr val="CC0000"/>
                </a:solidFill>
              </a:rPr>
              <a:t>để</a:t>
            </a:r>
            <a:r>
              <a:rPr lang="en-US" sz="5400" b="1" dirty="0" smtClean="0">
                <a:solidFill>
                  <a:srgbClr val="CC0000"/>
                </a:solidFill>
              </a:rPr>
              <a:t> </a:t>
            </a:r>
            <a:r>
              <a:rPr lang="en-US" sz="5400" b="1" dirty="0" err="1" smtClean="0">
                <a:solidFill>
                  <a:srgbClr val="CC0000"/>
                </a:solidFill>
              </a:rPr>
              <a:t>thực</a:t>
            </a:r>
            <a:r>
              <a:rPr lang="en-US" sz="5400" b="1" dirty="0" smtClean="0">
                <a:solidFill>
                  <a:srgbClr val="CC0000"/>
                </a:solidFill>
              </a:rPr>
              <a:t> </a:t>
            </a:r>
            <a:r>
              <a:rPr lang="en-US" sz="5400" b="1" dirty="0" err="1" smtClean="0">
                <a:solidFill>
                  <a:srgbClr val="CC0000"/>
                </a:solidFill>
              </a:rPr>
              <a:t>hiện</a:t>
            </a:r>
            <a:r>
              <a:rPr lang="en-US" sz="5400" b="1" dirty="0" smtClean="0">
                <a:solidFill>
                  <a:srgbClr val="CC0000"/>
                </a:solidFill>
              </a:rPr>
              <a:t> </a:t>
            </a:r>
            <a:r>
              <a:rPr lang="en-US" sz="5400" b="1" dirty="0" err="1" smtClean="0">
                <a:solidFill>
                  <a:srgbClr val="CC0000"/>
                </a:solidFill>
              </a:rPr>
              <a:t>vệ</a:t>
            </a:r>
            <a:r>
              <a:rPr lang="en-US" sz="5400" b="1" dirty="0" smtClean="0">
                <a:solidFill>
                  <a:srgbClr val="CC0000"/>
                </a:solidFill>
              </a:rPr>
              <a:t> </a:t>
            </a:r>
            <a:r>
              <a:rPr lang="en-US" sz="5400" b="1" dirty="0" err="1" smtClean="0">
                <a:solidFill>
                  <a:srgbClr val="CC0000"/>
                </a:solidFill>
              </a:rPr>
              <a:t>sinh</a:t>
            </a:r>
            <a:r>
              <a:rPr lang="en-US" sz="5400" b="1" dirty="0" smtClean="0">
                <a:solidFill>
                  <a:srgbClr val="CC0000"/>
                </a:solidFill>
              </a:rPr>
              <a:t> </a:t>
            </a:r>
            <a:r>
              <a:rPr lang="en-US" sz="5400" b="1" dirty="0" smtClean="0">
                <a:solidFill>
                  <a:srgbClr val="CC0000"/>
                </a:solidFill>
              </a:rPr>
              <a:t>an </a:t>
            </a:r>
            <a:r>
              <a:rPr lang="en-US" sz="5400" b="1" dirty="0" err="1" smtClean="0">
                <a:solidFill>
                  <a:srgbClr val="CC0000"/>
                </a:solidFill>
              </a:rPr>
              <a:t>toàn</a:t>
            </a:r>
            <a:r>
              <a:rPr lang="en-US" sz="5400" b="1" dirty="0" smtClean="0">
                <a:solidFill>
                  <a:srgbClr val="CC0000"/>
                </a:solidFill>
              </a:rPr>
              <a:t> </a:t>
            </a:r>
            <a:r>
              <a:rPr lang="en-US" sz="5400" b="1" dirty="0" err="1" smtClean="0">
                <a:solidFill>
                  <a:srgbClr val="CC0000"/>
                </a:solidFill>
              </a:rPr>
              <a:t>thực</a:t>
            </a:r>
            <a:r>
              <a:rPr lang="en-US" sz="5400" b="1" dirty="0" smtClean="0">
                <a:solidFill>
                  <a:srgbClr val="CC0000"/>
                </a:solidFill>
              </a:rPr>
              <a:t> </a:t>
            </a:r>
            <a:r>
              <a:rPr lang="en-US" sz="5400" b="1" dirty="0" err="1" smtClean="0">
                <a:solidFill>
                  <a:srgbClr val="CC0000"/>
                </a:solidFill>
              </a:rPr>
              <a:t>phẩm</a:t>
            </a:r>
            <a:r>
              <a:rPr lang="en-US" sz="5400" b="1" dirty="0" smtClean="0">
                <a:solidFill>
                  <a:srgbClr val="CC0000"/>
                </a:solidFill>
              </a:rPr>
              <a:t>?</a:t>
            </a:r>
            <a:endParaRPr lang="en-US" sz="54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69" name="Rectangle 25"/>
          <p:cNvSpPr>
            <a:spLocks noChangeArrowheads="1"/>
          </p:cNvSpPr>
          <p:nvPr/>
        </p:nvSpPr>
        <p:spPr bwMode="auto">
          <a:xfrm>
            <a:off x="1600200" y="4953000"/>
            <a:ext cx="63246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567" name="Rectangle 23"/>
          <p:cNvSpPr>
            <a:spLocks noChangeArrowheads="1"/>
          </p:cNvSpPr>
          <p:nvPr/>
        </p:nvSpPr>
        <p:spPr bwMode="auto">
          <a:xfrm>
            <a:off x="1676400" y="1828800"/>
            <a:ext cx="67056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558" name="Text Box 14"/>
          <p:cNvSpPr txBox="1">
            <a:spLocks noChangeArrowheads="1"/>
          </p:cNvSpPr>
          <p:nvPr/>
        </p:nvSpPr>
        <p:spPr bwMode="auto">
          <a:xfrm>
            <a:off x="1676400" y="457200"/>
            <a:ext cx="6553200" cy="946150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6600FF"/>
                </a:solidFill>
              </a:rPr>
              <a:t>1.Cần </a:t>
            </a:r>
            <a:r>
              <a:rPr lang="en-US" sz="2800" dirty="0" err="1">
                <a:solidFill>
                  <a:srgbClr val="6600FF"/>
                </a:solidFill>
              </a:rPr>
              <a:t>chọn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thức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ăn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như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thế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nào</a:t>
            </a:r>
            <a:r>
              <a:rPr lang="en-US" sz="2800" dirty="0">
                <a:solidFill>
                  <a:srgbClr val="6600FF"/>
                </a:solidFill>
              </a:rPr>
              <a:t>?</a:t>
            </a:r>
          </a:p>
          <a:p>
            <a:r>
              <a:rPr lang="en-US" sz="2800" dirty="0">
                <a:solidFill>
                  <a:srgbClr val="6600FF"/>
                </a:solidFill>
              </a:rPr>
              <a:t>2. </a:t>
            </a:r>
            <a:r>
              <a:rPr lang="en-US" sz="2800" dirty="0" err="1">
                <a:solidFill>
                  <a:srgbClr val="6600FF"/>
                </a:solidFill>
              </a:rPr>
              <a:t>Cách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nhận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ra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thức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ăn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ôi</a:t>
            </a:r>
            <a:r>
              <a:rPr lang="en-US" sz="2800" dirty="0">
                <a:solidFill>
                  <a:srgbClr val="6600FF"/>
                </a:solidFill>
              </a:rPr>
              <a:t>, </a:t>
            </a:r>
            <a:r>
              <a:rPr lang="en-US" sz="2800" dirty="0" err="1">
                <a:solidFill>
                  <a:srgbClr val="6600FF"/>
                </a:solidFill>
              </a:rPr>
              <a:t>rau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úa,héo</a:t>
            </a:r>
            <a:r>
              <a:rPr lang="en-US" sz="2800" dirty="0">
                <a:solidFill>
                  <a:srgbClr val="6600FF"/>
                </a:solidFill>
              </a:rPr>
              <a:t>?</a:t>
            </a:r>
          </a:p>
        </p:txBody>
      </p:sp>
      <p:sp>
        <p:nvSpPr>
          <p:cNvPr id="108559" name="Text Box 15"/>
          <p:cNvSpPr txBox="1">
            <a:spLocks noChangeArrowheads="1"/>
          </p:cNvSpPr>
          <p:nvPr/>
        </p:nvSpPr>
        <p:spPr bwMode="auto">
          <a:xfrm>
            <a:off x="1600200" y="1751013"/>
            <a:ext cx="6781800" cy="1373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6600FF"/>
                </a:solidFill>
              </a:rPr>
              <a:t>1.Khi </a:t>
            </a:r>
            <a:r>
              <a:rPr lang="en-US" sz="2800" dirty="0" err="1">
                <a:solidFill>
                  <a:srgbClr val="6600FF"/>
                </a:solidFill>
              </a:rPr>
              <a:t>mua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đồ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hộp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cần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chú</a:t>
            </a:r>
            <a:r>
              <a:rPr lang="en-US" sz="2800" dirty="0">
                <a:solidFill>
                  <a:srgbClr val="6600FF"/>
                </a:solidFill>
              </a:rPr>
              <a:t> ý </a:t>
            </a:r>
            <a:r>
              <a:rPr lang="en-US" sz="2800" dirty="0" err="1">
                <a:solidFill>
                  <a:srgbClr val="6600FF"/>
                </a:solidFill>
              </a:rPr>
              <a:t>điều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gì</a:t>
            </a:r>
            <a:r>
              <a:rPr lang="en-US" sz="2800" dirty="0">
                <a:solidFill>
                  <a:srgbClr val="6600FF"/>
                </a:solidFill>
              </a:rPr>
              <a:t>?</a:t>
            </a:r>
          </a:p>
          <a:p>
            <a:r>
              <a:rPr lang="en-US" sz="2800" dirty="0">
                <a:solidFill>
                  <a:srgbClr val="6600FF"/>
                </a:solidFill>
              </a:rPr>
              <a:t>2.Có </a:t>
            </a:r>
            <a:r>
              <a:rPr lang="en-US" sz="2800" dirty="0" err="1">
                <a:solidFill>
                  <a:srgbClr val="6600FF"/>
                </a:solidFill>
              </a:rPr>
              <a:t>nên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dùng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thực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phẩm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có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màu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sắc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và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mùi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vị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lạ</a:t>
            </a:r>
            <a:r>
              <a:rPr lang="en-US" sz="2800" dirty="0">
                <a:solidFill>
                  <a:srgbClr val="6600FF"/>
                </a:solidFill>
              </a:rPr>
              <a:t>?</a:t>
            </a:r>
          </a:p>
        </p:txBody>
      </p:sp>
      <p:sp>
        <p:nvSpPr>
          <p:cNvPr id="108560" name="Text Box 16"/>
          <p:cNvSpPr txBox="1">
            <a:spLocks noChangeArrowheads="1"/>
          </p:cNvSpPr>
          <p:nvPr/>
        </p:nvSpPr>
        <p:spPr bwMode="auto">
          <a:xfrm>
            <a:off x="1524000" y="3352800"/>
            <a:ext cx="6781800" cy="1373188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6600FF"/>
                </a:solidFill>
              </a:rPr>
              <a:t>1.Vì </a:t>
            </a:r>
            <a:r>
              <a:rPr lang="en-US" sz="2800" dirty="0" err="1">
                <a:solidFill>
                  <a:srgbClr val="6600FF"/>
                </a:solidFill>
              </a:rPr>
              <a:t>sao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phải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dùng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nước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sạch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để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rửa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thực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phẩm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và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dụng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cụ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nấu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ăn</a:t>
            </a:r>
            <a:r>
              <a:rPr lang="en-US" sz="2800" dirty="0">
                <a:solidFill>
                  <a:srgbClr val="6600FF"/>
                </a:solidFill>
              </a:rPr>
              <a:t>?</a:t>
            </a:r>
          </a:p>
          <a:p>
            <a:r>
              <a:rPr lang="en-US" sz="2800" dirty="0">
                <a:solidFill>
                  <a:srgbClr val="6600FF"/>
                </a:solidFill>
              </a:rPr>
              <a:t>2.Khi </a:t>
            </a:r>
            <a:r>
              <a:rPr lang="en-US" sz="2800" dirty="0" err="1">
                <a:solidFill>
                  <a:srgbClr val="6600FF"/>
                </a:solidFill>
              </a:rPr>
              <a:t>nấu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thức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ăn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phải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nấu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thế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nào</a:t>
            </a:r>
            <a:r>
              <a:rPr lang="en-US" sz="2800" dirty="0">
                <a:solidFill>
                  <a:srgbClr val="6600FF"/>
                </a:solidFill>
              </a:rPr>
              <a:t>?</a:t>
            </a:r>
          </a:p>
        </p:txBody>
      </p:sp>
      <p:sp>
        <p:nvSpPr>
          <p:cNvPr id="108561" name="Text Box 17"/>
          <p:cNvSpPr txBox="1">
            <a:spLocks noChangeArrowheads="1"/>
          </p:cNvSpPr>
          <p:nvPr/>
        </p:nvSpPr>
        <p:spPr bwMode="auto">
          <a:xfrm>
            <a:off x="1600200" y="4951413"/>
            <a:ext cx="6781800" cy="13731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6600FF"/>
                </a:solidFill>
              </a:rPr>
              <a:t>1.Tại </a:t>
            </a:r>
            <a:r>
              <a:rPr lang="en-US" sz="2800" dirty="0" err="1">
                <a:solidFill>
                  <a:srgbClr val="6600FF"/>
                </a:solidFill>
              </a:rPr>
              <a:t>sao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phải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ăn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ngay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khi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nấu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xong</a:t>
            </a:r>
            <a:r>
              <a:rPr lang="en-US" sz="2800" dirty="0">
                <a:solidFill>
                  <a:srgbClr val="6600FF"/>
                </a:solidFill>
              </a:rPr>
              <a:t>?</a:t>
            </a:r>
          </a:p>
          <a:p>
            <a:r>
              <a:rPr lang="en-US" sz="2800" dirty="0">
                <a:solidFill>
                  <a:srgbClr val="6600FF"/>
                </a:solidFill>
              </a:rPr>
              <a:t>2.Bảo </a:t>
            </a:r>
            <a:r>
              <a:rPr lang="en-US" sz="2800" dirty="0" err="1">
                <a:solidFill>
                  <a:srgbClr val="6600FF"/>
                </a:solidFill>
              </a:rPr>
              <a:t>quản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thức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ăn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chưa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dùng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hết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như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thế</a:t>
            </a:r>
            <a:r>
              <a:rPr lang="en-US" sz="2800" dirty="0">
                <a:solidFill>
                  <a:srgbClr val="6600FF"/>
                </a:solidFill>
              </a:rPr>
              <a:t> </a:t>
            </a:r>
            <a:r>
              <a:rPr lang="en-US" sz="2800" dirty="0" err="1">
                <a:solidFill>
                  <a:srgbClr val="6600FF"/>
                </a:solidFill>
              </a:rPr>
              <a:t>nào</a:t>
            </a:r>
            <a:r>
              <a:rPr lang="en-US" sz="2800" dirty="0">
                <a:solidFill>
                  <a:srgbClr val="6600FF"/>
                </a:solidFill>
              </a:rPr>
              <a:t>?</a:t>
            </a:r>
          </a:p>
        </p:txBody>
      </p:sp>
      <p:sp>
        <p:nvSpPr>
          <p:cNvPr id="108562" name="WordArt 18"/>
          <p:cNvSpPr>
            <a:spLocks noChangeArrowheads="1" noChangeShapeType="1" noTextEdit="1"/>
          </p:cNvSpPr>
          <p:nvPr/>
        </p:nvSpPr>
        <p:spPr bwMode="auto">
          <a:xfrm>
            <a:off x="76200" y="762000"/>
            <a:ext cx="1524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3600" kern="10" dirty="0">
                <a:ln w="952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NHÓM 1</a:t>
            </a:r>
          </a:p>
        </p:txBody>
      </p:sp>
      <p:sp>
        <p:nvSpPr>
          <p:cNvPr id="108563" name="WordArt 19"/>
          <p:cNvSpPr>
            <a:spLocks noChangeArrowheads="1" noChangeShapeType="1" noTextEdit="1"/>
          </p:cNvSpPr>
          <p:nvPr/>
        </p:nvSpPr>
        <p:spPr bwMode="auto">
          <a:xfrm>
            <a:off x="228600" y="2133600"/>
            <a:ext cx="1295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3600" kern="10" dirty="0">
                <a:ln w="952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NHÓM 2</a:t>
            </a:r>
          </a:p>
        </p:txBody>
      </p:sp>
      <p:sp>
        <p:nvSpPr>
          <p:cNvPr id="108564" name="WordArt 20"/>
          <p:cNvSpPr>
            <a:spLocks noChangeArrowheads="1" noChangeShapeType="1" noTextEdit="1"/>
          </p:cNvSpPr>
          <p:nvPr/>
        </p:nvSpPr>
        <p:spPr bwMode="auto">
          <a:xfrm>
            <a:off x="76200" y="3810000"/>
            <a:ext cx="1371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3600" kern="10">
                <a:ln w="952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NHÓM 3</a:t>
            </a:r>
          </a:p>
        </p:txBody>
      </p:sp>
      <p:sp>
        <p:nvSpPr>
          <p:cNvPr id="108565" name="WordArt 21"/>
          <p:cNvSpPr>
            <a:spLocks noChangeArrowheads="1" noChangeShapeType="1" noTextEdit="1"/>
          </p:cNvSpPr>
          <p:nvPr/>
        </p:nvSpPr>
        <p:spPr bwMode="auto">
          <a:xfrm>
            <a:off x="76200" y="5410200"/>
            <a:ext cx="1447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3600" kern="10" dirty="0">
                <a:ln w="952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NHÓM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08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108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10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108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62" grpId="0"/>
      <p:bldP spid="108563" grpId="0"/>
      <p:bldP spid="108564" grpId="0"/>
      <p:bldP spid="10856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93" name="Text Box 37"/>
          <p:cNvSpPr txBox="1">
            <a:spLocks noChangeArrowheads="1"/>
          </p:cNvSpPr>
          <p:nvPr/>
        </p:nvSpPr>
        <p:spPr bwMode="auto">
          <a:xfrm>
            <a:off x="1143000" y="1243310"/>
            <a:ext cx="77724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3300"/>
                </a:solidFill>
              </a:rPr>
              <a:t>Để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thực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hiện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vệ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sinh</a:t>
            </a:r>
            <a:r>
              <a:rPr lang="en-US" sz="3200" b="1" dirty="0">
                <a:solidFill>
                  <a:srgbClr val="FF3300"/>
                </a:solidFill>
              </a:rPr>
              <a:t> an </a:t>
            </a:r>
            <a:r>
              <a:rPr lang="en-US" sz="3200" b="1" dirty="0" err="1">
                <a:solidFill>
                  <a:srgbClr val="FF3300"/>
                </a:solidFill>
              </a:rPr>
              <a:t>toàn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thực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phẩm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cần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Chọn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thức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ăn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tươi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sạch,có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giá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trị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dinh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dưỡng</a:t>
            </a:r>
            <a:r>
              <a:rPr lang="en-US" sz="2800" b="1" dirty="0">
                <a:solidFill>
                  <a:schemeClr val="bg2"/>
                </a:solidFill>
              </a:rPr>
              <a:t>, </a:t>
            </a:r>
            <a:r>
              <a:rPr lang="en-US" sz="2800" b="1" dirty="0" err="1">
                <a:solidFill>
                  <a:schemeClr val="bg2"/>
                </a:solidFill>
              </a:rPr>
              <a:t>không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có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màu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sắc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và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mùi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vị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lạ</a:t>
            </a:r>
            <a:r>
              <a:rPr lang="en-US" sz="2800" b="1" dirty="0">
                <a:solidFill>
                  <a:schemeClr val="bg2"/>
                </a:solidFill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Dùng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nước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sạch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để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rửa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thực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phẩm</a:t>
            </a:r>
            <a:r>
              <a:rPr lang="en-US" sz="2800" b="1" dirty="0">
                <a:solidFill>
                  <a:schemeClr val="bg2"/>
                </a:solidFill>
              </a:rPr>
              <a:t>, </a:t>
            </a:r>
            <a:r>
              <a:rPr lang="en-US" sz="2800" b="1" dirty="0" err="1">
                <a:solidFill>
                  <a:schemeClr val="bg2"/>
                </a:solidFill>
              </a:rPr>
              <a:t>dụng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cụ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và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để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nấu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ăn</a:t>
            </a:r>
            <a:r>
              <a:rPr lang="en-US" sz="2800" b="1" dirty="0">
                <a:solidFill>
                  <a:schemeClr val="bg2"/>
                </a:solidFill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 b="1" dirty="0" err="1">
                <a:solidFill>
                  <a:schemeClr val="bg2"/>
                </a:solidFill>
              </a:rPr>
              <a:t>Thức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ăn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được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nấu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chín</a:t>
            </a:r>
            <a:r>
              <a:rPr lang="en-US" sz="2800" b="1" dirty="0">
                <a:solidFill>
                  <a:schemeClr val="bg2"/>
                </a:solidFill>
              </a:rPr>
              <a:t>. </a:t>
            </a:r>
            <a:r>
              <a:rPr lang="en-US" sz="2800" b="1" dirty="0" err="1">
                <a:solidFill>
                  <a:schemeClr val="bg2"/>
                </a:solidFill>
              </a:rPr>
              <a:t>Nấu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xong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nên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ăn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ngay</a:t>
            </a:r>
            <a:r>
              <a:rPr lang="en-US" sz="2800" b="1" dirty="0">
                <a:solidFill>
                  <a:schemeClr val="bg2"/>
                </a:solidFill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Thức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ăn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chưa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dùng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hết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phải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bảo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quản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đúng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cách</a:t>
            </a:r>
            <a:r>
              <a:rPr lang="en-US" sz="2800" b="1" dirty="0">
                <a:solidFill>
                  <a:srgbClr val="6600FF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1676400" y="1349812"/>
            <a:ext cx="5715000" cy="428898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600" b="1" dirty="0">
                <a:solidFill>
                  <a:schemeClr val="bg2"/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bg2"/>
                </a:solidFill>
                <a:effectLst/>
              </a:rPr>
              <a:t>Vì</a:t>
            </a:r>
            <a:r>
              <a:rPr lang="en-US" sz="4400" b="1" dirty="0">
                <a:solidFill>
                  <a:schemeClr val="bg2"/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bg2"/>
                </a:solidFill>
                <a:effectLst/>
              </a:rPr>
              <a:t>sao</a:t>
            </a:r>
            <a:r>
              <a:rPr lang="en-US" sz="4400" b="1" dirty="0">
                <a:solidFill>
                  <a:schemeClr val="bg2"/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bg2"/>
                </a:solidFill>
                <a:effectLst/>
              </a:rPr>
              <a:t>cần</a:t>
            </a:r>
            <a:r>
              <a:rPr lang="en-US" sz="4400" b="1" dirty="0">
                <a:solidFill>
                  <a:schemeClr val="bg2"/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bg2"/>
                </a:solidFill>
                <a:effectLst/>
              </a:rPr>
              <a:t>ăn</a:t>
            </a:r>
            <a:r>
              <a:rPr lang="en-US" sz="4400" b="1" dirty="0">
                <a:solidFill>
                  <a:schemeClr val="bg2"/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bg2"/>
                </a:solidFill>
                <a:effectLst/>
              </a:rPr>
              <a:t>phối</a:t>
            </a:r>
            <a:r>
              <a:rPr lang="en-US" sz="4400" b="1" dirty="0">
                <a:solidFill>
                  <a:schemeClr val="bg2"/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bg2"/>
                </a:solidFill>
                <a:effectLst/>
              </a:rPr>
              <a:t>hợp</a:t>
            </a:r>
            <a:r>
              <a:rPr lang="en-US" sz="4400" b="1" dirty="0">
                <a:solidFill>
                  <a:schemeClr val="bg2"/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bg2"/>
                </a:solidFill>
                <a:effectLst/>
              </a:rPr>
              <a:t>chất</a:t>
            </a:r>
            <a:r>
              <a:rPr lang="en-US" sz="4400" b="1" dirty="0">
                <a:solidFill>
                  <a:schemeClr val="bg2"/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bg2"/>
                </a:solidFill>
                <a:effectLst/>
              </a:rPr>
              <a:t>béo</a:t>
            </a:r>
            <a:r>
              <a:rPr lang="en-US" sz="4400" b="1" dirty="0">
                <a:solidFill>
                  <a:schemeClr val="bg2"/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bg2"/>
                </a:solidFill>
                <a:effectLst/>
              </a:rPr>
              <a:t>có</a:t>
            </a:r>
            <a:r>
              <a:rPr lang="en-US" sz="4400" b="1" dirty="0">
                <a:solidFill>
                  <a:schemeClr val="bg2"/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bg2"/>
                </a:solidFill>
                <a:effectLst/>
              </a:rPr>
              <a:t>nguồn</a:t>
            </a:r>
            <a:r>
              <a:rPr lang="en-US" sz="4400" b="1" dirty="0">
                <a:solidFill>
                  <a:schemeClr val="bg2"/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bg2"/>
                </a:solidFill>
                <a:effectLst/>
              </a:rPr>
              <a:t>gốc</a:t>
            </a:r>
            <a:r>
              <a:rPr lang="en-US" sz="4400" b="1" dirty="0">
                <a:solidFill>
                  <a:schemeClr val="bg2"/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bg2"/>
                </a:solidFill>
                <a:effectLst/>
              </a:rPr>
              <a:t>thực</a:t>
            </a:r>
            <a:r>
              <a:rPr lang="en-US" sz="4400" b="1" dirty="0">
                <a:solidFill>
                  <a:schemeClr val="bg2"/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bg2"/>
                </a:solidFill>
                <a:effectLst/>
              </a:rPr>
              <a:t>vật</a:t>
            </a:r>
            <a:r>
              <a:rPr lang="en-US" sz="4400" b="1" dirty="0">
                <a:solidFill>
                  <a:schemeClr val="bg2"/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bg2"/>
                </a:solidFill>
                <a:effectLst/>
              </a:rPr>
              <a:t>và</a:t>
            </a:r>
            <a:r>
              <a:rPr lang="en-US" sz="4400" b="1" dirty="0">
                <a:solidFill>
                  <a:schemeClr val="bg2"/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bg2"/>
                </a:solidFill>
                <a:effectLst/>
              </a:rPr>
              <a:t>chất</a:t>
            </a:r>
            <a:r>
              <a:rPr lang="en-US" sz="4400" b="1" dirty="0">
                <a:solidFill>
                  <a:schemeClr val="bg2"/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bg2"/>
                </a:solidFill>
                <a:effectLst/>
              </a:rPr>
              <a:t>béo</a:t>
            </a:r>
            <a:r>
              <a:rPr lang="en-US" sz="4400" b="1" dirty="0">
                <a:solidFill>
                  <a:schemeClr val="bg2"/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bg2"/>
                </a:solidFill>
                <a:effectLst/>
              </a:rPr>
              <a:t>có</a:t>
            </a:r>
            <a:r>
              <a:rPr lang="en-US" sz="4400" b="1" dirty="0">
                <a:solidFill>
                  <a:schemeClr val="bg2"/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bg2"/>
                </a:solidFill>
                <a:effectLst/>
              </a:rPr>
              <a:t>nguồn</a:t>
            </a:r>
            <a:r>
              <a:rPr lang="en-US" sz="4400" b="1" dirty="0">
                <a:solidFill>
                  <a:schemeClr val="bg2"/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bg2"/>
                </a:solidFill>
                <a:effectLst/>
              </a:rPr>
              <a:t>gốc</a:t>
            </a:r>
            <a:r>
              <a:rPr lang="en-US" sz="4400" b="1" dirty="0">
                <a:solidFill>
                  <a:schemeClr val="bg2"/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bg2"/>
                </a:solidFill>
                <a:effectLst/>
              </a:rPr>
              <a:t>động</a:t>
            </a:r>
            <a:r>
              <a:rPr lang="en-US" sz="4400" b="1" dirty="0">
                <a:solidFill>
                  <a:schemeClr val="bg2"/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bg2"/>
                </a:solidFill>
                <a:effectLst/>
              </a:rPr>
              <a:t>vật</a:t>
            </a:r>
            <a:r>
              <a:rPr lang="en-US" sz="4400" b="1" dirty="0">
                <a:solidFill>
                  <a:schemeClr val="bg2"/>
                </a:solidFill>
                <a:effectLst/>
              </a:rPr>
              <a:t> ?</a:t>
            </a:r>
          </a:p>
          <a:p>
            <a:endParaRPr lang="en-US" sz="4400" b="1" dirty="0">
              <a:solidFill>
                <a:schemeClr val="bg2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85800" y="3505200"/>
            <a:ext cx="1981200" cy="152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447800" y="1349838"/>
            <a:ext cx="6781800" cy="9683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bg2"/>
                </a:solidFill>
                <a:effectLst/>
              </a:rPr>
              <a:t>1. </a:t>
            </a:r>
            <a:r>
              <a:rPr lang="en-US" b="1" dirty="0" err="1">
                <a:solidFill>
                  <a:schemeClr val="bg2"/>
                </a:solidFill>
                <a:effectLst/>
              </a:rPr>
              <a:t>Vì</a:t>
            </a:r>
            <a:r>
              <a:rPr lang="en-US" b="1" dirty="0">
                <a:solidFill>
                  <a:schemeClr val="bg2"/>
                </a:solidFill>
                <a:effectLst/>
              </a:rPr>
              <a:t> </a:t>
            </a:r>
            <a:r>
              <a:rPr lang="en-US" b="1" dirty="0" err="1">
                <a:solidFill>
                  <a:schemeClr val="bg2"/>
                </a:solidFill>
                <a:effectLst/>
              </a:rPr>
              <a:t>sao</a:t>
            </a:r>
            <a:r>
              <a:rPr lang="en-US" b="1" dirty="0">
                <a:solidFill>
                  <a:schemeClr val="bg2"/>
                </a:solidFill>
                <a:effectLst/>
              </a:rPr>
              <a:t> </a:t>
            </a:r>
            <a:r>
              <a:rPr lang="en-US" b="1" dirty="0" err="1">
                <a:solidFill>
                  <a:schemeClr val="bg2"/>
                </a:solidFill>
                <a:effectLst/>
              </a:rPr>
              <a:t>cần</a:t>
            </a:r>
            <a:r>
              <a:rPr lang="en-US" b="1" dirty="0">
                <a:solidFill>
                  <a:schemeClr val="bg2"/>
                </a:solidFill>
                <a:effectLst/>
              </a:rPr>
              <a:t> </a:t>
            </a:r>
            <a:r>
              <a:rPr lang="en-US" b="1" dirty="0" err="1">
                <a:solidFill>
                  <a:schemeClr val="bg2"/>
                </a:solidFill>
                <a:effectLst/>
              </a:rPr>
              <a:t>ăn</a:t>
            </a:r>
            <a:r>
              <a:rPr lang="en-US" b="1" dirty="0">
                <a:solidFill>
                  <a:schemeClr val="bg2"/>
                </a:solidFill>
                <a:effectLst/>
              </a:rPr>
              <a:t> </a:t>
            </a:r>
            <a:r>
              <a:rPr lang="en-US" b="1" dirty="0" err="1">
                <a:solidFill>
                  <a:schemeClr val="bg2"/>
                </a:solidFill>
                <a:effectLst/>
              </a:rPr>
              <a:t>nhiều</a:t>
            </a:r>
            <a:r>
              <a:rPr lang="en-US" b="1" dirty="0">
                <a:solidFill>
                  <a:schemeClr val="bg2"/>
                </a:solidFill>
                <a:effectLst/>
              </a:rPr>
              <a:t> </a:t>
            </a:r>
            <a:r>
              <a:rPr lang="en-US" b="1" dirty="0" err="1">
                <a:solidFill>
                  <a:schemeClr val="bg2"/>
                </a:solidFill>
                <a:effectLst/>
              </a:rPr>
              <a:t>rau</a:t>
            </a:r>
            <a:r>
              <a:rPr lang="en-US" b="1" dirty="0">
                <a:solidFill>
                  <a:schemeClr val="bg2"/>
                </a:solidFill>
                <a:effectLst/>
              </a:rPr>
              <a:t> </a:t>
            </a:r>
            <a:r>
              <a:rPr lang="en-US" b="1" dirty="0" err="1">
                <a:solidFill>
                  <a:schemeClr val="bg2"/>
                </a:solidFill>
                <a:effectLst/>
              </a:rPr>
              <a:t>và</a:t>
            </a:r>
            <a:r>
              <a:rPr lang="en-US" b="1" dirty="0">
                <a:solidFill>
                  <a:schemeClr val="bg2"/>
                </a:solidFill>
                <a:effectLst/>
              </a:rPr>
              <a:t> </a:t>
            </a:r>
            <a:r>
              <a:rPr lang="en-US" b="1" dirty="0" err="1">
                <a:solidFill>
                  <a:schemeClr val="bg2"/>
                </a:solidFill>
                <a:effectLst/>
              </a:rPr>
              <a:t>quả</a:t>
            </a:r>
            <a:r>
              <a:rPr lang="en-US" b="1" dirty="0">
                <a:solidFill>
                  <a:schemeClr val="bg2"/>
                </a:solidFill>
                <a:effectLst/>
              </a:rPr>
              <a:t> </a:t>
            </a:r>
            <a:r>
              <a:rPr lang="en-US" b="1" dirty="0" err="1">
                <a:solidFill>
                  <a:schemeClr val="bg2"/>
                </a:solidFill>
                <a:effectLst/>
              </a:rPr>
              <a:t>chín</a:t>
            </a:r>
            <a:r>
              <a:rPr lang="en-US" b="1" dirty="0">
                <a:solidFill>
                  <a:schemeClr val="bg2"/>
                </a:solidFill>
                <a:effectLst/>
              </a:rPr>
              <a:t> </a:t>
            </a:r>
            <a:r>
              <a:rPr lang="en-US" b="1" dirty="0" err="1">
                <a:solidFill>
                  <a:schemeClr val="bg2"/>
                </a:solidFill>
                <a:effectLst/>
              </a:rPr>
              <a:t>hàng</a:t>
            </a:r>
            <a:r>
              <a:rPr lang="en-US" b="1" dirty="0">
                <a:solidFill>
                  <a:schemeClr val="bg2"/>
                </a:solidFill>
                <a:effectLst/>
              </a:rPr>
              <a:t>  </a:t>
            </a:r>
            <a:r>
              <a:rPr lang="en-US" b="1" dirty="0" err="1">
                <a:solidFill>
                  <a:schemeClr val="bg2"/>
                </a:solidFill>
                <a:effectLst/>
              </a:rPr>
              <a:t>ngày</a:t>
            </a:r>
            <a:r>
              <a:rPr lang="en-US" b="1" dirty="0">
                <a:solidFill>
                  <a:schemeClr val="bg2"/>
                </a:solidFill>
                <a:effectLst/>
              </a:rPr>
              <a:t>?.</a:t>
            </a: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1055898" y="2700128"/>
            <a:ext cx="65952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2"/>
                </a:solidFill>
              </a:rPr>
              <a:t>2. </a:t>
            </a:r>
            <a:r>
              <a:rPr lang="en-US" sz="3200" b="1" dirty="0" err="1">
                <a:solidFill>
                  <a:schemeClr val="bg2"/>
                </a:solidFill>
              </a:rPr>
              <a:t>Thế</a:t>
            </a:r>
            <a:r>
              <a:rPr lang="en-US" sz="3200" b="1" dirty="0">
                <a:solidFill>
                  <a:schemeClr val="bg2"/>
                </a:solidFill>
              </a:rPr>
              <a:t> </a:t>
            </a:r>
            <a:r>
              <a:rPr lang="en-US" sz="3200" b="1" dirty="0" err="1">
                <a:solidFill>
                  <a:schemeClr val="bg2"/>
                </a:solidFill>
              </a:rPr>
              <a:t>nào</a:t>
            </a:r>
            <a:r>
              <a:rPr lang="en-US" sz="3200" b="1" dirty="0">
                <a:solidFill>
                  <a:schemeClr val="bg2"/>
                </a:solidFill>
              </a:rPr>
              <a:t> </a:t>
            </a:r>
            <a:r>
              <a:rPr lang="en-US" sz="3200" b="1" dirty="0" err="1">
                <a:solidFill>
                  <a:schemeClr val="bg2"/>
                </a:solidFill>
              </a:rPr>
              <a:t>là</a:t>
            </a:r>
            <a:r>
              <a:rPr lang="en-US" sz="3200" b="1" dirty="0">
                <a:solidFill>
                  <a:schemeClr val="bg2"/>
                </a:solidFill>
              </a:rPr>
              <a:t> </a:t>
            </a:r>
            <a:r>
              <a:rPr lang="en-US" sz="3200" b="1" dirty="0" err="1">
                <a:solidFill>
                  <a:schemeClr val="bg2"/>
                </a:solidFill>
              </a:rPr>
              <a:t>thực</a:t>
            </a:r>
            <a:r>
              <a:rPr lang="en-US" sz="3200" b="1" dirty="0">
                <a:solidFill>
                  <a:schemeClr val="bg2"/>
                </a:solidFill>
              </a:rPr>
              <a:t> </a:t>
            </a:r>
            <a:r>
              <a:rPr lang="en-US" sz="3200" b="1" dirty="0" err="1">
                <a:solidFill>
                  <a:schemeClr val="bg2"/>
                </a:solidFill>
              </a:rPr>
              <a:t>phẩm</a:t>
            </a:r>
            <a:r>
              <a:rPr lang="en-US" sz="3200" b="1" dirty="0">
                <a:solidFill>
                  <a:schemeClr val="bg2"/>
                </a:solidFill>
              </a:rPr>
              <a:t> </a:t>
            </a:r>
            <a:r>
              <a:rPr lang="en-US" sz="3200" b="1" dirty="0" err="1">
                <a:solidFill>
                  <a:schemeClr val="bg2"/>
                </a:solidFill>
              </a:rPr>
              <a:t>sạch</a:t>
            </a:r>
            <a:r>
              <a:rPr lang="en-US" sz="3200" b="1" dirty="0">
                <a:solidFill>
                  <a:schemeClr val="bg2"/>
                </a:solidFill>
              </a:rPr>
              <a:t> </a:t>
            </a:r>
            <a:r>
              <a:rPr lang="en-US" sz="3200" b="1" dirty="0" err="1">
                <a:solidFill>
                  <a:schemeClr val="bg2"/>
                </a:solidFill>
              </a:rPr>
              <a:t>và</a:t>
            </a:r>
            <a:r>
              <a:rPr lang="en-US" sz="3200" b="1" dirty="0">
                <a:solidFill>
                  <a:schemeClr val="bg2"/>
                </a:solidFill>
              </a:rPr>
              <a:t> an </a:t>
            </a:r>
            <a:r>
              <a:rPr lang="en-US" sz="3200" b="1" dirty="0" err="1">
                <a:solidFill>
                  <a:schemeClr val="bg2"/>
                </a:solidFill>
              </a:rPr>
              <a:t>toàn</a:t>
            </a:r>
            <a:r>
              <a:rPr lang="en-US" sz="3200" b="1" dirty="0">
                <a:solidFill>
                  <a:schemeClr val="bg2"/>
                </a:solidFill>
              </a:rPr>
              <a:t>?</a:t>
            </a: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533400" y="3962400"/>
            <a:ext cx="65952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</a:rPr>
              <a:t>3. </a:t>
            </a:r>
            <a:r>
              <a:rPr lang="en-US" sz="3200" b="1" dirty="0" err="1">
                <a:solidFill>
                  <a:schemeClr val="bg2"/>
                </a:solidFill>
              </a:rPr>
              <a:t>Làm</a:t>
            </a:r>
            <a:r>
              <a:rPr lang="en-US" sz="3200" b="1" dirty="0">
                <a:solidFill>
                  <a:schemeClr val="bg2"/>
                </a:solidFill>
              </a:rPr>
              <a:t> </a:t>
            </a:r>
            <a:r>
              <a:rPr lang="en-US" sz="3200" b="1" dirty="0" err="1">
                <a:solidFill>
                  <a:schemeClr val="bg2"/>
                </a:solidFill>
              </a:rPr>
              <a:t>thế</a:t>
            </a:r>
            <a:r>
              <a:rPr lang="en-US" sz="3200" b="1" dirty="0">
                <a:solidFill>
                  <a:schemeClr val="bg2"/>
                </a:solidFill>
              </a:rPr>
              <a:t> </a:t>
            </a:r>
            <a:r>
              <a:rPr lang="en-US" sz="3200" b="1" dirty="0" err="1">
                <a:solidFill>
                  <a:schemeClr val="bg2"/>
                </a:solidFill>
              </a:rPr>
              <a:t>nào</a:t>
            </a:r>
            <a:r>
              <a:rPr lang="en-US" sz="3200" b="1" dirty="0">
                <a:solidFill>
                  <a:schemeClr val="bg2"/>
                </a:solidFill>
              </a:rPr>
              <a:t> </a:t>
            </a:r>
            <a:r>
              <a:rPr lang="en-US" sz="3200" b="1" dirty="0" err="1">
                <a:solidFill>
                  <a:schemeClr val="bg2"/>
                </a:solidFill>
              </a:rPr>
              <a:t>để</a:t>
            </a:r>
            <a:r>
              <a:rPr lang="en-US" sz="3200" b="1" dirty="0">
                <a:solidFill>
                  <a:schemeClr val="bg2"/>
                </a:solidFill>
              </a:rPr>
              <a:t> </a:t>
            </a:r>
            <a:r>
              <a:rPr lang="en-US" sz="3200" b="1" dirty="0" err="1">
                <a:solidFill>
                  <a:schemeClr val="bg2"/>
                </a:solidFill>
              </a:rPr>
              <a:t>thực</a:t>
            </a:r>
            <a:r>
              <a:rPr lang="en-US" sz="3200" b="1" dirty="0">
                <a:solidFill>
                  <a:schemeClr val="bg2"/>
                </a:solidFill>
              </a:rPr>
              <a:t> </a:t>
            </a:r>
            <a:r>
              <a:rPr lang="en-US" sz="3200" b="1" dirty="0" err="1">
                <a:solidFill>
                  <a:schemeClr val="bg2"/>
                </a:solidFill>
              </a:rPr>
              <a:t>hiện</a:t>
            </a:r>
            <a:r>
              <a:rPr lang="en-US" sz="3200" b="1" dirty="0">
                <a:solidFill>
                  <a:schemeClr val="bg2"/>
                </a:solidFill>
              </a:rPr>
              <a:t> </a:t>
            </a:r>
            <a:r>
              <a:rPr lang="en-US" sz="3200" b="1" dirty="0" err="1">
                <a:solidFill>
                  <a:schemeClr val="bg2"/>
                </a:solidFill>
              </a:rPr>
              <a:t>vệ</a:t>
            </a:r>
            <a:r>
              <a:rPr lang="en-US" sz="3200" b="1" dirty="0">
                <a:solidFill>
                  <a:schemeClr val="bg2"/>
                </a:solidFill>
              </a:rPr>
              <a:t> </a:t>
            </a:r>
            <a:r>
              <a:rPr lang="en-US" sz="3200" b="1" dirty="0" err="1">
                <a:solidFill>
                  <a:schemeClr val="bg2"/>
                </a:solidFill>
              </a:rPr>
              <a:t>sinh</a:t>
            </a:r>
            <a:r>
              <a:rPr lang="en-US" sz="3200" b="1" dirty="0">
                <a:solidFill>
                  <a:schemeClr val="bg2"/>
                </a:solidFill>
              </a:rPr>
              <a:t> an </a:t>
            </a:r>
            <a:r>
              <a:rPr lang="en-US" sz="3200" b="1" dirty="0" err="1">
                <a:solidFill>
                  <a:schemeClr val="bg2"/>
                </a:solidFill>
              </a:rPr>
              <a:t>toàn</a:t>
            </a:r>
            <a:r>
              <a:rPr lang="en-US" sz="3200" b="1" dirty="0">
                <a:solidFill>
                  <a:schemeClr val="bg2"/>
                </a:solidFill>
              </a:rPr>
              <a:t> </a:t>
            </a:r>
            <a:r>
              <a:rPr lang="en-US" sz="3200" b="1" dirty="0" err="1">
                <a:solidFill>
                  <a:schemeClr val="bg2"/>
                </a:solidFill>
              </a:rPr>
              <a:t>thực</a:t>
            </a:r>
            <a:r>
              <a:rPr lang="en-US" sz="3200" b="1" dirty="0">
                <a:solidFill>
                  <a:schemeClr val="bg2"/>
                </a:solidFill>
              </a:rPr>
              <a:t> </a:t>
            </a:r>
            <a:r>
              <a:rPr lang="en-US" sz="3200" b="1" dirty="0" err="1">
                <a:solidFill>
                  <a:schemeClr val="bg2"/>
                </a:solidFill>
              </a:rPr>
              <a:t>phẩm</a:t>
            </a:r>
            <a:r>
              <a:rPr lang="en-US" sz="3200" b="1" dirty="0">
                <a:solidFill>
                  <a:schemeClr val="bg2"/>
                </a:solidFill>
              </a:rPr>
              <a:t>?</a:t>
            </a:r>
            <a:endParaRPr lang="en-US" sz="3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/>
      <p:bldP spid="103430" grpId="0"/>
      <p:bldP spid="1034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04800" y="1752600"/>
            <a:ext cx="8610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3200" dirty="0"/>
              <a:t> </a:t>
            </a:r>
            <a:r>
              <a:rPr lang="en-US" sz="3200" b="1" dirty="0" err="1">
                <a:solidFill>
                  <a:srgbClr val="CC0000"/>
                </a:solidFill>
              </a:rPr>
              <a:t>Chọn</a:t>
            </a:r>
            <a:r>
              <a:rPr lang="en-US" sz="3200" b="1" dirty="0">
                <a:solidFill>
                  <a:srgbClr val="CC0000"/>
                </a:solidFill>
              </a:rPr>
              <a:t> </a:t>
            </a:r>
            <a:r>
              <a:rPr lang="en-US" sz="3200" b="1" dirty="0" err="1">
                <a:solidFill>
                  <a:srgbClr val="CC0000"/>
                </a:solidFill>
              </a:rPr>
              <a:t>rau</a:t>
            </a:r>
            <a:r>
              <a:rPr lang="en-US" sz="3200" b="1" dirty="0">
                <a:solidFill>
                  <a:srgbClr val="CC0000"/>
                </a:solidFill>
              </a:rPr>
              <a:t> </a:t>
            </a:r>
            <a:r>
              <a:rPr lang="en-US" sz="3200" b="1" dirty="0" err="1">
                <a:solidFill>
                  <a:srgbClr val="CC0000"/>
                </a:solidFill>
              </a:rPr>
              <a:t>quả</a:t>
            </a:r>
            <a:r>
              <a:rPr lang="en-US" sz="3200" b="1" dirty="0">
                <a:solidFill>
                  <a:srgbClr val="CC0000"/>
                </a:solidFill>
              </a:rPr>
              <a:t> </a:t>
            </a:r>
            <a:r>
              <a:rPr lang="en-US" sz="3200" b="1" dirty="0" err="1">
                <a:solidFill>
                  <a:srgbClr val="CC0000"/>
                </a:solidFill>
              </a:rPr>
              <a:t>tươi</a:t>
            </a:r>
            <a:r>
              <a:rPr lang="en-US" sz="3200" b="1" dirty="0">
                <a:solidFill>
                  <a:srgbClr val="CC0000"/>
                </a:solidFill>
              </a:rPr>
              <a:t> </a:t>
            </a:r>
            <a:r>
              <a:rPr lang="en-US" sz="3200" b="1" dirty="0" err="1">
                <a:solidFill>
                  <a:srgbClr val="CC0000"/>
                </a:solidFill>
              </a:rPr>
              <a:t>cần</a:t>
            </a:r>
            <a:r>
              <a:rPr lang="en-US" sz="3200" b="1" dirty="0">
                <a:solidFill>
                  <a:srgbClr val="CC0000"/>
                </a:solidFill>
              </a:rPr>
              <a:t>:</a:t>
            </a:r>
          </a:p>
          <a:p>
            <a:pPr marL="457200" indent="-457200"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3200" b="1" dirty="0" err="1">
                <a:solidFill>
                  <a:srgbClr val="0000FF"/>
                </a:solidFill>
              </a:rPr>
              <a:t>a.Quan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sát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hình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dáng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bên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ngoài</a:t>
            </a:r>
            <a:r>
              <a:rPr lang="en-US" sz="3200" b="1" dirty="0">
                <a:solidFill>
                  <a:srgbClr val="0000FF"/>
                </a:solidFill>
              </a:rPr>
              <a:t>.</a:t>
            </a:r>
          </a:p>
          <a:p>
            <a:pPr marL="457200" indent="-457200"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3200" b="1" dirty="0" err="1">
                <a:solidFill>
                  <a:srgbClr val="0000FF"/>
                </a:solidFill>
              </a:rPr>
              <a:t>b.Quan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sát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màu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sắc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tự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nhiên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của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chúng</a:t>
            </a:r>
            <a:r>
              <a:rPr lang="en-US" sz="3200" b="1" dirty="0">
                <a:solidFill>
                  <a:srgbClr val="0000FF"/>
                </a:solidFill>
              </a:rPr>
              <a:t>.</a:t>
            </a:r>
          </a:p>
          <a:p>
            <a:pPr marL="457200" indent="-457200"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3200" b="1" dirty="0" err="1">
                <a:solidFill>
                  <a:srgbClr val="0000FF"/>
                </a:solidFill>
              </a:rPr>
              <a:t>c.Cầm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sờ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nắn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thử</a:t>
            </a:r>
            <a:r>
              <a:rPr lang="en-US" sz="3200" b="1" dirty="0">
                <a:solidFill>
                  <a:srgbClr val="0000FF"/>
                </a:solidFill>
              </a:rPr>
              <a:t>.</a:t>
            </a:r>
          </a:p>
          <a:p>
            <a:pPr marL="457200" indent="-457200"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3200" b="1" dirty="0" err="1">
                <a:solidFill>
                  <a:srgbClr val="0000FF"/>
                </a:solidFill>
              </a:rPr>
              <a:t>d.Cả</a:t>
            </a:r>
            <a:r>
              <a:rPr lang="en-US" sz="3200" b="1" dirty="0">
                <a:solidFill>
                  <a:srgbClr val="0000FF"/>
                </a:solidFill>
              </a:rPr>
              <a:t> a, b, c </a:t>
            </a:r>
            <a:r>
              <a:rPr lang="en-US" sz="3200" b="1" dirty="0" err="1">
                <a:solidFill>
                  <a:srgbClr val="0000FF"/>
                </a:solidFill>
              </a:rPr>
              <a:t>đều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đúng</a:t>
            </a:r>
            <a:r>
              <a:rPr lang="en-US" sz="3200" b="1" dirty="0">
                <a:solidFill>
                  <a:srgbClr val="0000FF"/>
                </a:solidFill>
              </a:rPr>
              <a:t>.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04800" y="4038600"/>
            <a:ext cx="38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CC00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d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3505200" y="457200"/>
            <a:ext cx="327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</a:rPr>
              <a:t>Ghi</a:t>
            </a:r>
            <a:r>
              <a:rPr lang="en-US" sz="3200" b="1" dirty="0">
                <a:solidFill>
                  <a:srgbClr val="0000FF"/>
                </a:solidFill>
              </a:rPr>
              <a:t> ý </a:t>
            </a:r>
            <a:r>
              <a:rPr lang="en-US" sz="3200" b="1" dirty="0" err="1">
                <a:solidFill>
                  <a:srgbClr val="0000FF"/>
                </a:solidFill>
              </a:rPr>
              <a:t>đúng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nhất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" decel="1000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0" decel="100000" fill="hold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0" decel="100000" fill="hold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0" decel="100000" fill="hold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  <p:bldP spid="338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20744658">
            <a:off x="1465443" y="2203395"/>
            <a:ext cx="4523600" cy="194673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rgbClr val="CC0000">
                <a:alpha val="40000"/>
              </a:srgbClr>
            </a:glow>
          </a:effectLst>
          <a:scene3d>
            <a:camera prst="perspectiveRelaxedModerately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b="1" dirty="0" err="1" smtClean="0">
                <a:solidFill>
                  <a:srgbClr val="CC0000"/>
                </a:solidFill>
              </a:rPr>
              <a:t>Vì</a:t>
            </a:r>
            <a:r>
              <a:rPr lang="en-US" sz="3100" b="1" dirty="0" smtClean="0">
                <a:solidFill>
                  <a:srgbClr val="CC0000"/>
                </a:solidFill>
              </a:rPr>
              <a:t> </a:t>
            </a:r>
            <a:r>
              <a:rPr lang="en-US" sz="3100" b="1" dirty="0" err="1" smtClean="0">
                <a:solidFill>
                  <a:srgbClr val="CC0000"/>
                </a:solidFill>
              </a:rPr>
              <a:t>sao</a:t>
            </a:r>
            <a:r>
              <a:rPr lang="en-US" sz="3100" b="1" dirty="0" smtClean="0">
                <a:solidFill>
                  <a:srgbClr val="CC0000"/>
                </a:solidFill>
              </a:rPr>
              <a:t> </a:t>
            </a:r>
            <a:r>
              <a:rPr lang="en-US" sz="3100" b="1" dirty="0" err="1" smtClean="0">
                <a:solidFill>
                  <a:srgbClr val="CC0000"/>
                </a:solidFill>
              </a:rPr>
              <a:t>chúng</a:t>
            </a:r>
            <a:r>
              <a:rPr lang="en-US" sz="3100" b="1" dirty="0" smtClean="0">
                <a:solidFill>
                  <a:srgbClr val="CC0000"/>
                </a:solidFill>
              </a:rPr>
              <a:t> </a:t>
            </a:r>
            <a:r>
              <a:rPr lang="en-US" sz="3100" b="1" dirty="0" err="1" smtClean="0">
                <a:solidFill>
                  <a:srgbClr val="CC0000"/>
                </a:solidFill>
              </a:rPr>
              <a:t>ta</a:t>
            </a:r>
            <a:r>
              <a:rPr lang="en-US" sz="3100" b="1" dirty="0" smtClean="0">
                <a:solidFill>
                  <a:srgbClr val="CC0000"/>
                </a:solidFill>
              </a:rPr>
              <a:t> </a:t>
            </a:r>
            <a:r>
              <a:rPr lang="en-US" sz="3100" b="1" dirty="0" err="1" smtClean="0">
                <a:solidFill>
                  <a:srgbClr val="CC0000"/>
                </a:solidFill>
              </a:rPr>
              <a:t>nên</a:t>
            </a:r>
            <a:r>
              <a:rPr lang="en-US" sz="3100" b="1" dirty="0" smtClean="0">
                <a:solidFill>
                  <a:srgbClr val="CC0000"/>
                </a:solidFill>
              </a:rPr>
              <a:t> </a:t>
            </a:r>
            <a:r>
              <a:rPr lang="en-US" sz="3100" b="1" dirty="0" err="1" smtClean="0">
                <a:solidFill>
                  <a:srgbClr val="CC0000"/>
                </a:solidFill>
              </a:rPr>
              <a:t>sử</a:t>
            </a:r>
            <a:r>
              <a:rPr lang="en-US" sz="3100" b="1" dirty="0" smtClean="0">
                <a:solidFill>
                  <a:srgbClr val="CC0000"/>
                </a:solidFill>
              </a:rPr>
              <a:t> </a:t>
            </a:r>
            <a:r>
              <a:rPr lang="en-US" sz="3100" b="1" dirty="0" err="1" smtClean="0">
                <a:solidFill>
                  <a:srgbClr val="CC0000"/>
                </a:solidFill>
              </a:rPr>
              <a:t>dụng</a:t>
            </a:r>
            <a:r>
              <a:rPr lang="en-US" sz="3100" b="1" dirty="0" smtClean="0">
                <a:solidFill>
                  <a:srgbClr val="CC0000"/>
                </a:solidFill>
              </a:rPr>
              <a:t> </a:t>
            </a:r>
            <a:r>
              <a:rPr lang="en-US" sz="3100" b="1" dirty="0" err="1" smtClean="0">
                <a:solidFill>
                  <a:srgbClr val="CC0000"/>
                </a:solidFill>
              </a:rPr>
              <a:t>muối</a:t>
            </a:r>
            <a:r>
              <a:rPr lang="en-US" sz="3100" b="1" dirty="0" smtClean="0">
                <a:solidFill>
                  <a:srgbClr val="CC0000"/>
                </a:solidFill>
              </a:rPr>
              <a:t> </a:t>
            </a:r>
            <a:r>
              <a:rPr lang="en-US" sz="3100" b="1" dirty="0" err="1" smtClean="0">
                <a:solidFill>
                  <a:srgbClr val="CC0000"/>
                </a:solidFill>
              </a:rPr>
              <a:t>i</a:t>
            </a:r>
            <a:r>
              <a:rPr lang="en-US" sz="3100" b="1" dirty="0" smtClean="0">
                <a:solidFill>
                  <a:srgbClr val="CC0000"/>
                </a:solidFill>
              </a:rPr>
              <a:t>- </a:t>
            </a:r>
            <a:r>
              <a:rPr lang="en-US" sz="3100" b="1" dirty="0" err="1" smtClean="0">
                <a:solidFill>
                  <a:srgbClr val="CC0000"/>
                </a:solidFill>
              </a:rPr>
              <a:t>ốt</a:t>
            </a:r>
            <a:r>
              <a:rPr lang="en-US" sz="3100" b="1" dirty="0" smtClean="0">
                <a:solidFill>
                  <a:srgbClr val="CC0000"/>
                </a:solidFill>
              </a:rPr>
              <a:t> </a:t>
            </a:r>
          </a:p>
          <a:p>
            <a:pPr algn="ctr"/>
            <a:r>
              <a:rPr lang="en-US" sz="3100" b="1" dirty="0" err="1" smtClean="0">
                <a:solidFill>
                  <a:srgbClr val="CC0000"/>
                </a:solidFill>
              </a:rPr>
              <a:t>và</a:t>
            </a:r>
            <a:r>
              <a:rPr lang="en-US" sz="3100" b="1" dirty="0" smtClean="0">
                <a:solidFill>
                  <a:srgbClr val="CC0000"/>
                </a:solidFill>
              </a:rPr>
              <a:t> </a:t>
            </a:r>
            <a:r>
              <a:rPr lang="en-US" sz="3100" b="1" dirty="0" err="1" smtClean="0">
                <a:solidFill>
                  <a:srgbClr val="CC0000"/>
                </a:solidFill>
              </a:rPr>
              <a:t>không</a:t>
            </a:r>
            <a:r>
              <a:rPr lang="en-US" sz="3100" b="1" dirty="0" smtClean="0">
                <a:solidFill>
                  <a:srgbClr val="CC0000"/>
                </a:solidFill>
              </a:rPr>
              <a:t> </a:t>
            </a:r>
            <a:r>
              <a:rPr lang="en-US" sz="3100" b="1" dirty="0" err="1" smtClean="0">
                <a:solidFill>
                  <a:srgbClr val="CC0000"/>
                </a:solidFill>
              </a:rPr>
              <a:t>nên</a:t>
            </a:r>
            <a:r>
              <a:rPr lang="en-US" sz="3100" b="1" dirty="0" smtClean="0">
                <a:solidFill>
                  <a:srgbClr val="CC0000"/>
                </a:solidFill>
              </a:rPr>
              <a:t> </a:t>
            </a:r>
            <a:r>
              <a:rPr lang="en-US" sz="3100" b="1" dirty="0" err="1" smtClean="0">
                <a:solidFill>
                  <a:srgbClr val="CC0000"/>
                </a:solidFill>
              </a:rPr>
              <a:t>ăn</a:t>
            </a:r>
            <a:r>
              <a:rPr lang="en-US" sz="3100" b="1" dirty="0" smtClean="0">
                <a:solidFill>
                  <a:srgbClr val="CC0000"/>
                </a:solidFill>
              </a:rPr>
              <a:t> </a:t>
            </a:r>
            <a:r>
              <a:rPr lang="en-US" sz="3100" b="1" dirty="0" err="1" smtClean="0">
                <a:solidFill>
                  <a:srgbClr val="CC0000"/>
                </a:solidFill>
              </a:rPr>
              <a:t>mặn</a:t>
            </a:r>
            <a:r>
              <a:rPr lang="en-US" sz="3100" b="1" dirty="0" smtClean="0">
                <a:solidFill>
                  <a:srgbClr val="CC0000"/>
                </a:solidFill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286000" y="838208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</a:rPr>
              <a:t>Chọn</a:t>
            </a:r>
            <a:r>
              <a:rPr lang="en-US" sz="4000" b="1" dirty="0">
                <a:solidFill>
                  <a:srgbClr val="0000FF"/>
                </a:solidFill>
              </a:rPr>
              <a:t> ý </a:t>
            </a:r>
            <a:r>
              <a:rPr lang="en-US" sz="4000" b="1" smtClean="0">
                <a:solidFill>
                  <a:srgbClr val="0000FF"/>
                </a:solidFill>
              </a:rPr>
              <a:t>đúng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762000" y="1524000"/>
            <a:ext cx="83820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3600" b="1" i="1" u="sng" dirty="0" err="1">
                <a:solidFill>
                  <a:schemeClr val="bg2"/>
                </a:solidFill>
              </a:rPr>
              <a:t>Chúng</a:t>
            </a:r>
            <a:r>
              <a:rPr lang="en-US" sz="3600" b="1" i="1" u="sng" dirty="0">
                <a:solidFill>
                  <a:schemeClr val="bg2"/>
                </a:solidFill>
              </a:rPr>
              <a:t> </a:t>
            </a:r>
            <a:r>
              <a:rPr lang="en-US" sz="3600" b="1" i="1" u="sng" dirty="0" err="1">
                <a:solidFill>
                  <a:schemeClr val="bg2"/>
                </a:solidFill>
              </a:rPr>
              <a:t>ta</a:t>
            </a:r>
            <a:r>
              <a:rPr lang="en-US" sz="3600" b="1" i="1" u="sng" dirty="0">
                <a:solidFill>
                  <a:schemeClr val="bg2"/>
                </a:solidFill>
              </a:rPr>
              <a:t> </a:t>
            </a:r>
            <a:r>
              <a:rPr lang="en-US" sz="3600" b="1" i="1" u="sng" dirty="0" err="1">
                <a:solidFill>
                  <a:schemeClr val="bg2"/>
                </a:solidFill>
              </a:rPr>
              <a:t>nên</a:t>
            </a:r>
            <a:r>
              <a:rPr lang="en-US" sz="3600" b="1" dirty="0">
                <a:solidFill>
                  <a:schemeClr val="bg2"/>
                </a:solidFill>
              </a:rPr>
              <a:t>:</a:t>
            </a:r>
          </a:p>
          <a:p>
            <a:pPr marL="342900" indent="-342900"/>
            <a:r>
              <a:rPr lang="en-US" sz="3600" b="1" dirty="0">
                <a:solidFill>
                  <a:schemeClr val="bg2"/>
                </a:solidFill>
              </a:rPr>
              <a:t> a. </a:t>
            </a:r>
            <a:r>
              <a:rPr lang="en-US" sz="3600" b="1" dirty="0" err="1">
                <a:solidFill>
                  <a:schemeClr val="bg2"/>
                </a:solidFill>
              </a:rPr>
              <a:t>Ăn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phối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hợp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chất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béo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có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nguồn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</a:p>
          <a:p>
            <a:pPr marL="342900" indent="-342900"/>
            <a:r>
              <a:rPr lang="en-US" sz="3600" b="1" dirty="0" err="1">
                <a:solidFill>
                  <a:schemeClr val="bg2"/>
                </a:solidFill>
              </a:rPr>
              <a:t>gốc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thực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vật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và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chất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béo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có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nguồn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gốc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động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vật</a:t>
            </a:r>
            <a:r>
              <a:rPr lang="en-US" sz="3600" b="1" dirty="0">
                <a:solidFill>
                  <a:schemeClr val="bg2"/>
                </a:solidFill>
              </a:rPr>
              <a:t>?</a:t>
            </a:r>
          </a:p>
          <a:p>
            <a:pPr marL="342900" indent="-342900"/>
            <a:r>
              <a:rPr lang="en-US" sz="3600" b="1" dirty="0">
                <a:solidFill>
                  <a:schemeClr val="bg2"/>
                </a:solidFill>
              </a:rPr>
              <a:t>b. </a:t>
            </a:r>
            <a:r>
              <a:rPr lang="en-US" sz="3600" b="1" dirty="0" err="1">
                <a:solidFill>
                  <a:schemeClr val="bg2"/>
                </a:solidFill>
              </a:rPr>
              <a:t>Ăn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nhiều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thức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ăn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có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chứa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chất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béo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động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vật</a:t>
            </a:r>
            <a:r>
              <a:rPr lang="en-US" sz="3600" b="1" dirty="0">
                <a:solidFill>
                  <a:schemeClr val="bg2"/>
                </a:solidFill>
              </a:rPr>
              <a:t>?</a:t>
            </a:r>
          </a:p>
          <a:p>
            <a:pPr marL="342900" indent="-342900"/>
            <a:r>
              <a:rPr lang="en-US" sz="3600" b="1" dirty="0">
                <a:solidFill>
                  <a:schemeClr val="bg2"/>
                </a:solidFill>
              </a:rPr>
              <a:t>c. </a:t>
            </a:r>
            <a:r>
              <a:rPr lang="en-US" sz="3600" b="1" dirty="0" err="1">
                <a:solidFill>
                  <a:schemeClr val="bg2"/>
                </a:solidFill>
              </a:rPr>
              <a:t>Ăn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nhiều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thức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ăn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có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chứa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chất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béo</a:t>
            </a:r>
            <a:endParaRPr lang="en-US" sz="3600" b="1" dirty="0">
              <a:solidFill>
                <a:schemeClr val="bg2"/>
              </a:solidFill>
            </a:endParaRPr>
          </a:p>
          <a:p>
            <a:pPr marL="342900" indent="-342900"/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thực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vật</a:t>
            </a:r>
            <a:r>
              <a:rPr lang="en-US" sz="3600" b="1" dirty="0">
                <a:solidFill>
                  <a:schemeClr val="bg2"/>
                </a:solidFill>
              </a:rPr>
              <a:t>?</a:t>
            </a:r>
            <a:endParaRPr lang="en-US" sz="3600" dirty="0">
              <a:solidFill>
                <a:schemeClr val="bg2"/>
              </a:solidFill>
            </a:endParaRP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555170" y="211183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33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Đ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457200" y="4855026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33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5" grpId="0"/>
      <p:bldP spid="24586" grpId="0"/>
      <p:bldP spid="245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114800" y="4191000"/>
            <a:ext cx="1447800" cy="152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914400" y="1828800"/>
            <a:ext cx="320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chemeClr val="bg2"/>
                </a:solidFill>
              </a:rPr>
              <a:t>Ăn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nhiều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rau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và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quả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</a:rPr>
              <a:t>chín</a:t>
            </a:r>
            <a:endParaRPr lang="en-US" sz="3600" b="1" dirty="0">
              <a:solidFill>
                <a:schemeClr val="bg2"/>
              </a:solidFill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4267200" y="2895600"/>
            <a:ext cx="4419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chemeClr val="bg2"/>
                </a:solidFill>
              </a:rPr>
              <a:t>Sử</a:t>
            </a:r>
            <a:r>
              <a:rPr lang="en-US" sz="4000" b="1" dirty="0">
                <a:solidFill>
                  <a:schemeClr val="bg2"/>
                </a:solidFill>
              </a:rPr>
              <a:t> </a:t>
            </a:r>
            <a:r>
              <a:rPr lang="en-US" sz="4000" b="1" dirty="0" err="1">
                <a:solidFill>
                  <a:schemeClr val="bg2"/>
                </a:solidFill>
              </a:rPr>
              <a:t>dụng</a:t>
            </a:r>
            <a:r>
              <a:rPr lang="en-US" sz="4000" b="1" dirty="0">
                <a:solidFill>
                  <a:schemeClr val="bg2"/>
                </a:solidFill>
              </a:rPr>
              <a:t> </a:t>
            </a:r>
            <a:r>
              <a:rPr lang="en-US" sz="4000" b="1" dirty="0" err="1">
                <a:solidFill>
                  <a:schemeClr val="bg2"/>
                </a:solidFill>
              </a:rPr>
              <a:t>thực</a:t>
            </a:r>
            <a:r>
              <a:rPr lang="en-US" sz="4000" b="1" dirty="0">
                <a:solidFill>
                  <a:schemeClr val="bg2"/>
                </a:solidFill>
              </a:rPr>
              <a:t> </a:t>
            </a:r>
            <a:r>
              <a:rPr lang="en-US" sz="4000" b="1" dirty="0" err="1">
                <a:solidFill>
                  <a:schemeClr val="bg2"/>
                </a:solidFill>
              </a:rPr>
              <a:t>phẩm</a:t>
            </a:r>
            <a:r>
              <a:rPr lang="en-US" sz="4000" b="1" dirty="0">
                <a:solidFill>
                  <a:schemeClr val="bg2"/>
                </a:solidFill>
              </a:rPr>
              <a:t> </a:t>
            </a:r>
            <a:r>
              <a:rPr lang="en-US" sz="4000" b="1" dirty="0" err="1">
                <a:solidFill>
                  <a:schemeClr val="bg2"/>
                </a:solidFill>
              </a:rPr>
              <a:t>sạch</a:t>
            </a:r>
            <a:r>
              <a:rPr lang="en-US" sz="4000" b="1" dirty="0">
                <a:solidFill>
                  <a:schemeClr val="bg2"/>
                </a:solidFill>
              </a:rPr>
              <a:t> </a:t>
            </a:r>
            <a:r>
              <a:rPr lang="en-US" sz="4000" b="1" dirty="0" err="1">
                <a:solidFill>
                  <a:schemeClr val="bg2"/>
                </a:solidFill>
              </a:rPr>
              <a:t>và</a:t>
            </a:r>
            <a:r>
              <a:rPr lang="en-US" sz="4000" b="1" dirty="0">
                <a:solidFill>
                  <a:schemeClr val="bg2"/>
                </a:solidFill>
              </a:rPr>
              <a:t> an </a:t>
            </a:r>
            <a:r>
              <a:rPr lang="en-US" sz="4000" b="1" dirty="0" err="1" smtClean="0">
                <a:solidFill>
                  <a:schemeClr val="bg2"/>
                </a:solidFill>
              </a:rPr>
              <a:t>toàn</a:t>
            </a:r>
            <a:endParaRPr lang="en-US" sz="4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  <p:bldP spid="399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65708" y="1665512"/>
            <a:ext cx="4800600" cy="4495800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en-US" sz="6600" b="1" dirty="0" err="1" smtClean="0">
                <a:solidFill>
                  <a:schemeClr val="bg2"/>
                </a:solidFill>
              </a:rPr>
              <a:t>Vì</a:t>
            </a:r>
            <a:r>
              <a:rPr lang="en-US" sz="6600" b="1" dirty="0" smtClean="0">
                <a:solidFill>
                  <a:schemeClr val="bg2"/>
                </a:solidFill>
              </a:rPr>
              <a:t> </a:t>
            </a:r>
            <a:r>
              <a:rPr lang="en-US" sz="6600" b="1" dirty="0" err="1">
                <a:solidFill>
                  <a:schemeClr val="bg2"/>
                </a:solidFill>
              </a:rPr>
              <a:t>sao</a:t>
            </a:r>
            <a:r>
              <a:rPr lang="en-US" sz="6600" b="1" dirty="0">
                <a:solidFill>
                  <a:schemeClr val="bg2"/>
                </a:solidFill>
              </a:rPr>
              <a:t> </a:t>
            </a:r>
            <a:r>
              <a:rPr lang="en-US" sz="6600" b="1" dirty="0" err="1">
                <a:solidFill>
                  <a:schemeClr val="bg2"/>
                </a:solidFill>
              </a:rPr>
              <a:t>cần</a:t>
            </a:r>
            <a:r>
              <a:rPr lang="en-US" sz="6600" b="1" dirty="0">
                <a:solidFill>
                  <a:schemeClr val="bg2"/>
                </a:solidFill>
              </a:rPr>
              <a:t> </a:t>
            </a:r>
            <a:r>
              <a:rPr lang="en-US" sz="6600" b="1" dirty="0" err="1">
                <a:solidFill>
                  <a:schemeClr val="bg2"/>
                </a:solidFill>
              </a:rPr>
              <a:t>ăn</a:t>
            </a:r>
            <a:r>
              <a:rPr lang="en-US" sz="6600" b="1" dirty="0">
                <a:solidFill>
                  <a:schemeClr val="bg2"/>
                </a:solidFill>
              </a:rPr>
              <a:t> </a:t>
            </a:r>
            <a:r>
              <a:rPr lang="en-US" sz="6600" b="1" dirty="0" err="1">
                <a:solidFill>
                  <a:schemeClr val="bg2"/>
                </a:solidFill>
              </a:rPr>
              <a:t>nhiều</a:t>
            </a:r>
            <a:r>
              <a:rPr lang="en-US" sz="6600" b="1" dirty="0">
                <a:solidFill>
                  <a:schemeClr val="bg2"/>
                </a:solidFill>
              </a:rPr>
              <a:t> </a:t>
            </a:r>
            <a:r>
              <a:rPr lang="en-US" sz="6600" b="1" dirty="0" err="1">
                <a:solidFill>
                  <a:schemeClr val="bg2"/>
                </a:solidFill>
              </a:rPr>
              <a:t>rau</a:t>
            </a:r>
            <a:r>
              <a:rPr lang="en-US" sz="6600" b="1" dirty="0">
                <a:solidFill>
                  <a:schemeClr val="bg2"/>
                </a:solidFill>
              </a:rPr>
              <a:t> </a:t>
            </a:r>
            <a:r>
              <a:rPr lang="en-US" sz="6600" b="1" dirty="0" err="1">
                <a:solidFill>
                  <a:schemeClr val="bg2"/>
                </a:solidFill>
              </a:rPr>
              <a:t>và</a:t>
            </a:r>
            <a:r>
              <a:rPr lang="en-US" sz="6600" b="1" dirty="0">
                <a:solidFill>
                  <a:schemeClr val="bg2"/>
                </a:solidFill>
              </a:rPr>
              <a:t> </a:t>
            </a:r>
            <a:r>
              <a:rPr lang="en-US" sz="6600" b="1" dirty="0" err="1">
                <a:solidFill>
                  <a:schemeClr val="bg2"/>
                </a:solidFill>
              </a:rPr>
              <a:t>quả</a:t>
            </a:r>
            <a:r>
              <a:rPr lang="en-US" sz="6600" b="1" dirty="0">
                <a:solidFill>
                  <a:schemeClr val="bg2"/>
                </a:solidFill>
              </a:rPr>
              <a:t> </a:t>
            </a:r>
            <a:r>
              <a:rPr lang="en-US" sz="6600" b="1" dirty="0" err="1">
                <a:solidFill>
                  <a:schemeClr val="bg2"/>
                </a:solidFill>
              </a:rPr>
              <a:t>chín</a:t>
            </a:r>
            <a:r>
              <a:rPr lang="en-US" sz="6600" b="1" dirty="0">
                <a:solidFill>
                  <a:schemeClr val="bg2"/>
                </a:solidFill>
              </a:rPr>
              <a:t> </a:t>
            </a:r>
            <a:r>
              <a:rPr lang="en-US" sz="6600" b="1" dirty="0" err="1" smtClean="0">
                <a:solidFill>
                  <a:schemeClr val="bg2"/>
                </a:solidFill>
              </a:rPr>
              <a:t>hàng</a:t>
            </a:r>
            <a:r>
              <a:rPr lang="en-US" sz="6600" b="1" dirty="0">
                <a:solidFill>
                  <a:schemeClr val="bg2"/>
                </a:solidFill>
              </a:rPr>
              <a:t> </a:t>
            </a:r>
            <a:r>
              <a:rPr lang="en-US" sz="6600" b="1" dirty="0" err="1" smtClean="0">
                <a:solidFill>
                  <a:schemeClr val="bg2"/>
                </a:solidFill>
              </a:rPr>
              <a:t>ngày</a:t>
            </a:r>
            <a:r>
              <a:rPr lang="en-US" sz="6600" b="1" dirty="0">
                <a:solidFill>
                  <a:schemeClr val="bg2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u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ái câ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ouds">
  <a:themeElements>
    <a:clrScheme name="Clouds 2">
      <a:dk1>
        <a:srgbClr val="000066"/>
      </a:dk1>
      <a:lt1>
        <a:srgbClr val="FFFFFF"/>
      </a:lt1>
      <a:dk2>
        <a:srgbClr val="00A2DC"/>
      </a:dk2>
      <a:lt2>
        <a:srgbClr val="FFFFFF"/>
      </a:lt2>
      <a:accent1>
        <a:srgbClr val="0079A4"/>
      </a:accent1>
      <a:accent2>
        <a:srgbClr val="33CCCC"/>
      </a:accent2>
      <a:accent3>
        <a:srgbClr val="AACEEB"/>
      </a:accent3>
      <a:accent4>
        <a:srgbClr val="DADADA"/>
      </a:accent4>
      <a:accent5>
        <a:srgbClr val="AABECF"/>
      </a:accent5>
      <a:accent6>
        <a:srgbClr val="2DB9B9"/>
      </a:accent6>
      <a:hlink>
        <a:srgbClr val="FFFFCC"/>
      </a:hlink>
      <a:folHlink>
        <a:srgbClr val="FFCC00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1513</TotalTime>
  <Words>491</Words>
  <Application>Microsoft Office PowerPoint</Application>
  <PresentationFormat>On-screen Show (4:3)</PresentationFormat>
  <Paragraphs>48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Clouds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0613.220222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Kiểm tra bài cũ </dc:title>
  <dc:creator>h</dc:creator>
  <cp:lastModifiedBy>cw203sgs</cp:lastModifiedBy>
  <cp:revision>93</cp:revision>
  <dcterms:created xsi:type="dcterms:W3CDTF">2008-12-01T00:56:54Z</dcterms:created>
  <dcterms:modified xsi:type="dcterms:W3CDTF">2010-09-22T07:26:39Z</dcterms:modified>
</cp:coreProperties>
</file>