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66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8C61-E172-4615-AED9-1CEE503F1098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F2B6B-F789-4C03-8599-F2CD8FDC9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7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C7D3-40B6-4277-A42A-AD38FF083D87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640AA-4DF4-4544-BC94-17EE7DFD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slide" Target="slide1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lúa"/>
          <p:cNvPicPr>
            <a:picLocks noChangeAspect="1" noChangeArrowheads="1"/>
          </p:cNvPicPr>
          <p:nvPr/>
        </p:nvPicPr>
        <p:blipFill>
          <a:blip r:embed="rId2"/>
          <a:srcRect l="5000" t="4256" r="5000" b="42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pic>
        <p:nvPicPr>
          <p:cNvPr id="5" name="Picture 4" descr="Bauer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" y="5591503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Bauern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457200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5766" y="2046889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QUÝ THẦY CÔ </a:t>
            </a:r>
            <a:r>
              <a:rPr lang="en-US" sz="3600" b="1" spc="5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  DỰ GIỜ THĂM LỚP 4A2</a:t>
            </a:r>
            <a:endParaRPr lang="en-US" sz="36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31478" y="4118796"/>
            <a:ext cx="4533900" cy="68580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rgbClr val="FF3399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MÔN TO</a:t>
            </a:r>
            <a:r>
              <a:rPr lang="vi-VN" sz="3200" b="1" cap="all" dirty="0" smtClean="0">
                <a:ln w="0"/>
                <a:solidFill>
                  <a:srgbClr val="FF3399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200" b="1" cap="all" dirty="0">
              <a:ln w="0"/>
              <a:solidFill>
                <a:srgbClr val="FF3399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5105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4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Hoàng Thị Hinh</a:t>
            </a:r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309" y="5030514"/>
            <a:ext cx="1295400" cy="1330718"/>
          </a:xfrm>
          <a:prstGeom prst="rect">
            <a:avLst/>
          </a:prstGeom>
          <a:noFill/>
        </p:spPr>
      </p:pic>
      <p:pic>
        <p:nvPicPr>
          <p:cNvPr id="12" name="Picture 11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0062" y="1219200"/>
            <a:ext cx="815954" cy="838200"/>
          </a:xfrm>
          <a:prstGeom prst="rect">
            <a:avLst/>
          </a:prstGeom>
          <a:noFill/>
        </p:spPr>
      </p:pic>
      <p:pic>
        <p:nvPicPr>
          <p:cNvPr id="13" name="Picture 12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4668" y="580769"/>
            <a:ext cx="815954" cy="838200"/>
          </a:xfrm>
          <a:prstGeom prst="rect">
            <a:avLst/>
          </a:prstGeom>
          <a:noFill/>
        </p:spPr>
      </p:pic>
      <p:pic>
        <p:nvPicPr>
          <p:cNvPr id="14" name="Picture 13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5892" y="3982841"/>
            <a:ext cx="1295400" cy="1330718"/>
          </a:xfrm>
          <a:prstGeom prst="rect">
            <a:avLst/>
          </a:prstGeom>
          <a:noFill/>
        </p:spPr>
      </p:pic>
      <p:pic>
        <p:nvPicPr>
          <p:cNvPr id="15" name="Picture 14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138" y="1359848"/>
            <a:ext cx="815954" cy="838200"/>
          </a:xfrm>
          <a:prstGeom prst="rect">
            <a:avLst/>
          </a:prstGeom>
          <a:noFill/>
        </p:spPr>
      </p:pic>
      <p:pic>
        <p:nvPicPr>
          <p:cNvPr id="16" name="Picture 15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84528" y="4460482"/>
            <a:ext cx="1295400" cy="1330718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3546082"/>
            <a:ext cx="1295400" cy="1330718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0846" y="3124200"/>
            <a:ext cx="815954" cy="838200"/>
          </a:xfrm>
          <a:prstGeom prst="rect">
            <a:avLst/>
          </a:prstGeom>
          <a:noFill/>
        </p:spPr>
      </p:pic>
      <p:pic>
        <p:nvPicPr>
          <p:cNvPr id="19" name="Picture 18" descr="ho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2273" y="4297103"/>
            <a:ext cx="815954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160020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829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77 : 18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308992" y="3505200"/>
            <a:ext cx="1497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79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680592" y="3505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552950" y="3505200"/>
            <a:ext cx="1497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72 : 18 =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956484" y="3505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1600200"/>
            <a:ext cx="3505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176278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2"/>
          <p:cNvSpPr txBox="1">
            <a:spLocks noChangeArrowheads="1"/>
          </p:cNvSpPr>
          <p:nvPr/>
        </p:nvSpPr>
        <p:spPr>
          <a:xfrm>
            <a:off x="533400" y="2590800"/>
            <a:ext cx="8305800" cy="4572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a) 288 :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740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45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469 : 67       397 : 56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1009514" y="3276600"/>
            <a:ext cx="7524886" cy="2469038"/>
            <a:chOff x="1009514" y="3276600"/>
            <a:chExt cx="7524886" cy="2469038"/>
          </a:xfrm>
        </p:grpSpPr>
        <p:grpSp>
          <p:nvGrpSpPr>
            <p:cNvPr id="50" name="Group 49"/>
            <p:cNvGrpSpPr/>
            <p:nvPr/>
          </p:nvGrpSpPr>
          <p:grpSpPr>
            <a:xfrm>
              <a:off x="3033932" y="3276600"/>
              <a:ext cx="1371599" cy="2469038"/>
              <a:chOff x="3033932" y="3276600"/>
              <a:chExt cx="1371599" cy="2469038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3033932" y="3276600"/>
                <a:ext cx="1370565" cy="2469038"/>
                <a:chOff x="1008180" y="3310343"/>
                <a:chExt cx="1370565" cy="254394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818461" y="3807600"/>
                  <a:ext cx="543739" cy="5390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16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28" name="Group 22"/>
                <p:cNvGrpSpPr/>
                <p:nvPr/>
              </p:nvGrpSpPr>
              <p:grpSpPr>
                <a:xfrm>
                  <a:off x="1008180" y="3310343"/>
                  <a:ext cx="1370565" cy="2543940"/>
                  <a:chOff x="1008180" y="3310343"/>
                  <a:chExt cx="1370565" cy="2543940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1027093" y="3310343"/>
                    <a:ext cx="1351652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740   45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1032804" y="3796896"/>
                    <a:ext cx="671732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45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31" name="Straight Connector 30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Rectangle 31"/>
                  <p:cNvSpPr/>
                  <p:nvPr/>
                </p:nvSpPr>
                <p:spPr>
                  <a:xfrm>
                    <a:off x="1025977" y="4353580"/>
                    <a:ext cx="723275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290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1008180" y="4810780"/>
                    <a:ext cx="726623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270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1371666" y="4993649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Rectangle 35"/>
                  <p:cNvSpPr/>
                  <p:nvPr/>
                </p:nvSpPr>
                <p:spPr>
                  <a:xfrm>
                    <a:off x="1188716" y="5315190"/>
                    <a:ext cx="563884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49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" name="Group 50"/>
            <p:cNvGrpSpPr/>
            <p:nvPr/>
          </p:nvGrpSpPr>
          <p:grpSpPr>
            <a:xfrm>
              <a:off x="5352764" y="3276600"/>
              <a:ext cx="1375112" cy="1628478"/>
              <a:chOff x="3030419" y="3276600"/>
              <a:chExt cx="1375112" cy="1491839"/>
            </a:xfrm>
          </p:grpSpPr>
          <p:grpSp>
            <p:nvGrpSpPr>
              <p:cNvPr id="52" name="Group 25"/>
              <p:cNvGrpSpPr/>
              <p:nvPr/>
            </p:nvGrpSpPr>
            <p:grpSpPr>
              <a:xfrm>
                <a:off x="3030419" y="3276600"/>
                <a:ext cx="1374078" cy="1491839"/>
                <a:chOff x="1004667" y="3310343"/>
                <a:chExt cx="1374078" cy="1537097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1818461" y="3807600"/>
                  <a:ext cx="364202" cy="4938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57" name="Group 22"/>
                <p:cNvGrpSpPr/>
                <p:nvPr/>
              </p:nvGrpSpPr>
              <p:grpSpPr>
                <a:xfrm>
                  <a:off x="1004667" y="3310343"/>
                  <a:ext cx="1374078" cy="1537097"/>
                  <a:chOff x="1004667" y="3310343"/>
                  <a:chExt cx="1374078" cy="1537097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1027093" y="3310343"/>
                    <a:ext cx="135165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469   67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1004667" y="3796896"/>
                    <a:ext cx="895635" cy="4938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469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Rectangle 60"/>
                  <p:cNvSpPr/>
                  <p:nvPr/>
                </p:nvSpPr>
                <p:spPr>
                  <a:xfrm>
                    <a:off x="1383701" y="4353580"/>
                    <a:ext cx="36420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53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54" name="Straight Connector 53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64"/>
            <p:cNvGrpSpPr/>
            <p:nvPr/>
          </p:nvGrpSpPr>
          <p:grpSpPr>
            <a:xfrm>
              <a:off x="7159288" y="3276600"/>
              <a:ext cx="1375112" cy="1628478"/>
              <a:chOff x="3030419" y="3276600"/>
              <a:chExt cx="1375112" cy="1491839"/>
            </a:xfrm>
          </p:grpSpPr>
          <p:grpSp>
            <p:nvGrpSpPr>
              <p:cNvPr id="66" name="Group 25"/>
              <p:cNvGrpSpPr/>
              <p:nvPr/>
            </p:nvGrpSpPr>
            <p:grpSpPr>
              <a:xfrm>
                <a:off x="3030419" y="3276600"/>
                <a:ext cx="1374078" cy="1491839"/>
                <a:chOff x="1004667" y="3310343"/>
                <a:chExt cx="1374078" cy="1537097"/>
              </a:xfrm>
            </p:grpSpPr>
            <p:sp>
              <p:nvSpPr>
                <p:cNvPr id="70" name="Rectangle 69"/>
                <p:cNvSpPr/>
                <p:nvPr/>
              </p:nvSpPr>
              <p:spPr>
                <a:xfrm>
                  <a:off x="1818461" y="3807600"/>
                  <a:ext cx="364202" cy="4938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71" name="Group 22"/>
                <p:cNvGrpSpPr/>
                <p:nvPr/>
              </p:nvGrpSpPr>
              <p:grpSpPr>
                <a:xfrm>
                  <a:off x="1004667" y="3310343"/>
                  <a:ext cx="1374078" cy="1537097"/>
                  <a:chOff x="1004667" y="3310343"/>
                  <a:chExt cx="1374078" cy="1537097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1027093" y="3310343"/>
                    <a:ext cx="135165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397   56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73" name="Rectangle 72"/>
                  <p:cNvSpPr/>
                  <p:nvPr/>
                </p:nvSpPr>
                <p:spPr>
                  <a:xfrm>
                    <a:off x="1004667" y="3796896"/>
                    <a:ext cx="895635" cy="4938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392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" name="Rectangle 74"/>
                  <p:cNvSpPr/>
                  <p:nvPr/>
                </p:nvSpPr>
                <p:spPr>
                  <a:xfrm>
                    <a:off x="1383701" y="4353580"/>
                    <a:ext cx="364202" cy="4938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67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Group 75"/>
            <p:cNvGrpSpPr/>
            <p:nvPr/>
          </p:nvGrpSpPr>
          <p:grpSpPr>
            <a:xfrm>
              <a:off x="1009514" y="3276600"/>
              <a:ext cx="1352686" cy="2454968"/>
              <a:chOff x="3052845" y="3276600"/>
              <a:chExt cx="1352686" cy="2454968"/>
            </a:xfrm>
          </p:grpSpPr>
          <p:grpSp>
            <p:nvGrpSpPr>
              <p:cNvPr id="77" name="Group 25"/>
              <p:cNvGrpSpPr/>
              <p:nvPr/>
            </p:nvGrpSpPr>
            <p:grpSpPr>
              <a:xfrm>
                <a:off x="3052845" y="3276600"/>
                <a:ext cx="1351652" cy="2454968"/>
                <a:chOff x="1027093" y="3310343"/>
                <a:chExt cx="1351652" cy="2529444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1818461" y="3807600"/>
                  <a:ext cx="543739" cy="5390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000099"/>
                      </a:solidFill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lang="en-US" sz="2800" dirty="0">
                    <a:solidFill>
                      <a:srgbClr val="000099"/>
                    </a:solidFill>
                  </a:endParaRPr>
                </a:p>
              </p:txBody>
            </p:sp>
            <p:grpSp>
              <p:nvGrpSpPr>
                <p:cNvPr id="82" name="Group 22"/>
                <p:cNvGrpSpPr/>
                <p:nvPr/>
              </p:nvGrpSpPr>
              <p:grpSpPr>
                <a:xfrm>
                  <a:off x="1027093" y="3310343"/>
                  <a:ext cx="1351652" cy="2529444"/>
                  <a:chOff x="1027093" y="3310343"/>
                  <a:chExt cx="1351652" cy="2529444"/>
                </a:xfrm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1027093" y="3310343"/>
                    <a:ext cx="1351652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288   24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1032804" y="3796896"/>
                    <a:ext cx="671732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24</a:t>
                    </a:r>
                    <a:r>
                      <a:rPr lang="en-US" sz="2800" b="1" u="sng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1391594" y="4011258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Rectangle 85"/>
                  <p:cNvSpPr/>
                  <p:nvPr/>
                </p:nvSpPr>
                <p:spPr>
                  <a:xfrm>
                    <a:off x="1198304" y="4353580"/>
                    <a:ext cx="543739" cy="53909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48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sp>
                <p:nvSpPr>
                  <p:cNvPr id="87" name="Rectangle 86"/>
                  <p:cNvSpPr/>
                  <p:nvPr/>
                </p:nvSpPr>
                <p:spPr>
                  <a:xfrm>
                    <a:off x="1195956" y="4810780"/>
                    <a:ext cx="726623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48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1399802" y="4993650"/>
                    <a:ext cx="1488" cy="583083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Rectangle 88"/>
                  <p:cNvSpPr/>
                  <p:nvPr/>
                </p:nvSpPr>
                <p:spPr>
                  <a:xfrm>
                    <a:off x="1282495" y="5300694"/>
                    <a:ext cx="563884" cy="53909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b="1" dirty="0" smtClean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0</a:t>
                    </a:r>
                    <a:endParaRPr lang="en-US" sz="2800" dirty="0">
                      <a:solidFill>
                        <a:srgbClr val="000099"/>
                      </a:solidFill>
                    </a:endParaRPr>
                  </a:p>
                </p:txBody>
              </p:sp>
            </p:grpSp>
          </p:grpSp>
          <p:grpSp>
            <p:nvGrpSpPr>
              <p:cNvPr id="78" name="Group 48"/>
              <p:cNvGrpSpPr/>
              <p:nvPr/>
            </p:nvGrpSpPr>
            <p:grpSpPr>
              <a:xfrm>
                <a:off x="3809206" y="3429794"/>
                <a:ext cx="596325" cy="762000"/>
                <a:chOff x="3809206" y="3429794"/>
                <a:chExt cx="596325" cy="762000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 rot="5400000">
                  <a:off x="3429000" y="3810000"/>
                  <a:ext cx="762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4113268" y="3485185"/>
                  <a:ext cx="1444" cy="583083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6" grpId="0"/>
      <p:bldP spid="2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762000" y="16764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>
          <a:xfrm>
            <a:off x="304800" y="3505200"/>
            <a:ext cx="4343400" cy="1676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Tóm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tắt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15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phòng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240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ghế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phòng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..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ghế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572000" y="2269584"/>
            <a:ext cx="4114800" cy="228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sz="28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Bài</a:t>
            </a:r>
            <a:r>
              <a:rPr lang="en-US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giải</a:t>
            </a:r>
            <a:endParaRPr lang="en-US" sz="28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algn="ctr" eaLnBrk="0" hangingPunct="0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phòng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xếp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</a:t>
            </a:r>
          </a:p>
          <a:p>
            <a:pPr algn="ctr" eaLnBrk="0" hangingPunct="0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240 : 15 = 16 (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</a:t>
            </a:r>
          </a:p>
          <a:p>
            <a:pPr algn="r" eaLnBrk="0" hangingPunct="0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Đáp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 16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bàn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ghế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0.00417 -0.155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 animBg="1"/>
      <p:bldP spid="8" grpId="1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914400" y="1905000"/>
            <a:ext cx="62484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527282"/>
            <a:ext cx="1295400" cy="1330718"/>
          </a:xfrm>
          <a:prstGeom prst="rect">
            <a:avLst/>
          </a:prstGeom>
          <a:noFill/>
        </p:spPr>
      </p:pic>
      <p:pic>
        <p:nvPicPr>
          <p:cNvPr id="19" name="Picture 18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0" name="Picture 19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815954" cy="838200"/>
          </a:xfrm>
          <a:prstGeom prst="rect">
            <a:avLst/>
          </a:prstGeom>
          <a:noFill/>
        </p:spPr>
      </p:pic>
      <p:pic>
        <p:nvPicPr>
          <p:cNvPr id="21" name="Picture 20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22" name="Picture 21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3" name="Picture 22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609528">
            <a:off x="7315200" y="6019800"/>
            <a:ext cx="815954" cy="838200"/>
          </a:xfrm>
          <a:prstGeom prst="rect">
            <a:avLst/>
          </a:prstGeom>
          <a:noFill/>
        </p:spPr>
      </p:pic>
      <p:pic>
        <p:nvPicPr>
          <p:cNvPr id="24" name="Picture 23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6019800"/>
            <a:ext cx="815954" cy="838200"/>
          </a:xfrm>
          <a:prstGeom prst="rect">
            <a:avLst/>
          </a:prstGeom>
          <a:noFill/>
        </p:spPr>
      </p:pic>
      <p:sp>
        <p:nvSpPr>
          <p:cNvPr id="25" name="5-Point Star 24">
            <a:hlinkClick r:id="rId4" action="ppaction://hlinksldjump"/>
          </p:cNvPr>
          <p:cNvSpPr/>
          <p:nvPr/>
        </p:nvSpPr>
        <p:spPr>
          <a:xfrm>
            <a:off x="1524000" y="3657600"/>
            <a:ext cx="1752600" cy="1600200"/>
          </a:xfrm>
          <a:prstGeom prst="star5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>
            <a:hlinkClick r:id="rId5" action="ppaction://hlinksldjump"/>
          </p:cNvPr>
          <p:cNvSpPr/>
          <p:nvPr/>
        </p:nvSpPr>
        <p:spPr>
          <a:xfrm>
            <a:off x="3886200" y="2743200"/>
            <a:ext cx="1752600" cy="1600200"/>
          </a:xfrm>
          <a:prstGeom prst="star5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>
            <a:hlinkClick r:id="rId6" action="ppaction://hlinksldjump"/>
          </p:cNvPr>
          <p:cNvSpPr/>
          <p:nvPr/>
        </p:nvSpPr>
        <p:spPr>
          <a:xfrm>
            <a:off x="6096000" y="3581400"/>
            <a:ext cx="1752600" cy="16002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>
            <a:hlinkClick r:id="rId7" action="ppaction://hlinksldjump"/>
          </p:cNvPr>
          <p:cNvSpPr/>
          <p:nvPr/>
        </p:nvSpPr>
        <p:spPr>
          <a:xfrm>
            <a:off x="3657600" y="5029200"/>
            <a:ext cx="1752600" cy="16002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60198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19800"/>
            <a:ext cx="815954" cy="838200"/>
          </a:xfrm>
          <a:prstGeom prst="rect">
            <a:avLst/>
          </a:prstGeom>
          <a:noFill/>
        </p:spPr>
      </p:pic>
      <p:pic>
        <p:nvPicPr>
          <p:cNvPr id="31" name="Picture 30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48600" y="1828800"/>
            <a:ext cx="1295400" cy="1330718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29200"/>
            <a:ext cx="815954" cy="838200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88781">
            <a:off x="8158811" y="4884841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572000"/>
            <a:ext cx="815954" cy="838200"/>
          </a:xfrm>
          <a:prstGeom prst="rect">
            <a:avLst/>
          </a:prstGeom>
          <a:noFill/>
        </p:spPr>
      </p:pic>
      <p:pic>
        <p:nvPicPr>
          <p:cNvPr id="35" name="Picture 34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572000"/>
            <a:ext cx="815954" cy="838200"/>
          </a:xfrm>
          <a:prstGeom prst="rect">
            <a:avLst/>
          </a:prstGeom>
          <a:noFill/>
        </p:spPr>
      </p:pic>
      <p:pic>
        <p:nvPicPr>
          <p:cNvPr id="36" name="Picture 35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048000"/>
            <a:ext cx="815954" cy="838200"/>
          </a:xfrm>
          <a:prstGeom prst="rect">
            <a:avLst/>
          </a:prstGeom>
          <a:noFill/>
        </p:spPr>
      </p:pic>
      <p:pic>
        <p:nvPicPr>
          <p:cNvPr id="37" name="Picture 36" descr="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200400"/>
            <a:ext cx="815954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1219200" y="3058180"/>
            <a:ext cx="62484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89 : 26 = 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9000" y="4419600"/>
            <a:ext cx="17526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334000"/>
            <a:ext cx="41910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3340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1219200" y="3058180"/>
            <a:ext cx="62484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52 : 24 = 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9000" y="4419600"/>
            <a:ext cx="17526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587425"/>
            <a:ext cx="41910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3340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990600" y="3286780"/>
            <a:ext cx="67818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05000" y="4419600"/>
            <a:ext cx="4876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323582"/>
            <a:ext cx="419100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4102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27282"/>
            <a:ext cx="1295400" cy="1330718"/>
          </a:xfrm>
          <a:prstGeom prst="rect">
            <a:avLst/>
          </a:prstGeom>
          <a:noFill/>
        </p:spPr>
      </p:pic>
      <p:pic>
        <p:nvPicPr>
          <p:cNvPr id="27" name="Picture 2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15954" cy="838200"/>
          </a:xfrm>
          <a:prstGeom prst="rect">
            <a:avLst/>
          </a:prstGeom>
          <a:noFill/>
        </p:spPr>
      </p:pic>
      <p:pic>
        <p:nvPicPr>
          <p:cNvPr id="28" name="Picture 2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0"/>
            <a:ext cx="815954" cy="838200"/>
          </a:xfrm>
          <a:prstGeom prst="rect">
            <a:avLst/>
          </a:prstGeom>
          <a:noFill/>
        </p:spPr>
      </p:pic>
      <p:pic>
        <p:nvPicPr>
          <p:cNvPr id="30" name="Picture 29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815954" cy="838200"/>
          </a:xfrm>
          <a:prstGeom prst="rect">
            <a:avLst/>
          </a:prstGeom>
          <a:noFill/>
        </p:spPr>
      </p:pic>
      <p:pic>
        <p:nvPicPr>
          <p:cNvPr id="32" name="Picture 31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527282"/>
            <a:ext cx="1295400" cy="1330718"/>
          </a:xfrm>
          <a:prstGeom prst="rect">
            <a:avLst/>
          </a:prstGeom>
          <a:noFill/>
        </p:spPr>
      </p:pic>
      <p:pic>
        <p:nvPicPr>
          <p:cNvPr id="33" name="Picture 32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19800"/>
            <a:ext cx="815954" cy="838200"/>
          </a:xfrm>
          <a:prstGeom prst="rect">
            <a:avLst/>
          </a:prstGeom>
          <a:noFill/>
        </p:spPr>
      </p:pic>
      <p:pic>
        <p:nvPicPr>
          <p:cNvPr id="34" name="Picture 33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19800"/>
            <a:ext cx="815954" cy="838200"/>
          </a:xfrm>
          <a:prstGeom prst="rect">
            <a:avLst/>
          </a:prstGeom>
          <a:noFill/>
        </p:spPr>
      </p:pic>
      <p:pic>
        <p:nvPicPr>
          <p:cNvPr id="17" name="Picture 16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83523" y="3341677"/>
            <a:ext cx="815954" cy="838200"/>
          </a:xfrm>
          <a:prstGeom prst="rect">
            <a:avLst/>
          </a:prstGeom>
          <a:noFill/>
        </p:spPr>
      </p:pic>
      <p:pic>
        <p:nvPicPr>
          <p:cNvPr id="1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251846" y="2743200"/>
            <a:ext cx="815954" cy="838200"/>
          </a:xfrm>
          <a:prstGeom prst="rect">
            <a:avLst/>
          </a:prstGeom>
          <a:noFill/>
        </p:spPr>
      </p:pic>
      <p:pic>
        <p:nvPicPr>
          <p:cNvPr id="29" name="Picture 28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088323" y="3973523"/>
            <a:ext cx="815954" cy="8382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990600" y="3286780"/>
            <a:ext cx="67818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500 : 25 = ?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05200" y="4505980"/>
            <a:ext cx="20574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hlinkClick r:id="rId3" action="ppaction://hlinksldjump" highlightClick="1">
              <a:snd r:embed="rId4" name="arrow.wav"/>
            </a:hlinkClick>
          </p:cNvPr>
          <p:cNvSpPr txBox="1"/>
          <p:nvPr/>
        </p:nvSpPr>
        <p:spPr>
          <a:xfrm>
            <a:off x="2514600" y="5663625"/>
            <a:ext cx="41910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38400" y="5410200"/>
            <a:ext cx="4343400" cy="1066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40666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6392592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00800" y="1447800"/>
            <a:ext cx="1828800" cy="1447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 animBg="1"/>
      <p:bldP spid="54" grpId="0" animBg="1"/>
      <p:bldP spid="54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24000" y="21336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 rot="10800000">
            <a:off x="1905000" y="3194540"/>
            <a:ext cx="5638800" cy="1447800"/>
          </a:xfrm>
          <a:prstGeom prst="wedgeRoundRectCallout">
            <a:avLst>
              <a:gd name="adj1" fmla="val 41812"/>
              <a:gd name="adj2" fmla="val 84065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10800000"/>
          <a:lstStyle/>
          <a:p>
            <a:pPr eaLnBrk="0" hangingPunct="0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Dựa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tÝnh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chÊt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1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tÝch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h·y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t×m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kÕt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qu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¶ </a:t>
            </a:r>
            <a:r>
              <a:rPr lang="en-US" sz="2800" b="1" dirty="0" err="1">
                <a:solidFill>
                  <a:srgbClr val="0000FF"/>
                </a:solidFill>
                <a:latin typeface=".VnTime" pitchFamily="34" charset="0"/>
              </a:rPr>
              <a:t>cña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066800" y="18288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362200" y="2832318"/>
            <a:ext cx="388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672 : 21 = 672 : ( 3 x 7 )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	    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672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3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7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	     = 224 : 7 =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9796" y="233171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331716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985227" y="1600200"/>
            <a:ext cx="54729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81796" y="2450120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485525" y="279558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31198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276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33864" y="2799472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667000" y="225177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67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2859256" y="2678486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861604" y="3075902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6;</a:t>
            </a: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847536" y="3491132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63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03062" y="32586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100796" y="326253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667000" y="3845968"/>
            <a:ext cx="647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42, 42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651993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667000" y="420118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109004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67000" y="458218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4;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914400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95996" y="4080804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2636516" y="503938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0;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0386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76200" y="4648200"/>
            <a:ext cx="22860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672 : 21 =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4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9796" y="233171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331716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grpSp>
        <p:nvGrpSpPr>
          <p:cNvPr id="3" name="Group 16"/>
          <p:cNvGrpSpPr/>
          <p:nvPr/>
        </p:nvGrpSpPr>
        <p:grpSpPr>
          <a:xfrm>
            <a:off x="1481796" y="2450120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485525" y="279558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31198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276600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33864" y="2799472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03062" y="32586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100796" y="326253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651993" y="2801444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109004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914400" y="360564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95996" y="4080804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0386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85800" y="18288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779 : 18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914400" y="2683040"/>
            <a:ext cx="1538068" cy="2346160"/>
            <a:chOff x="1128932" y="2362200"/>
            <a:chExt cx="1538068" cy="2346160"/>
          </a:xfrm>
        </p:grpSpPr>
        <p:grpSp>
          <p:nvGrpSpPr>
            <p:cNvPr id="14" name="Group 16"/>
            <p:cNvGrpSpPr/>
            <p:nvPr/>
          </p:nvGrpSpPr>
          <p:grpSpPr>
            <a:xfrm>
              <a:off x="1905000" y="2514600"/>
              <a:ext cx="762000" cy="762000"/>
              <a:chOff x="1752600" y="3318804"/>
              <a:chExt cx="762000" cy="762000"/>
            </a:xfrm>
          </p:grpSpPr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>
                <a:off x="1752600" y="3318804"/>
                <a:ext cx="0" cy="7620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1752600" y="3657600"/>
                <a:ext cx="7620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128932" y="2362200"/>
              <a:ext cx="1538068" cy="2346160"/>
              <a:chOff x="1128932" y="2396196"/>
              <a:chExt cx="1538068" cy="2346160"/>
            </a:xfrm>
          </p:grpSpPr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143000" y="2396196"/>
                <a:ext cx="73289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779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396196"/>
                <a:ext cx="54373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82372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43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5"/>
              <p:cNvSpPr txBox="1">
                <a:spLocks noChangeArrowheads="1"/>
              </p:cNvSpPr>
              <p:nvPr/>
            </p:nvSpPr>
            <p:spPr bwMode="auto">
              <a:xfrm>
                <a:off x="1128932" y="2827608"/>
                <a:ext cx="776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72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1473588" y="4219136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219200" y="3338732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36298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740468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54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233268" y="4217548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3518627" y="1804984"/>
            <a:ext cx="54729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590800" y="2514600"/>
            <a:ext cx="41585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77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4;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2743200" y="2943664"/>
            <a:ext cx="48878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32,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743200" y="3364144"/>
            <a:ext cx="60067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43200" y="3787522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77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2590800" y="4201180"/>
            <a:ext cx="6497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59; 59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743200" y="4643866"/>
            <a:ext cx="49776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2733069" y="4996542"/>
            <a:ext cx="60067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5;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2743200" y="5456662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59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54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273152" y="5022964"/>
            <a:ext cx="32004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779 : 18 = 43 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161038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672 : 21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3427412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47932" y="2500532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672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81796" y="2496644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grpSp>
        <p:nvGrpSpPr>
          <p:cNvPr id="3" name="Group 16"/>
          <p:cNvGrpSpPr/>
          <p:nvPr/>
        </p:nvGrpSpPr>
        <p:grpSpPr>
          <a:xfrm>
            <a:off x="1481796" y="2633004"/>
            <a:ext cx="762000" cy="762000"/>
            <a:chOff x="1752600" y="3318804"/>
            <a:chExt cx="762000" cy="762000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752600" y="3318804"/>
              <a:ext cx="0" cy="76200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52600" y="3657600"/>
              <a:ext cx="7620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33864" y="2903808"/>
            <a:ext cx="561536" cy="525192"/>
            <a:chOff x="733864" y="2799472"/>
            <a:chExt cx="561536" cy="525192"/>
          </a:xfrm>
        </p:grpSpPr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931198" y="28014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733864" y="2799472"/>
              <a:ext cx="304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903062" y="3435292"/>
            <a:ext cx="561936" cy="527108"/>
            <a:chOff x="903062" y="3258644"/>
            <a:chExt cx="561936" cy="527108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903062" y="32586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100796" y="3262532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485525" y="2923736"/>
            <a:ext cx="530670" cy="529080"/>
            <a:chOff x="1485525" y="2795584"/>
            <a:chExt cx="530670" cy="529080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485525" y="279558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1651993" y="280144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914400" y="3834248"/>
            <a:ext cx="558806" cy="523220"/>
            <a:chOff x="914400" y="3605648"/>
            <a:chExt cx="558806" cy="523220"/>
          </a:xfrm>
        </p:grpSpPr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1109004" y="3605648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914400" y="3605648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795996" y="4341812"/>
            <a:ext cx="609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109004" y="435358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00600" y="1600200"/>
            <a:ext cx="23622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b) 779 : 18 = 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029200" y="2606840"/>
            <a:ext cx="1538068" cy="2346160"/>
            <a:chOff x="1128932" y="2362200"/>
            <a:chExt cx="1538068" cy="2346160"/>
          </a:xfrm>
        </p:grpSpPr>
        <p:grpSp>
          <p:nvGrpSpPr>
            <p:cNvPr id="27" name="Group 16"/>
            <p:cNvGrpSpPr/>
            <p:nvPr/>
          </p:nvGrpSpPr>
          <p:grpSpPr>
            <a:xfrm>
              <a:off x="1905000" y="2514600"/>
              <a:ext cx="762000" cy="762000"/>
              <a:chOff x="1752600" y="3318804"/>
              <a:chExt cx="762000" cy="762000"/>
            </a:xfrm>
          </p:grpSpPr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1752600" y="3318804"/>
                <a:ext cx="0" cy="7620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>
                <a:off x="1752600" y="3657600"/>
                <a:ext cx="7620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30"/>
            <p:cNvGrpSpPr/>
            <p:nvPr/>
          </p:nvGrpSpPr>
          <p:grpSpPr>
            <a:xfrm>
              <a:off x="1128932" y="2362200"/>
              <a:ext cx="1538068" cy="2346160"/>
              <a:chOff x="1128932" y="2396196"/>
              <a:chExt cx="1538068" cy="2346160"/>
            </a:xfrm>
          </p:grpSpPr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1143000" y="2396196"/>
                <a:ext cx="73289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779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396196"/>
                <a:ext cx="54373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282372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43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5"/>
              <p:cNvSpPr txBox="1">
                <a:spLocks noChangeArrowheads="1"/>
              </p:cNvSpPr>
              <p:nvPr/>
            </p:nvSpPr>
            <p:spPr bwMode="auto">
              <a:xfrm>
                <a:off x="1128932" y="2827608"/>
                <a:ext cx="7760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72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7"/>
              <p:cNvSpPr txBox="1">
                <a:spLocks noChangeArrowheads="1"/>
              </p:cNvSpPr>
              <p:nvPr/>
            </p:nvSpPr>
            <p:spPr bwMode="auto">
              <a:xfrm>
                <a:off x="1473588" y="4219136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1219200" y="3338732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362980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59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 Box 5"/>
              <p:cNvSpPr txBox="1">
                <a:spLocks noChangeArrowheads="1"/>
              </p:cNvSpPr>
              <p:nvPr/>
            </p:nvSpPr>
            <p:spPr bwMode="auto">
              <a:xfrm>
                <a:off x="1247336" y="3740468"/>
                <a:ext cx="762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54</a:t>
                </a:r>
                <a:endParaRPr lang="en-US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1233268" y="4217548"/>
                <a:ext cx="533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143000" y="183898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75338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VD : 75 : 23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286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89 : 22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37439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68 : 21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86200" y="2679918"/>
            <a:ext cx="46482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3, 23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69, 75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762000" y="4800600"/>
            <a:ext cx="72390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2800" y="2753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66868" y="3256672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37439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12" grpId="2"/>
      <p:bldP spid="14" grpId="0"/>
      <p:bldP spid="14" grpId="1"/>
      <p:bldP spid="14" grpId="2"/>
      <p:bldP spid="17" grpId="0" animBg="1"/>
      <p:bldP spid="17" grpId="1" animBg="1"/>
      <p:bldP spid="18" grpId="0" animBg="1"/>
      <p:bldP spid="18" grpId="1" animBg="1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Hinh nen de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143000" y="1838980"/>
            <a:ext cx="30979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8295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77 : 18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2590800"/>
            <a:ext cx="4648200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7 : 1 = 7, 18 x 7 = 126, 126 &gt;77;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6, 5, 4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18 x 4 = 72;  77 – 72 = 5.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24200" y="2590800"/>
            <a:ext cx="5562600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77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80 ; 18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8 : 2 = 4. Ta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fr-F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là 4, ta 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18 x 4 = 72; 77 – 72 = 5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fr-FR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903689" y="2600980"/>
            <a:ext cx="341151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371600" y="3581400"/>
            <a:ext cx="7239000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 smtClean="0">
              <a:latin typeface=".VnTime" pitchFamily="34" charset="0"/>
            </a:endParaRPr>
          </a:p>
          <a:p>
            <a:r>
              <a:rPr lang="en-US" sz="2800" b="1" u="sng" dirty="0" smtClean="0">
                <a:latin typeface=".VnTime" pitchFamily="34" charset="0"/>
              </a:rPr>
              <a:t>VÝ </a:t>
            </a:r>
            <a:r>
              <a:rPr lang="en-US" sz="2800" b="1" u="sng" dirty="0" err="1">
                <a:latin typeface=".VnTime" pitchFamily="34" charset="0"/>
              </a:rPr>
              <a:t>dô</a:t>
            </a:r>
            <a:r>
              <a:rPr lang="en-US" sz="2800" b="1" dirty="0">
                <a:latin typeface=".VnTime" pitchFamily="34" charset="0"/>
              </a:rPr>
              <a:t>: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75, 76, 77 </a:t>
            </a:r>
            <a:r>
              <a:rPr lang="en-US" sz="2800" b="1" dirty="0" err="1">
                <a:latin typeface=".VnTime" pitchFamily="34" charset="0"/>
              </a:rPr>
              <a:t>ta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lµm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trßn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lªn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80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;</a:t>
            </a:r>
          </a:p>
          <a:p>
            <a:r>
              <a:rPr lang="en-US" sz="2800" b="1" dirty="0">
                <a:solidFill>
                  <a:srgbClr val="00FF00"/>
                </a:solidFill>
                <a:latin typeface=".VnTime" pitchFamily="34" charset="0"/>
              </a:rPr>
              <a:t>            </a:t>
            </a:r>
            <a:r>
              <a:rPr lang="en-US" sz="2800" b="1" dirty="0">
                <a:solidFill>
                  <a:srgbClr val="C00000"/>
                </a:solidFill>
                <a:latin typeface=".VnTime" pitchFamily="34" charset="0"/>
              </a:rPr>
              <a:t>41, 43, 44 </a:t>
            </a:r>
            <a:r>
              <a:rPr lang="en-US" sz="2800" b="1" dirty="0" err="1">
                <a:latin typeface=".VnTime" pitchFamily="34" charset="0"/>
              </a:rPr>
              <a:t>ta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lµm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trßn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xuèng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thµnh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.VnTime" pitchFamily="34" charset="0"/>
              </a:rPr>
              <a:t>40</a:t>
            </a:r>
            <a:r>
              <a:rPr lang="en-US" sz="2800" b="1" dirty="0" smtClean="0">
                <a:latin typeface=".VnTime" pitchFamily="34" charset="0"/>
              </a:rPr>
              <a:t>        </a:t>
            </a:r>
            <a:endParaRPr lang="en-US" sz="2800" b="1" dirty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2" grpId="0" animBg="1"/>
      <p:bldP spid="22" grpId="1" animBg="1"/>
      <p:bldP spid="23" grpId="0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834</Words>
  <Application>Microsoft Office PowerPoint</Application>
  <PresentationFormat>On-screen Show (4:3)</PresentationFormat>
  <Paragraphs>181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 COMPUTER</dc:creator>
  <cp:lastModifiedBy>A</cp:lastModifiedBy>
  <cp:revision>83</cp:revision>
  <dcterms:created xsi:type="dcterms:W3CDTF">2017-12-08T23:26:30Z</dcterms:created>
  <dcterms:modified xsi:type="dcterms:W3CDTF">2018-01-30T00:20:43Z</dcterms:modified>
</cp:coreProperties>
</file>