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60" r:id="rId3"/>
    <p:sldId id="261" r:id="rId4"/>
    <p:sldId id="262" r:id="rId5"/>
    <p:sldId id="272" r:id="rId6"/>
    <p:sldId id="263" r:id="rId7"/>
    <p:sldId id="270" r:id="rId8"/>
    <p:sldId id="265" r:id="rId9"/>
    <p:sldId id="266" r:id="rId10"/>
    <p:sldId id="271" r:id="rId11"/>
    <p:sldId id="26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52413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957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WordArt 9"/>
          <p:cNvSpPr>
            <a:spLocks noChangeArrowheads="1" noChangeShapeType="1" noTextEdit="1"/>
          </p:cNvSpPr>
          <p:nvPr/>
        </p:nvSpPr>
        <p:spPr bwMode="auto">
          <a:xfrm>
            <a:off x="1231900" y="152400"/>
            <a:ext cx="675322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vi-VN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LONG BIÊN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1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4A2</a:t>
            </a:r>
          </a:p>
        </p:txBody>
      </p:sp>
      <p:sp>
        <p:nvSpPr>
          <p:cNvPr id="3082" name="WordArt 11"/>
          <p:cNvSpPr>
            <a:spLocks noChangeArrowheads="1" noChangeShapeType="1" noTextEdit="1"/>
          </p:cNvSpPr>
          <p:nvPr/>
        </p:nvSpPr>
        <p:spPr bwMode="auto">
          <a:xfrm>
            <a:off x="1219200" y="5791200"/>
            <a:ext cx="6705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Hoàng Thị Hinh</a:t>
            </a:r>
            <a:endParaRPr lang="en-US" sz="3600" b="1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83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15"/>
          <p:cNvSpPr>
            <a:spLocks noChangeArrowheads="1" noChangeShapeType="1" noTextEdit="1"/>
          </p:cNvSpPr>
          <p:nvPr/>
        </p:nvSpPr>
        <p:spPr bwMode="auto">
          <a:xfrm>
            <a:off x="228600" y="2667000"/>
            <a:ext cx="4191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 BÌNH HÀNH</a:t>
            </a:r>
            <a:endParaRPr lang="en-US" sz="24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5367853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0668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28600" y="2133600"/>
            <a:ext cx="2971800" cy="2057400"/>
            <a:chOff x="144" y="1392"/>
            <a:chExt cx="1872" cy="1296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25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638800" y="2133600"/>
            <a:ext cx="3200400" cy="1828800"/>
            <a:chOff x="3552" y="1344"/>
            <a:chExt cx="2016" cy="1152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176" y="1872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57200" y="25146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3327514" y="2646406"/>
            <a:ext cx="11610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800" dirty="0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6629400" y="243840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thang</a:t>
            </a:r>
            <a:r>
              <a:rPr lang="en-US" sz="2800" dirty="0"/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5093605" y="5727023"/>
            <a:ext cx="1527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1143000" y="5105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3505200" y="2590800"/>
            <a:ext cx="1828800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2000" y="4724400"/>
            <a:ext cx="2362200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3733800" y="4419600"/>
            <a:ext cx="1313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867400" y="4038600"/>
            <a:ext cx="2286000" cy="2133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19200" y="6096000"/>
            <a:ext cx="1313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00800" y="6172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5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5200" y="32004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18309" y="4955369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62254" y="4864268"/>
            <a:ext cx="1988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7" grpId="0"/>
      <p:bldP spid="32" grpId="0" animBg="1"/>
      <p:bldP spid="34" grpId="0" animBg="1"/>
      <p:bldP spid="37" grpId="0" animBg="1"/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FF0000"/>
                </a:solidFill>
              </a:rPr>
              <a:t>Bài</a:t>
            </a:r>
            <a:r>
              <a:rPr lang="en-US" dirty="0" smtClean="0">
                <a:solidFill>
                  <a:srgbClr val="FF0000"/>
                </a:solidFill>
              </a:rPr>
              <a:t> 2 </a:t>
            </a:r>
            <a:r>
              <a:rPr lang="en-US" dirty="0" smtClean="0"/>
              <a:t>: </a:t>
            </a:r>
            <a:r>
              <a:rPr lang="en-US" dirty="0" err="1" smtClean="0"/>
              <a:t>Hình</a:t>
            </a:r>
            <a:r>
              <a:rPr lang="en-US" dirty="0" smtClean="0"/>
              <a:t> </a:t>
            </a:r>
            <a:r>
              <a:rPr lang="en-US" dirty="0" err="1" smtClean="0"/>
              <a:t>bình</a:t>
            </a:r>
            <a:r>
              <a:rPr lang="en-US" dirty="0" smtClean="0"/>
              <a:t> </a:t>
            </a:r>
            <a:r>
              <a:rPr lang="en-US" dirty="0" err="1" smtClean="0"/>
              <a:t>hành</a:t>
            </a:r>
            <a:r>
              <a:rPr lang="en-US" dirty="0" smtClean="0"/>
              <a:t> là </a:t>
            </a:r>
            <a:r>
              <a:rPr lang="en-US" dirty="0" err="1" smtClean="0"/>
              <a:t>hình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thê</a:t>
            </a:r>
            <a:r>
              <a:rPr lang="en-US" dirty="0" smtClean="0"/>
              <a:t>́ </a:t>
            </a:r>
            <a:r>
              <a:rPr lang="en-US" dirty="0" err="1" smtClean="0"/>
              <a:t>nào</a:t>
            </a:r>
            <a:r>
              <a:rPr lang="en-US" dirty="0" smtClean="0"/>
              <a:t> ? </a:t>
            </a:r>
            <a:r>
              <a:rPr lang="en-US" dirty="0" err="1" smtClean="0"/>
              <a:t>Điền</a:t>
            </a:r>
            <a:r>
              <a:rPr lang="en-US" dirty="0" smtClean="0"/>
              <a:t> </a:t>
            </a:r>
            <a:r>
              <a:rPr lang="en-US" dirty="0" err="1" smtClean="0"/>
              <a:t>Đúng</a:t>
            </a:r>
            <a:r>
              <a:rPr lang="en-US" dirty="0" smtClean="0"/>
              <a:t>, </a:t>
            </a:r>
            <a:r>
              <a:rPr lang="en-US" dirty="0" err="1" smtClean="0"/>
              <a:t>Sai</a:t>
            </a:r>
            <a:r>
              <a:rPr lang="en-US" dirty="0" smtClean="0"/>
              <a:t> (Đ,S)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Hình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có 2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cạnh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song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song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̀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bằng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nhau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Hình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có 2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cặp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cạnh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đối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diện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song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song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̀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bằng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nhau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Hình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có 2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cạnh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song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song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không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bằng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nhau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Hình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có 2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cạnh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đối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diện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bằng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nhau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24800" y="1371600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24800" y="2057400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4800" y="3048000"/>
            <a:ext cx="609600" cy="685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24800" y="3810000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Chúc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8610600" cy="2133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Cảm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ơn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thầy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cô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va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̀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các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bạn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đa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̃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lắng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nghe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 </a:t>
            </a:r>
            <a:r>
              <a:rPr lang="en-US" dirty="0" err="1" smtClean="0"/>
              <a:t>Hãy</a:t>
            </a:r>
            <a:r>
              <a:rPr lang="en-US" dirty="0" smtClean="0"/>
              <a:t>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những</a:t>
            </a:r>
            <a:r>
              <a:rPr lang="en-US" dirty="0" smtClean="0"/>
              <a:t> </a:t>
            </a:r>
            <a:r>
              <a:rPr lang="en-US" dirty="0" err="1" smtClean="0"/>
              <a:t>hình</a:t>
            </a:r>
            <a:r>
              <a:rPr lang="en-US" dirty="0" smtClean="0"/>
              <a:t> </a:t>
            </a:r>
            <a:r>
              <a:rPr lang="en-US" dirty="0" err="1" smtClean="0"/>
              <a:t>học</a:t>
            </a:r>
            <a:r>
              <a:rPr lang="en-US" dirty="0" smtClean="0"/>
              <a:t> mà </a:t>
            </a:r>
            <a:r>
              <a:rPr lang="en-US" dirty="0" err="1" smtClean="0"/>
              <a:t>các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̃ </a:t>
            </a:r>
            <a:r>
              <a:rPr lang="en-US" dirty="0" err="1" smtClean="0"/>
              <a:t>biết</a:t>
            </a:r>
            <a:r>
              <a:rPr lang="en-US" dirty="0" smtClean="0"/>
              <a:t> 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362200"/>
            <a:ext cx="1905000" cy="18288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en-U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066800" y="4495800"/>
            <a:ext cx="1981200" cy="1752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657600" y="4197927"/>
            <a:ext cx="3276600" cy="2057400"/>
          </a:xfrm>
          <a:prstGeom prst="triangle">
            <a:avLst>
              <a:gd name="adj" fmla="val 48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2362200"/>
            <a:ext cx="2743200" cy="15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flipH="1">
            <a:off x="1447800" y="2837765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647146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4895046"/>
            <a:ext cx="114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0" y="5226626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2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286314" y="3136096"/>
            <a:ext cx="4326587" cy="272415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400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  <a:endParaRPr lang="en-US" sz="24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4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400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D</a:t>
                </a:r>
                <a:endParaRPr lang="en-US" sz="24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4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400" dirty="0" smtClean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1319888" y="3590121"/>
            <a:ext cx="2860354" cy="1351684"/>
          </a:xfrm>
          <a:prstGeom prst="parallelogram">
            <a:avLst>
              <a:gd name="adj" fmla="val 16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76798" y="2928511"/>
            <a:ext cx="3886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̀ CD là 2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̀ BC là 2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286314" y="2417618"/>
            <a:ext cx="8451333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Content Placeholder 7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4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err="1" smtClean="0">
                <a:solidFill>
                  <a:srgbClr val="FF0000"/>
                </a:solidFill>
              </a:rPr>
              <a:t>Hoạt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động</a:t>
            </a:r>
            <a:r>
              <a:rPr lang="en-US" dirty="0" smtClean="0">
                <a:solidFill>
                  <a:srgbClr val="FF0000"/>
                </a:solidFill>
              </a:rPr>
              <a:t> 2 : </a:t>
            </a:r>
            <a:r>
              <a:rPr lang="en-US" dirty="0" err="1" smtClean="0">
                <a:solidFill>
                  <a:srgbClr val="FF0000"/>
                </a:solidFill>
              </a:rPr>
              <a:t>Nhận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biết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đặc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điểm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của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hình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bình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hành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76"/>
          <p:cNvGrpSpPr>
            <a:grpSpLocks noGrp="1"/>
          </p:cNvGrpSpPr>
          <p:nvPr/>
        </p:nvGrpSpPr>
        <p:grpSpPr bwMode="auto">
          <a:xfrm>
            <a:off x="533400" y="1828800"/>
            <a:ext cx="4343400" cy="2438400"/>
            <a:chOff x="624" y="1200"/>
            <a:chExt cx="4320" cy="2592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1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  <p:sp>
            <p:nvSpPr>
              <p:cNvPr id="63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  <p:sp>
            <p:nvSpPr>
              <p:cNvPr id="70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1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1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1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b="1" dirty="0" smtClean="0"/>
                  <a:t>D</a:t>
                </a:r>
                <a:endParaRPr lang="en-US" b="1" dirty="0"/>
              </a:p>
            </p:txBody>
          </p:sp>
          <p:sp>
            <p:nvSpPr>
              <p:cNvPr id="13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  <p:sp>
            <p:nvSpPr>
              <p:cNvPr id="19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" name="Parallelogram 70"/>
          <p:cNvSpPr/>
          <p:nvPr/>
        </p:nvSpPr>
        <p:spPr>
          <a:xfrm>
            <a:off x="990600" y="2209800"/>
            <a:ext cx="3048000" cy="16764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257800" y="1752600"/>
            <a:ext cx="3697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CD là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4800" y="4267200"/>
            <a:ext cx="5841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BC là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78582" y="2660073"/>
            <a:ext cx="36209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AB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̀ CD là 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52400" y="472886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̀ BC là 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" grpId="0" animBg="1"/>
      <p:bldP spid="72" grpId="0"/>
      <p:bldP spid="76" grpId="0"/>
      <p:bldP spid="3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arallelogram 3"/>
          <p:cNvSpPr/>
          <p:nvPr/>
        </p:nvSpPr>
        <p:spPr>
          <a:xfrm>
            <a:off x="1205344" y="2895600"/>
            <a:ext cx="2757055" cy="1524000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Hình</a:t>
            </a:r>
            <a:r>
              <a:rPr lang="en-US" dirty="0" smtClean="0"/>
              <a:t> </a:t>
            </a:r>
            <a:r>
              <a:rPr lang="en-US" dirty="0" err="1" smtClean="0"/>
              <a:t>bình</a:t>
            </a:r>
            <a:r>
              <a:rPr lang="en-US" dirty="0" smtClean="0"/>
              <a:t> </a:t>
            </a:r>
            <a:r>
              <a:rPr lang="en-US" dirty="0" err="1" smtClean="0"/>
              <a:t>hành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55126" y="2895599"/>
            <a:ext cx="2583873" cy="15378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Hình</a:t>
            </a:r>
            <a:r>
              <a:rPr lang="en-US" dirty="0" smtClean="0"/>
              <a:t> </a:t>
            </a:r>
            <a:r>
              <a:rPr lang="en-US" dirty="0" err="1" smtClean="0"/>
              <a:t>chư</a:t>
            </a:r>
            <a:r>
              <a:rPr lang="en-US" dirty="0" smtClean="0"/>
              <a:t>̃ </a:t>
            </a:r>
            <a:r>
              <a:rPr lang="en-US" dirty="0" err="1" smtClean="0"/>
              <a:t>nhật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75906" y="4267200"/>
            <a:ext cx="152400" cy="1662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32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			        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Parallelogram 3"/>
          <p:cNvSpPr/>
          <p:nvPr/>
        </p:nvSpPr>
        <p:spPr>
          <a:xfrm>
            <a:off x="375492" y="1656202"/>
            <a:ext cx="3505200" cy="1905000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7162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7418" y="120004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35871" y="1195495"/>
            <a:ext cx="356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0266" y="3563956"/>
            <a:ext cx="36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992" y="3616036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3115637"/>
            <a:ext cx="3003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 = DC </a:t>
            </a:r>
            <a:r>
              <a:rPr lang="en-US" sz="2400" dirty="0" err="1" smtClean="0"/>
              <a:t>va</a:t>
            </a:r>
            <a:r>
              <a:rPr lang="en-US" sz="2400" dirty="0" smtClean="0"/>
              <a:t>̀ AD = BC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2144974"/>
            <a:ext cx="4724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DC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1" y="609600"/>
            <a:ext cx="4433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CD là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BC là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0668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09600" y="4876800"/>
            <a:ext cx="2971800" cy="1752600"/>
            <a:chOff x="384" y="3072"/>
            <a:chExt cx="1872" cy="1104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84" y="3072"/>
              <a:ext cx="1872" cy="672"/>
              <a:chOff x="432" y="2832"/>
              <a:chExt cx="1872" cy="672"/>
            </a:xfrm>
          </p:grpSpPr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H="1">
                <a:off x="432" y="2832"/>
                <a:ext cx="240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>
                <a:off x="672" y="2832"/>
                <a:ext cx="1632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>
                <a:off x="432" y="3504"/>
                <a:ext cx="12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flipV="1">
                <a:off x="1632" y="2832"/>
                <a:ext cx="672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80" y="3744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/>
                <a:t>Hình 4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572000" y="4953000"/>
            <a:ext cx="3124200" cy="1905000"/>
            <a:chOff x="2880" y="3120"/>
            <a:chExt cx="1968" cy="1200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 rot="9005680">
              <a:off x="2880" y="3120"/>
              <a:ext cx="1885" cy="672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792" y="3888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/>
                <a:t>Hình 5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810000" y="1905000"/>
            <a:ext cx="1676400" cy="3214688"/>
            <a:chOff x="2448" y="1143"/>
            <a:chExt cx="1056" cy="2025"/>
          </a:xfrm>
        </p:grpSpPr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rot="3213752">
              <a:off x="1859" y="1787"/>
              <a:ext cx="1959" cy="672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2448" y="273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/>
                <a:t>Hình 2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28600" y="2133600"/>
            <a:ext cx="2971800" cy="2133600"/>
            <a:chOff x="144" y="1392"/>
            <a:chExt cx="1872" cy="1344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304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 dirty="0" err="1"/>
                <a:t>Hình</a:t>
              </a:r>
              <a:r>
                <a:rPr lang="en-US" sz="3200" dirty="0"/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638800" y="2133600"/>
            <a:ext cx="3200400" cy="2057400"/>
            <a:chOff x="3552" y="1344"/>
            <a:chExt cx="2016" cy="1296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224" y="2016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200"/>
                <a:t>Hình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57200" y="25146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/>
              <a:t>Hình</a:t>
            </a:r>
            <a:r>
              <a:rPr lang="en-US" sz="2800" dirty="0" smtClean="0"/>
              <a:t> </a:t>
            </a:r>
            <a:r>
              <a:rPr lang="en-US" sz="2800" dirty="0" err="1" smtClean="0"/>
              <a:t>bình</a:t>
            </a:r>
            <a:r>
              <a:rPr lang="en-US" sz="2800" dirty="0" smtClean="0"/>
              <a:t> </a:t>
            </a:r>
            <a:r>
              <a:rPr lang="en-US" sz="2800" dirty="0" err="1" smtClean="0"/>
              <a:t>hành</a:t>
            </a:r>
            <a:endParaRPr lang="en-US" sz="2800" dirty="0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3327514" y="2646406"/>
            <a:ext cx="11610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/>
              <a:t>Hình</a:t>
            </a:r>
            <a:r>
              <a:rPr lang="en-US" sz="2800" dirty="0" smtClean="0"/>
              <a:t> </a:t>
            </a:r>
            <a:r>
              <a:rPr lang="en-US" sz="2800" dirty="0" err="1" smtClean="0"/>
              <a:t>bình</a:t>
            </a:r>
            <a:r>
              <a:rPr lang="en-US" sz="2800" dirty="0" smtClean="0"/>
              <a:t> </a:t>
            </a:r>
            <a:r>
              <a:rPr lang="en-US" sz="2800" dirty="0" err="1" smtClean="0"/>
              <a:t>hành</a:t>
            </a:r>
            <a:endParaRPr lang="en-US" sz="2800" dirty="0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6629400" y="243840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thang</a:t>
            </a:r>
            <a:r>
              <a:rPr lang="en-US" sz="2800" dirty="0"/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5093605" y="5727023"/>
            <a:ext cx="1527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 smtClean="0"/>
              <a:t>Hình</a:t>
            </a:r>
            <a:r>
              <a:rPr lang="en-US" sz="3200" dirty="0" smtClean="0"/>
              <a:t> </a:t>
            </a:r>
            <a:r>
              <a:rPr lang="en-US" sz="3200" dirty="0" err="1" smtClean="0"/>
              <a:t>bình</a:t>
            </a:r>
            <a:r>
              <a:rPr lang="en-US" sz="3200" dirty="0" smtClean="0"/>
              <a:t> </a:t>
            </a:r>
            <a:r>
              <a:rPr lang="en-US" sz="3200" dirty="0" err="1" smtClean="0"/>
              <a:t>hành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1143000" y="5105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thang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" y="3048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6" grpId="0"/>
      <p:bldP spid="9247" grpId="0"/>
      <p:bldP spid="9248" grpId="0"/>
      <p:bldP spid="9249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914400" y="2286000"/>
            <a:ext cx="2971800" cy="1676400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5029200" y="2362200"/>
            <a:ext cx="2743200" cy="160020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6400" y="4038600"/>
            <a:ext cx="1100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038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847" y="4038600"/>
            <a:ext cx="1371600" cy="461665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u="sng" dirty="0" err="1" smtClean="0">
                <a:solidFill>
                  <a:srgbClr val="FF0000"/>
                </a:solidFill>
              </a:rPr>
              <a:t>Bài</a:t>
            </a:r>
            <a:r>
              <a:rPr lang="en-US" u="sng" dirty="0" smtClean="0">
                <a:solidFill>
                  <a:srgbClr val="FF0000"/>
                </a:solidFill>
              </a:rPr>
              <a:t> 3 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4" name="Group 162"/>
          <p:cNvGrpSpPr>
            <a:grpSpLocks noGrp="1"/>
          </p:cNvGrpSpPr>
          <p:nvPr/>
        </p:nvGrpSpPr>
        <p:grpSpPr bwMode="auto">
          <a:xfrm>
            <a:off x="3962400" y="1524000"/>
            <a:ext cx="3733800" cy="2362200"/>
            <a:chOff x="2736" y="192"/>
            <a:chExt cx="2400" cy="1680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2736" y="192"/>
              <a:ext cx="2400" cy="1680"/>
              <a:chOff x="624" y="1200"/>
              <a:chExt cx="4320" cy="2592"/>
            </a:xfrm>
          </p:grpSpPr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624" y="1200"/>
                <a:ext cx="4320" cy="432"/>
                <a:chOff x="624" y="1200"/>
                <a:chExt cx="4320" cy="432"/>
              </a:xfrm>
            </p:grpSpPr>
            <p:sp>
              <p:nvSpPr>
                <p:cNvPr id="65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Rectangle 24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Rectangle 25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26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7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8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9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30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31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32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624" y="1632"/>
                <a:ext cx="4320" cy="432"/>
                <a:chOff x="624" y="1200"/>
                <a:chExt cx="4320" cy="432"/>
              </a:xfrm>
            </p:grpSpPr>
            <p:sp>
              <p:nvSpPr>
                <p:cNvPr id="55" name="Rectangle 34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Rectangle 35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36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37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38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39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40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41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42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43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4"/>
              <p:cNvGrpSpPr>
                <a:grpSpLocks/>
              </p:cNvGrpSpPr>
              <p:nvPr/>
            </p:nvGrpSpPr>
            <p:grpSpPr bwMode="auto">
              <a:xfrm>
                <a:off x="624" y="2064"/>
                <a:ext cx="4320" cy="432"/>
                <a:chOff x="624" y="1200"/>
                <a:chExt cx="4320" cy="432"/>
              </a:xfrm>
            </p:grpSpPr>
            <p:sp>
              <p:nvSpPr>
                <p:cNvPr id="45" name="Rectangle 45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Rectangle 46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Rectangle 47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Rectangle 48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Rectangle 49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Rectangle 51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52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Rectangle 53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Rectangle 54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55"/>
              <p:cNvGrpSpPr>
                <a:grpSpLocks/>
              </p:cNvGrpSpPr>
              <p:nvPr/>
            </p:nvGrpSpPr>
            <p:grpSpPr bwMode="auto">
              <a:xfrm>
                <a:off x="624" y="2496"/>
                <a:ext cx="4320" cy="432"/>
                <a:chOff x="624" y="1200"/>
                <a:chExt cx="4320" cy="432"/>
              </a:xfrm>
            </p:grpSpPr>
            <p:sp>
              <p:nvSpPr>
                <p:cNvPr id="35" name="Rectangle 56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Rectangle 57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Rectangle 58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Rectangle 59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Rectangle 60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Rectangle 61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Rectangle 62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Rectangle 63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Rectangle 64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Rectangle 65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66"/>
              <p:cNvGrpSpPr>
                <a:grpSpLocks/>
              </p:cNvGrpSpPr>
              <p:nvPr/>
            </p:nvGrpSpPr>
            <p:grpSpPr bwMode="auto">
              <a:xfrm>
                <a:off x="624" y="2928"/>
                <a:ext cx="4320" cy="432"/>
                <a:chOff x="624" y="1200"/>
                <a:chExt cx="4320" cy="432"/>
              </a:xfrm>
            </p:grpSpPr>
            <p:sp>
              <p:nvSpPr>
                <p:cNvPr id="25" name="Rectangle 67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Rectangle 69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Rectangle 70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71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Rectangle 72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Rectangle 73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Rectangle 74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Rectangle 75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Rectangle 76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77"/>
              <p:cNvGrpSpPr>
                <a:grpSpLocks/>
              </p:cNvGrpSpPr>
              <p:nvPr/>
            </p:nvGrpSpPr>
            <p:grpSpPr bwMode="auto">
              <a:xfrm>
                <a:off x="624" y="3360"/>
                <a:ext cx="4320" cy="432"/>
                <a:chOff x="624" y="1200"/>
                <a:chExt cx="4320" cy="432"/>
              </a:xfrm>
            </p:grpSpPr>
            <p:sp>
              <p:nvSpPr>
                <p:cNvPr id="15" name="Rectangle 78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Rectangle 79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80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Rectangle 81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Rectangle 82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Rectangle 83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Rectangle 84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Rectangle 85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Rectangle 86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Rectangle 87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" name="Line 155"/>
            <p:cNvSpPr>
              <a:spLocks noChangeShapeType="1"/>
            </p:cNvSpPr>
            <p:nvPr/>
          </p:nvSpPr>
          <p:spPr bwMode="auto">
            <a:xfrm>
              <a:off x="3456" y="432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56"/>
            <p:cNvSpPr>
              <a:spLocks noChangeShapeType="1"/>
            </p:cNvSpPr>
            <p:nvPr/>
          </p:nvSpPr>
          <p:spPr bwMode="auto">
            <a:xfrm flipH="1">
              <a:off x="2976" y="480"/>
              <a:ext cx="24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59"/>
            <p:cNvSpPr>
              <a:spLocks noChangeShapeType="1"/>
            </p:cNvSpPr>
            <p:nvPr/>
          </p:nvSpPr>
          <p:spPr bwMode="auto">
            <a:xfrm>
              <a:off x="3216" y="48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" name="Group 163"/>
          <p:cNvGrpSpPr>
            <a:grpSpLocks/>
          </p:cNvGrpSpPr>
          <p:nvPr/>
        </p:nvGrpSpPr>
        <p:grpSpPr bwMode="auto">
          <a:xfrm>
            <a:off x="3962400" y="3962400"/>
            <a:ext cx="3810000" cy="2667000"/>
            <a:chOff x="2736" y="2160"/>
            <a:chExt cx="2400" cy="1680"/>
          </a:xfrm>
        </p:grpSpPr>
        <p:grpSp>
          <p:nvGrpSpPr>
            <p:cNvPr id="76" name="Group 88"/>
            <p:cNvGrpSpPr>
              <a:grpSpLocks/>
            </p:cNvGrpSpPr>
            <p:nvPr/>
          </p:nvGrpSpPr>
          <p:grpSpPr bwMode="auto">
            <a:xfrm>
              <a:off x="2736" y="2160"/>
              <a:ext cx="2400" cy="1680"/>
              <a:chOff x="624" y="1200"/>
              <a:chExt cx="4320" cy="2592"/>
            </a:xfrm>
          </p:grpSpPr>
          <p:grpSp>
            <p:nvGrpSpPr>
              <p:cNvPr id="79" name="Group 89"/>
              <p:cNvGrpSpPr>
                <a:grpSpLocks/>
              </p:cNvGrpSpPr>
              <p:nvPr/>
            </p:nvGrpSpPr>
            <p:grpSpPr bwMode="auto">
              <a:xfrm>
                <a:off x="624" y="1200"/>
                <a:ext cx="4320" cy="432"/>
                <a:chOff x="624" y="1200"/>
                <a:chExt cx="4320" cy="432"/>
              </a:xfrm>
            </p:grpSpPr>
            <p:sp>
              <p:nvSpPr>
                <p:cNvPr id="135" name="Rectangle 90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Rectangle 91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Rectangle 92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Rectangle 93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Rectangle 94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Rectangle 95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Rectangle 96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Rectangle 97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Rectangle 98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Rectangle 99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" name="Group 100"/>
              <p:cNvGrpSpPr>
                <a:grpSpLocks/>
              </p:cNvGrpSpPr>
              <p:nvPr/>
            </p:nvGrpSpPr>
            <p:grpSpPr bwMode="auto">
              <a:xfrm>
                <a:off x="624" y="1632"/>
                <a:ext cx="4320" cy="432"/>
                <a:chOff x="624" y="1200"/>
                <a:chExt cx="4320" cy="432"/>
              </a:xfrm>
            </p:grpSpPr>
            <p:sp>
              <p:nvSpPr>
                <p:cNvPr id="125" name="Rectangle 101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Rectangle 102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Rectangle 103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Rectangle 104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105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Rectangle 106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Rectangle 107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Rectangle 108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Rectangle 109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Rectangle 110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1" name="Group 111"/>
              <p:cNvGrpSpPr>
                <a:grpSpLocks/>
              </p:cNvGrpSpPr>
              <p:nvPr/>
            </p:nvGrpSpPr>
            <p:grpSpPr bwMode="auto">
              <a:xfrm>
                <a:off x="624" y="2064"/>
                <a:ext cx="4320" cy="432"/>
                <a:chOff x="624" y="1200"/>
                <a:chExt cx="4320" cy="432"/>
              </a:xfrm>
            </p:grpSpPr>
            <p:sp>
              <p:nvSpPr>
                <p:cNvPr id="115" name="Rectangle 112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Rectangle 114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Rectangle 115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Rectangle 117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Rectangle 118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" name="Rectangle 119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Rectangle 120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" name="Rectangle 121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" name="Group 122"/>
              <p:cNvGrpSpPr>
                <a:grpSpLocks/>
              </p:cNvGrpSpPr>
              <p:nvPr/>
            </p:nvGrpSpPr>
            <p:grpSpPr bwMode="auto">
              <a:xfrm>
                <a:off x="624" y="2496"/>
                <a:ext cx="4320" cy="432"/>
                <a:chOff x="624" y="1200"/>
                <a:chExt cx="4320" cy="432"/>
              </a:xfrm>
            </p:grpSpPr>
            <p:sp>
              <p:nvSpPr>
                <p:cNvPr id="1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3" name="Group 133"/>
              <p:cNvGrpSpPr>
                <a:grpSpLocks/>
              </p:cNvGrpSpPr>
              <p:nvPr/>
            </p:nvGrpSpPr>
            <p:grpSpPr bwMode="auto">
              <a:xfrm>
                <a:off x="624" y="2928"/>
                <a:ext cx="4320" cy="432"/>
                <a:chOff x="624" y="1200"/>
                <a:chExt cx="4320" cy="432"/>
              </a:xfrm>
            </p:grpSpPr>
            <p:sp>
              <p:nvSpPr>
                <p:cNvPr id="95" name="Rectangle 134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Rectangle 135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Rectangle 136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Rectangle 137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Rectangle 138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139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Rectangle 141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Rectangle 142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Rectangle 143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4" name="Group 144"/>
              <p:cNvGrpSpPr>
                <a:grpSpLocks/>
              </p:cNvGrpSpPr>
              <p:nvPr/>
            </p:nvGrpSpPr>
            <p:grpSpPr bwMode="auto">
              <a:xfrm>
                <a:off x="624" y="3360"/>
                <a:ext cx="4320" cy="432"/>
                <a:chOff x="624" y="1200"/>
                <a:chExt cx="4320" cy="432"/>
              </a:xfrm>
            </p:grpSpPr>
            <p:sp>
              <p:nvSpPr>
                <p:cNvPr id="85" name="Rectangle 145"/>
                <p:cNvSpPr>
                  <a:spLocks noChangeArrowheads="1"/>
                </p:cNvSpPr>
                <p:nvPr/>
              </p:nvSpPr>
              <p:spPr bwMode="auto">
                <a:xfrm>
                  <a:off x="62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146"/>
                <p:cNvSpPr>
                  <a:spLocks noChangeArrowheads="1"/>
                </p:cNvSpPr>
                <p:nvPr/>
              </p:nvSpPr>
              <p:spPr bwMode="auto">
                <a:xfrm>
                  <a:off x="105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Rectangle 147"/>
                <p:cNvSpPr>
                  <a:spLocks noChangeArrowheads="1"/>
                </p:cNvSpPr>
                <p:nvPr/>
              </p:nvSpPr>
              <p:spPr bwMode="auto">
                <a:xfrm>
                  <a:off x="148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Rectangle 148"/>
                <p:cNvSpPr>
                  <a:spLocks noChangeArrowheads="1"/>
                </p:cNvSpPr>
                <p:nvPr/>
              </p:nvSpPr>
              <p:spPr bwMode="auto">
                <a:xfrm>
                  <a:off x="192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5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Rectangle 150"/>
                <p:cNvSpPr>
                  <a:spLocks noChangeArrowheads="1"/>
                </p:cNvSpPr>
                <p:nvPr/>
              </p:nvSpPr>
              <p:spPr bwMode="auto">
                <a:xfrm>
                  <a:off x="2784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Rectangle 151"/>
                <p:cNvSpPr>
                  <a:spLocks noChangeArrowheads="1"/>
                </p:cNvSpPr>
                <p:nvPr/>
              </p:nvSpPr>
              <p:spPr bwMode="auto">
                <a:xfrm>
                  <a:off x="3216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Rectangle 152"/>
                <p:cNvSpPr>
                  <a:spLocks noChangeArrowheads="1"/>
                </p:cNvSpPr>
                <p:nvPr/>
              </p:nvSpPr>
              <p:spPr bwMode="auto">
                <a:xfrm>
                  <a:off x="3648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153"/>
                <p:cNvSpPr>
                  <a:spLocks noChangeArrowheads="1"/>
                </p:cNvSpPr>
                <p:nvPr/>
              </p:nvSpPr>
              <p:spPr bwMode="auto">
                <a:xfrm>
                  <a:off x="4080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Rectangle 154"/>
                <p:cNvSpPr>
                  <a:spLocks noChangeArrowheads="1"/>
                </p:cNvSpPr>
                <p:nvPr/>
              </p:nvSpPr>
              <p:spPr bwMode="auto">
                <a:xfrm>
                  <a:off x="4512" y="1200"/>
                  <a:ext cx="432" cy="432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7" name="Line 160"/>
            <p:cNvSpPr>
              <a:spLocks noChangeShapeType="1"/>
            </p:cNvSpPr>
            <p:nvPr/>
          </p:nvSpPr>
          <p:spPr bwMode="auto">
            <a:xfrm flipH="1">
              <a:off x="4416" y="2448"/>
              <a:ext cx="48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61"/>
            <p:cNvSpPr>
              <a:spLocks noChangeShapeType="1"/>
            </p:cNvSpPr>
            <p:nvPr/>
          </p:nvSpPr>
          <p:spPr bwMode="auto">
            <a:xfrm>
              <a:off x="2976" y="355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7-Point Star 144"/>
          <p:cNvSpPr/>
          <p:nvPr/>
        </p:nvSpPr>
        <p:spPr>
          <a:xfrm>
            <a:off x="152400" y="1524000"/>
            <a:ext cx="3505200" cy="312420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đoạn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8" name="Straight Connector 147"/>
          <p:cNvCxnSpPr>
            <a:stCxn id="8" idx="1"/>
          </p:cNvCxnSpPr>
          <p:nvPr/>
        </p:nvCxnSpPr>
        <p:spPr>
          <a:xfrm rot="16200000" flipH="1" flipV="1">
            <a:off x="6340384" y="2522764"/>
            <a:ext cx="1576251" cy="3886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7" idx="1"/>
          </p:cNvCxnSpPr>
          <p:nvPr/>
        </p:nvCxnSpPr>
        <p:spPr>
          <a:xfrm rot="16200000" flipH="1">
            <a:off x="5623016" y="2194016"/>
            <a:ext cx="23948" cy="25984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77" idx="0"/>
          </p:cNvCxnSpPr>
          <p:nvPr/>
        </p:nvCxnSpPr>
        <p:spPr>
          <a:xfrm rot="5400000">
            <a:off x="6248400" y="3276600"/>
            <a:ext cx="1588" cy="228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endCxn id="78" idx="0"/>
          </p:cNvCxnSpPr>
          <p:nvPr/>
        </p:nvCxnSpPr>
        <p:spPr>
          <a:xfrm rot="5400000">
            <a:off x="3848100" y="4914900"/>
            <a:ext cx="17526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430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* Hoạt động 2 : Nhận biết đặc điểm của hình bình hành</vt:lpstr>
      <vt:lpstr>? Sự khác nhau giữa hình bình hành và hình chữ nhật</vt:lpstr>
      <vt:lpstr>PowerPoint Presentation</vt:lpstr>
      <vt:lpstr>PowerPoint Presentation</vt:lpstr>
      <vt:lpstr>Bài 2 : Trong các hình sau, hình nào có 2 cặp cạnh đối diện song song và bằng nhau ?</vt:lpstr>
      <vt:lpstr>Bài 3 :</vt:lpstr>
      <vt:lpstr>PowerPoint Presentation</vt:lpstr>
      <vt:lpstr>Bài 2 : Hình bình hành là hình như thế nào ? Điền Đúng, Sai (Đ,S)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A</cp:lastModifiedBy>
  <cp:revision>34</cp:revision>
  <dcterms:created xsi:type="dcterms:W3CDTF">2017-01-09T10:14:42Z</dcterms:created>
  <dcterms:modified xsi:type="dcterms:W3CDTF">2018-01-30T00:36:49Z</dcterms:modified>
</cp:coreProperties>
</file>