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8" r:id="rId3"/>
    <p:sldId id="261" r:id="rId4"/>
    <p:sldId id="256" r:id="rId5"/>
    <p:sldId id="275" r:id="rId6"/>
    <p:sldId id="276" r:id="rId7"/>
    <p:sldId id="262" r:id="rId8"/>
    <p:sldId id="267" r:id="rId9"/>
    <p:sldId id="268" r:id="rId10"/>
    <p:sldId id="288" r:id="rId11"/>
    <p:sldId id="283" r:id="rId12"/>
    <p:sldId id="269" r:id="rId13"/>
    <p:sldId id="265" r:id="rId14"/>
    <p:sldId id="270" r:id="rId15"/>
    <p:sldId id="284" r:id="rId16"/>
    <p:sldId id="271" r:id="rId17"/>
    <p:sldId id="285" r:id="rId18"/>
    <p:sldId id="273" r:id="rId19"/>
    <p:sldId id="286" r:id="rId20"/>
    <p:sldId id="272" r:id="rId21"/>
    <p:sldId id="282" r:id="rId22"/>
    <p:sldId id="289" r:id="rId23"/>
    <p:sldId id="290" r:id="rId24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8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78" y="1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09462-F847-43DD-984D-CDC91129B7FC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E90A-E40A-4C70-B20E-07B4174E4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09462-F847-43DD-984D-CDC91129B7FC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E90A-E40A-4C70-B20E-07B4174E4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09462-F847-43DD-984D-CDC91129B7FC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E90A-E40A-4C70-B20E-07B4174E4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3D3B9-7BFC-4E66-9C8F-366FAD5AE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09462-F847-43DD-984D-CDC91129B7FC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E90A-E40A-4C70-B20E-07B4174E4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09462-F847-43DD-984D-CDC91129B7FC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E90A-E40A-4C70-B20E-07B4174E4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09462-F847-43DD-984D-CDC91129B7FC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E90A-E40A-4C70-B20E-07B4174E4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09462-F847-43DD-984D-CDC91129B7FC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E90A-E40A-4C70-B20E-07B4174E4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09462-F847-43DD-984D-CDC91129B7FC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E90A-E40A-4C70-B20E-07B4174E4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09462-F847-43DD-984D-CDC91129B7FC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E90A-E40A-4C70-B20E-07B4174E4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09462-F847-43DD-984D-CDC91129B7FC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E90A-E40A-4C70-B20E-07B4174E4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09462-F847-43DD-984D-CDC91129B7FC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E90A-E40A-4C70-B20E-07B4174E4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09462-F847-43DD-984D-CDC91129B7FC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CE90A-E40A-4C70-B20E-07B4174E4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wmf"/><Relationship Id="rId7" Type="http://schemas.openxmlformats.org/officeDocument/2006/relationships/image" Target="../media/image15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10" Type="http://schemas.openxmlformats.org/officeDocument/2006/relationships/image" Target="../media/image18.gif"/><Relationship Id="rId4" Type="http://schemas.openxmlformats.org/officeDocument/2006/relationships/image" Target="../media/image12.gif"/><Relationship Id="rId9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slide" Target="slide21.xml"/><Relationship Id="rId7" Type="http://schemas.openxmlformats.org/officeDocument/2006/relationships/image" Target="../media/image2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slide" Target="slide20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slide" Target="slide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order-880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pic>
        <p:nvPicPr>
          <p:cNvPr id="2052" name="Picture 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3717925"/>
            <a:ext cx="6858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76200"/>
            <a:ext cx="129540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1148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5486400"/>
            <a:ext cx="129540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1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5052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3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304800"/>
            <a:ext cx="129540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4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9906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5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228600"/>
            <a:ext cx="129540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60960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7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12192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8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1100" y="17716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3" name="WordArt 19"/>
          <p:cNvSpPr>
            <a:spLocks noChangeArrowheads="1" noChangeShapeType="1" noTextEdit="1"/>
          </p:cNvSpPr>
          <p:nvPr/>
        </p:nvSpPr>
        <p:spPr bwMode="auto">
          <a:xfrm>
            <a:off x="1295400" y="1600200"/>
            <a:ext cx="6629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99">
                        <a:alpha val="50000"/>
                      </a:srgbClr>
                    </a:gs>
                    <a:gs pos="100000">
                      <a:srgbClr val="000047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Các thầy cô giáo về dự giờ</a:t>
            </a:r>
          </a:p>
        </p:txBody>
      </p:sp>
      <p:sp>
        <p:nvSpPr>
          <p:cNvPr id="2064" name="WordArt 20"/>
          <p:cNvSpPr>
            <a:spLocks noChangeArrowheads="1" noChangeShapeType="1" noTextEdit="1"/>
          </p:cNvSpPr>
          <p:nvPr/>
        </p:nvSpPr>
        <p:spPr bwMode="auto">
          <a:xfrm>
            <a:off x="304800" y="914400"/>
            <a:ext cx="8524875" cy="1295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4800" kern="10" dirty="0" smtClean="0">
                <a:ln w="9525" cap="sq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788"/>
                </a:solidFill>
                <a:latin typeface="Arial"/>
                <a:cs typeface="Arial"/>
              </a:rPr>
              <a:t>Nhiệt liệt chào mừng</a:t>
            </a:r>
            <a:endParaRPr lang="vi-VN" sz="4800" kern="10" dirty="0">
              <a:ln w="9525" cap="sq">
                <a:solidFill>
                  <a:srgbClr val="000000"/>
                </a:solidFill>
                <a:round/>
                <a:headEnd/>
                <a:tailEnd/>
              </a:ln>
              <a:solidFill>
                <a:srgbClr val="FF3788"/>
              </a:solidFill>
              <a:latin typeface="Arial"/>
              <a:cs typeface="Arial"/>
            </a:endParaRPr>
          </a:p>
        </p:txBody>
      </p:sp>
      <p:sp>
        <p:nvSpPr>
          <p:cNvPr id="2065" name="Text Box 22"/>
          <p:cNvSpPr txBox="1">
            <a:spLocks noChangeArrowheads="1"/>
          </p:cNvSpPr>
          <p:nvPr/>
        </p:nvSpPr>
        <p:spPr bwMode="auto">
          <a:xfrm>
            <a:off x="1714500" y="5126038"/>
            <a:ext cx="6362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000" b="1" dirty="0" err="1">
                <a:solidFill>
                  <a:srgbClr val="0000FF"/>
                </a:solidFill>
                <a:latin typeface=".VnTimeH" pitchFamily="34" charset="0"/>
              </a:rPr>
              <a:t>Gi¸o</a:t>
            </a:r>
            <a:r>
              <a:rPr lang="en-US" sz="2000" b="1" dirty="0">
                <a:solidFill>
                  <a:srgbClr val="0000FF"/>
                </a:solidFill>
                <a:latin typeface=".VnTimeH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.VnTimeH" pitchFamily="34" charset="0"/>
              </a:rPr>
              <a:t>viªn</a:t>
            </a:r>
            <a:r>
              <a:rPr lang="en-US" sz="2000" b="1" dirty="0">
                <a:solidFill>
                  <a:srgbClr val="0000FF"/>
                </a:solidFill>
                <a:latin typeface=".VnTimeH" pitchFamily="34" charset="0"/>
              </a:rPr>
              <a:t>: 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  THỊ MINH NGUYỆT </a:t>
            </a:r>
            <a:endParaRPr lang="en-US" sz="2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6" name="WordArt 28"/>
          <p:cNvSpPr>
            <a:spLocks noChangeArrowheads="1" noChangeShapeType="1" noTextEdit="1"/>
          </p:cNvSpPr>
          <p:nvPr/>
        </p:nvSpPr>
        <p:spPr bwMode="auto">
          <a:xfrm>
            <a:off x="1066800" y="2590800"/>
            <a:ext cx="6934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 Học vần</a:t>
            </a:r>
            <a:endParaRPr lang="vi-VN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067" name="Text Box 29"/>
          <p:cNvSpPr txBox="1">
            <a:spLocks noChangeArrowheads="1"/>
          </p:cNvSpPr>
          <p:nvPr/>
        </p:nvSpPr>
        <p:spPr bwMode="auto">
          <a:xfrm>
            <a:off x="2514600" y="4114800"/>
            <a:ext cx="3886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33CC"/>
                </a:solidFill>
                <a:latin typeface="Times New Roman" pitchFamily="18" charset="0"/>
              </a:rPr>
              <a:t>LỚP: 1C</a:t>
            </a:r>
          </a:p>
        </p:txBody>
      </p:sp>
      <p:pic>
        <p:nvPicPr>
          <p:cNvPr id="2068" name="Picture 31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8862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32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953000"/>
            <a:ext cx="129540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33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905000"/>
            <a:ext cx="129540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Picture 34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4114800"/>
            <a:ext cx="9144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2" name="Picture 35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0"/>
            <a:ext cx="129540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3" name="Picture 3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0"/>
            <a:ext cx="129540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Picture 37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5943600"/>
            <a:ext cx="6858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5" name="Picture 38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6019800"/>
            <a:ext cx="6858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Picture 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7" name="Picture 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snowcon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7" descr="snowcon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8" descr="snowcon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3336132" y="3323432"/>
            <a:ext cx="69389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9" descr="snowcon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5606257" y="3320256"/>
            <a:ext cx="6923088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0" descr="j043580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714875"/>
            <a:ext cx="22098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1" descr="j043580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7131050" y="4832350"/>
            <a:ext cx="21336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2" descr="j043580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29368" y="29368"/>
            <a:ext cx="1981200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3" descr="j043580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162800" y="0"/>
            <a:ext cx="19812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4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72258">
            <a:off x="7543800" y="304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5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415913">
            <a:off x="381000" y="228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6" descr="!danc_c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4648200"/>
            <a:ext cx="14859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7" descr="soni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18" descr="xmascandle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0" y="5705475"/>
            <a:ext cx="33528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21" descr="162"/>
          <p:cNvPicPr>
            <a:picLocks noChangeAspect="1" noChangeArrowheads="1" noCrop="1"/>
          </p:cNvPicPr>
          <p:nvPr/>
        </p:nvPicPr>
        <p:blipFill>
          <a:blip r:embed="rId8">
            <a:lum bright="-2000"/>
          </a:blip>
          <a:srcRect/>
          <a:stretch>
            <a:fillRect/>
          </a:stretch>
        </p:blipFill>
        <p:spPr bwMode="auto">
          <a:xfrm rot="1624062">
            <a:off x="1676400" y="533400"/>
            <a:ext cx="1447800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Picture 22" descr="162"/>
          <p:cNvPicPr>
            <a:picLocks noChangeAspect="1" noChangeArrowheads="1" noCrop="1"/>
          </p:cNvPicPr>
          <p:nvPr/>
        </p:nvPicPr>
        <p:blipFill>
          <a:blip r:embed="rId8">
            <a:lum bright="12000"/>
          </a:blip>
          <a:srcRect/>
          <a:stretch>
            <a:fillRect/>
          </a:stretch>
        </p:blipFill>
        <p:spPr bwMode="auto">
          <a:xfrm rot="1624062">
            <a:off x="2819400" y="381000"/>
            <a:ext cx="1066800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23" descr="162"/>
          <p:cNvPicPr>
            <a:picLocks noChangeAspect="1" noChangeArrowheads="1" noCrop="1"/>
          </p:cNvPicPr>
          <p:nvPr/>
        </p:nvPicPr>
        <p:blipFill>
          <a:blip r:embed="rId8">
            <a:lum bright="18000"/>
          </a:blip>
          <a:srcRect/>
          <a:stretch>
            <a:fillRect/>
          </a:stretch>
        </p:blipFill>
        <p:spPr bwMode="auto">
          <a:xfrm rot="1624062">
            <a:off x="3767138" y="581025"/>
            <a:ext cx="9144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Picture 24" descr="nhay du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38800" y="1143000"/>
            <a:ext cx="32797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1" name="AutoShape 25"/>
          <p:cNvSpPr>
            <a:spLocks noChangeArrowheads="1"/>
          </p:cNvSpPr>
          <p:nvPr/>
        </p:nvSpPr>
        <p:spPr bwMode="auto">
          <a:xfrm>
            <a:off x="417513" y="1752600"/>
            <a:ext cx="5221287" cy="2057400"/>
          </a:xfrm>
          <a:prstGeom prst="cloudCallout">
            <a:avLst>
              <a:gd name="adj1" fmla="val 102690"/>
              <a:gd name="adj2" fmla="val 73764"/>
            </a:avLst>
          </a:prstGeom>
          <a:gradFill rotWithShape="1">
            <a:gsLst>
              <a:gs pos="0">
                <a:schemeClr val="bg1"/>
              </a:gs>
              <a:gs pos="100000">
                <a:srgbClr val="CCFFFF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vi-VN">
              <a:latin typeface=".VnAvant" pitchFamily="34" charset="0"/>
            </a:endParaRPr>
          </a:p>
        </p:txBody>
      </p:sp>
      <p:sp>
        <p:nvSpPr>
          <p:cNvPr id="8212" name="Text Box 26"/>
          <p:cNvSpPr txBox="1">
            <a:spLocks noChangeArrowheads="1"/>
          </p:cNvSpPr>
          <p:nvPr/>
        </p:nvSpPr>
        <p:spPr bwMode="auto">
          <a:xfrm>
            <a:off x="838200" y="2298700"/>
            <a:ext cx="41148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i="1">
                <a:solidFill>
                  <a:srgbClr val="000000"/>
                </a:solidFill>
                <a:latin typeface="Tahoma" pitchFamily="34" charset="0"/>
              </a:rPr>
              <a:t>Nghỉ giữa tiết</a:t>
            </a:r>
          </a:p>
        </p:txBody>
      </p:sp>
      <p:pic>
        <p:nvPicPr>
          <p:cNvPr id="8213" name="Picture 27" descr="PHAO HOA"/>
          <p:cNvPicPr>
            <a:picLocks noChangeAspect="1" noChangeArrowheads="1" noCrop="1"/>
          </p:cNvPicPr>
          <p:nvPr/>
        </p:nvPicPr>
        <p:blipFill>
          <a:blip r:embed="rId10">
            <a:lum bright="14000" contrast="72000"/>
          </a:blip>
          <a:srcRect/>
          <a:stretch>
            <a:fillRect/>
          </a:stretch>
        </p:blipFill>
        <p:spPr bwMode="auto">
          <a:xfrm>
            <a:off x="0" y="3721100"/>
            <a:ext cx="594360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Picture 28" descr="PHAO HOA"/>
          <p:cNvPicPr>
            <a:picLocks noChangeAspect="1" noChangeArrowheads="1" noCrop="1"/>
          </p:cNvPicPr>
          <p:nvPr/>
        </p:nvPicPr>
        <p:blipFill>
          <a:blip r:embed="rId10">
            <a:lum bright="14000" contrast="72000"/>
          </a:blip>
          <a:srcRect/>
          <a:stretch>
            <a:fillRect/>
          </a:stretch>
        </p:blipFill>
        <p:spPr bwMode="auto">
          <a:xfrm>
            <a:off x="4267200" y="1295400"/>
            <a:ext cx="4572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5" name="Picture 29" descr="PHAO HOA"/>
          <p:cNvPicPr>
            <a:picLocks noChangeAspect="1" noChangeArrowheads="1" noCrop="1"/>
          </p:cNvPicPr>
          <p:nvPr/>
        </p:nvPicPr>
        <p:blipFill>
          <a:blip r:embed="rId10">
            <a:lum bright="14000" contrast="72000"/>
          </a:blip>
          <a:srcRect/>
          <a:stretch>
            <a:fillRect/>
          </a:stretch>
        </p:blipFill>
        <p:spPr bwMode="auto">
          <a:xfrm flipH="1">
            <a:off x="4724400" y="990600"/>
            <a:ext cx="4419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113"/>
          <p:cNvGrpSpPr>
            <a:grpSpLocks/>
          </p:cNvGrpSpPr>
          <p:nvPr/>
        </p:nvGrpSpPr>
        <p:grpSpPr bwMode="auto">
          <a:xfrm>
            <a:off x="2819400" y="1828800"/>
            <a:ext cx="4343400" cy="3328987"/>
            <a:chOff x="2540000" y="2159000"/>
            <a:chExt cx="4476750" cy="3557588"/>
          </a:xfrm>
        </p:grpSpPr>
        <p:pic>
          <p:nvPicPr>
            <p:cNvPr id="4" name="Content Placeholder 3" descr="chalkboard-chalk-brush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000" y="2159000"/>
              <a:ext cx="4476750" cy="3557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233"/>
            <p:cNvGrpSpPr>
              <a:grpSpLocks/>
            </p:cNvGrpSpPr>
            <p:nvPr/>
          </p:nvGrpSpPr>
          <p:grpSpPr bwMode="auto">
            <a:xfrm>
              <a:off x="3246438" y="2935289"/>
              <a:ext cx="3508375" cy="2041533"/>
              <a:chOff x="2590800" y="2266951"/>
              <a:chExt cx="4453731" cy="2552716"/>
            </a:xfrm>
          </p:grpSpPr>
          <p:grpSp>
            <p:nvGrpSpPr>
              <p:cNvPr id="6" name="Group 223"/>
              <p:cNvGrpSpPr>
                <a:grpSpLocks/>
              </p:cNvGrpSpPr>
              <p:nvPr/>
            </p:nvGrpSpPr>
            <p:grpSpPr bwMode="auto">
              <a:xfrm>
                <a:off x="2590800" y="2266951"/>
                <a:ext cx="4453731" cy="2552716"/>
                <a:chOff x="2590800" y="2266951"/>
                <a:chExt cx="4453731" cy="2552716"/>
              </a:xfrm>
            </p:grpSpPr>
            <p:grpSp>
              <p:nvGrpSpPr>
                <p:cNvPr id="15" name="Group 168"/>
                <p:cNvGrpSpPr>
                  <a:grpSpLocks/>
                </p:cNvGrpSpPr>
                <p:nvPr/>
              </p:nvGrpSpPr>
              <p:grpSpPr bwMode="auto">
                <a:xfrm>
                  <a:off x="2590800" y="2515076"/>
                  <a:ext cx="3837061" cy="2153725"/>
                  <a:chOff x="2590800" y="2515076"/>
                  <a:chExt cx="3837061" cy="2153725"/>
                </a:xfrm>
              </p:grpSpPr>
              <p:cxnSp>
                <p:nvCxnSpPr>
                  <p:cNvPr id="43" name="Straight Connector 42"/>
                  <p:cNvCxnSpPr/>
                  <p:nvPr/>
                </p:nvCxnSpPr>
                <p:spPr>
                  <a:xfrm>
                    <a:off x="2590800" y="2515076"/>
                    <a:ext cx="3808847" cy="1984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/>
                  <p:cNvCxnSpPr/>
                  <p:nvPr/>
                </p:nvCxnSpPr>
                <p:spPr>
                  <a:xfrm>
                    <a:off x="2590800" y="2667920"/>
                    <a:ext cx="3808847" cy="1986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>
                  <a:xfrm>
                    <a:off x="2600876" y="2820766"/>
                    <a:ext cx="3808847" cy="0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>
                    <a:off x="2600876" y="2971626"/>
                    <a:ext cx="3808847" cy="1984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/>
                  <p:cNvCxnSpPr/>
                  <p:nvPr/>
                </p:nvCxnSpPr>
                <p:spPr>
                  <a:xfrm>
                    <a:off x="2590800" y="3124471"/>
                    <a:ext cx="3808847" cy="1986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>
                    <a:off x="2590800" y="3277316"/>
                    <a:ext cx="3808847" cy="1984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>
                    <a:off x="2608937" y="3430161"/>
                    <a:ext cx="3808847" cy="0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>
                    <a:off x="2608937" y="3581021"/>
                    <a:ext cx="3808847" cy="1986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>
                  <a:xfrm>
                    <a:off x="2619014" y="3733866"/>
                    <a:ext cx="3808847" cy="1984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>
                    <a:off x="2608937" y="3886711"/>
                    <a:ext cx="3808847" cy="1986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>
                    <a:off x="2619014" y="4039556"/>
                    <a:ext cx="3808847" cy="0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>
                    <a:off x="2608937" y="4190416"/>
                    <a:ext cx="3808847" cy="1984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>
                    <a:off x="2619014" y="4363111"/>
                    <a:ext cx="3808847" cy="0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>
                    <a:off x="2619014" y="4513971"/>
                    <a:ext cx="3808847" cy="1986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>
                    <a:off x="2608937" y="4666817"/>
                    <a:ext cx="3808847" cy="1984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" name="Group 217"/>
                <p:cNvGrpSpPr>
                  <a:grpSpLocks/>
                </p:cNvGrpSpPr>
                <p:nvPr/>
              </p:nvGrpSpPr>
              <p:grpSpPr bwMode="auto">
                <a:xfrm>
                  <a:off x="2739937" y="2266951"/>
                  <a:ext cx="4304594" cy="2552716"/>
                  <a:chOff x="2739937" y="2266951"/>
                  <a:chExt cx="4304594" cy="2552716"/>
                </a:xfrm>
              </p:grpSpPr>
              <p:grpSp>
                <p:nvGrpSpPr>
                  <p:cNvPr id="17" name="Group 169"/>
                  <p:cNvGrpSpPr>
                    <a:grpSpLocks/>
                  </p:cNvGrpSpPr>
                  <p:nvPr/>
                </p:nvGrpSpPr>
                <p:grpSpPr bwMode="auto">
                  <a:xfrm rot="5400000">
                    <a:off x="2548665" y="2476094"/>
                    <a:ext cx="2534845" cy="2152301"/>
                    <a:chOff x="2588999" y="2514257"/>
                    <a:chExt cx="3840380" cy="2152301"/>
                  </a:xfrm>
                </p:grpSpPr>
                <p:cxnSp>
                  <p:nvCxnSpPr>
                    <p:cNvPr id="28" name="Straight Connector 27"/>
                    <p:cNvCxnSpPr/>
                    <p:nvPr/>
                  </p:nvCxnSpPr>
                  <p:spPr>
                    <a:xfrm>
                      <a:off x="2589000" y="2514257"/>
                      <a:ext cx="3810306" cy="2016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Straight Connector 28"/>
                    <p:cNvCxnSpPr/>
                    <p:nvPr/>
                  </p:nvCxnSpPr>
                  <p:spPr>
                    <a:xfrm>
                      <a:off x="2589000" y="2667417"/>
                      <a:ext cx="3810306" cy="2016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Connector 29"/>
                    <p:cNvCxnSpPr/>
                    <p:nvPr/>
                  </p:nvCxnSpPr>
                  <p:spPr>
                    <a:xfrm>
                      <a:off x="2598020" y="2818561"/>
                      <a:ext cx="3813314" cy="2015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Connector 30"/>
                    <p:cNvCxnSpPr/>
                    <p:nvPr/>
                  </p:nvCxnSpPr>
                  <p:spPr>
                    <a:xfrm>
                      <a:off x="2598020" y="2971722"/>
                      <a:ext cx="3813314" cy="2015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Connector 31"/>
                    <p:cNvCxnSpPr/>
                    <p:nvPr/>
                  </p:nvCxnSpPr>
                  <p:spPr>
                    <a:xfrm>
                      <a:off x="2588999" y="3120851"/>
                      <a:ext cx="3810306" cy="2015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32"/>
                    <p:cNvCxnSpPr/>
                    <p:nvPr/>
                  </p:nvCxnSpPr>
                  <p:spPr>
                    <a:xfrm>
                      <a:off x="2589000" y="3276026"/>
                      <a:ext cx="3810306" cy="2016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Connector 33"/>
                    <p:cNvCxnSpPr/>
                    <p:nvPr/>
                  </p:nvCxnSpPr>
                  <p:spPr>
                    <a:xfrm>
                      <a:off x="2607044" y="3429187"/>
                      <a:ext cx="3813314" cy="2016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Straight Connector 34"/>
                    <p:cNvCxnSpPr/>
                    <p:nvPr/>
                  </p:nvCxnSpPr>
                  <p:spPr>
                    <a:xfrm>
                      <a:off x="2607044" y="3529950"/>
                      <a:ext cx="3813314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Connector 35"/>
                    <p:cNvCxnSpPr/>
                    <p:nvPr/>
                  </p:nvCxnSpPr>
                  <p:spPr>
                    <a:xfrm>
                      <a:off x="2616065" y="3683110"/>
                      <a:ext cx="3813314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36"/>
                    <p:cNvCxnSpPr/>
                    <p:nvPr/>
                  </p:nvCxnSpPr>
                  <p:spPr>
                    <a:xfrm>
                      <a:off x="2607043" y="3886652"/>
                      <a:ext cx="3813314" cy="2015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/>
                    <p:cNvCxnSpPr/>
                    <p:nvPr/>
                  </p:nvCxnSpPr>
                  <p:spPr>
                    <a:xfrm>
                      <a:off x="2616065" y="3987415"/>
                      <a:ext cx="3813314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Straight Connector 38"/>
                    <p:cNvCxnSpPr/>
                    <p:nvPr/>
                  </p:nvCxnSpPr>
                  <p:spPr>
                    <a:xfrm>
                      <a:off x="2607044" y="4190956"/>
                      <a:ext cx="3813314" cy="2016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Connector 39"/>
                    <p:cNvCxnSpPr/>
                    <p:nvPr/>
                  </p:nvCxnSpPr>
                  <p:spPr>
                    <a:xfrm>
                      <a:off x="2616064" y="4362254"/>
                      <a:ext cx="3813314" cy="2015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Straight Connector 40"/>
                    <p:cNvCxnSpPr/>
                    <p:nvPr/>
                  </p:nvCxnSpPr>
                  <p:spPr>
                    <a:xfrm>
                      <a:off x="2616064" y="4515414"/>
                      <a:ext cx="3813314" cy="2015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Straight Connector 41"/>
                    <p:cNvCxnSpPr/>
                    <p:nvPr/>
                  </p:nvCxnSpPr>
                  <p:spPr>
                    <a:xfrm>
                      <a:off x="2607043" y="4664543"/>
                      <a:ext cx="3813314" cy="2015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8" name="Straight Connector 17"/>
                  <p:cNvCxnSpPr/>
                  <p:nvPr/>
                </p:nvCxnSpPr>
                <p:spPr>
                  <a:xfrm rot="5400000">
                    <a:off x="5786025" y="3523441"/>
                    <a:ext cx="2514996" cy="2016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/>
                  <p:cNvCxnSpPr/>
                  <p:nvPr/>
                </p:nvCxnSpPr>
                <p:spPr>
                  <a:xfrm rot="5400000">
                    <a:off x="5024256" y="3523441"/>
                    <a:ext cx="2514996" cy="2016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 rot="5400000">
                    <a:off x="4872104" y="3536359"/>
                    <a:ext cx="2514996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 rot="5400000">
                    <a:off x="4718944" y="3536359"/>
                    <a:ext cx="2514996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 rot="5400000">
                    <a:off x="4566793" y="3541305"/>
                    <a:ext cx="2514995" cy="2015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 rot="5400000">
                    <a:off x="4413632" y="3535351"/>
                    <a:ext cx="2514996" cy="2015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 rot="5400000">
                    <a:off x="4262487" y="3541305"/>
                    <a:ext cx="2514995" cy="2016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>
                  <a:xfrm rot="5400000">
                    <a:off x="4109326" y="3535351"/>
                    <a:ext cx="2514996" cy="2016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/>
                  <p:nvPr/>
                </p:nvCxnSpPr>
                <p:spPr>
                  <a:xfrm rot="5400000">
                    <a:off x="3938031" y="3541305"/>
                    <a:ext cx="2514995" cy="2015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 rot="5400000">
                    <a:off x="3785877" y="3542313"/>
                    <a:ext cx="251499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7" name="Straight Connector 6"/>
              <p:cNvCxnSpPr/>
              <p:nvPr/>
            </p:nvCxnSpPr>
            <p:spPr>
              <a:xfrm rot="5400000">
                <a:off x="2140415" y="3543291"/>
                <a:ext cx="2514996" cy="2015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5400000">
                <a:off x="2866933" y="3542298"/>
                <a:ext cx="2516980" cy="2016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>
                <a:off x="3629695" y="3561155"/>
                <a:ext cx="2514995" cy="2016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>
                <a:off x="4410624" y="3542298"/>
                <a:ext cx="2516980" cy="2016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608937" y="3124470"/>
                <a:ext cx="3792726" cy="198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600876" y="3886710"/>
                <a:ext cx="3790711" cy="198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629089" y="4666816"/>
                <a:ext cx="3792726" cy="198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2590800" y="2362230"/>
                <a:ext cx="3792726" cy="1986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75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1676400" y="685800"/>
            <a:ext cx="4618038" cy="76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b="1" kern="10" dirty="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/>
                <a:cs typeface="Arial"/>
              </a:rPr>
              <a:t>Trò chơi </a:t>
            </a:r>
            <a:endParaRPr lang="vi-VN" b="1" kern="10" dirty="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0000CC"/>
              </a:solidFill>
              <a:latin typeface="Arial"/>
              <a:cs typeface="Arial"/>
            </a:endParaRPr>
          </a:p>
        </p:txBody>
      </p:sp>
      <p:pic>
        <p:nvPicPr>
          <p:cNvPr id="6" name="Picture 4" descr="ga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965325"/>
            <a:ext cx="2011363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vit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9800" y="2133600"/>
            <a:ext cx="1619250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o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0" y="4435475"/>
            <a:ext cx="1560513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j031440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1763" y="3978275"/>
            <a:ext cx="1919287" cy="1703388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" name="Oval 9">
            <a:hlinkClick r:id="rId3" action="ppaction://hlinksldjump"/>
          </p:cNvPr>
          <p:cNvSpPr/>
          <p:nvPr/>
        </p:nvSpPr>
        <p:spPr>
          <a:xfrm>
            <a:off x="152400" y="6096000"/>
            <a:ext cx="7620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97" name="TextBox 10"/>
          <p:cNvSpPr txBox="1">
            <a:spLocks noChangeArrowheads="1"/>
          </p:cNvSpPr>
          <p:nvPr/>
        </p:nvSpPr>
        <p:spPr bwMode="auto">
          <a:xfrm>
            <a:off x="1219200" y="1219200"/>
            <a:ext cx="6019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ĐUỔI HÌNH BẮT CHỮ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2"/>
          <p:cNvSpPr txBox="1">
            <a:spLocks noChangeArrowheads="1"/>
          </p:cNvSpPr>
          <p:nvPr/>
        </p:nvSpPr>
        <p:spPr bwMode="auto">
          <a:xfrm>
            <a:off x="2819400" y="4572000"/>
            <a:ext cx="297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 err="1" smtClean="0">
                <a:solidFill>
                  <a:srgbClr val="000099"/>
                </a:solidFill>
                <a:cs typeface="Arial" charset="0"/>
              </a:rPr>
              <a:t>quả</a:t>
            </a:r>
            <a:r>
              <a:rPr lang="en-US" sz="4400" b="1" dirty="0" smtClean="0">
                <a:solidFill>
                  <a:srgbClr val="000099"/>
                </a:solidFill>
                <a:cs typeface="Arial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cs typeface="Arial" charset="0"/>
              </a:rPr>
              <a:t>táo</a:t>
            </a:r>
            <a:endParaRPr lang="en-US" sz="4400" b="1" dirty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3316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248400" y="6477000"/>
            <a:ext cx="609600" cy="381000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152400" y="5257800"/>
            <a:ext cx="1676400" cy="13716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000099"/>
                </a:solidFill>
              </a:rPr>
              <a:t>5</a:t>
            </a:r>
          </a:p>
        </p:txBody>
      </p:sp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152400" y="5257800"/>
            <a:ext cx="1676400" cy="13716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000099"/>
                </a:solidFill>
              </a:rPr>
              <a:t>4</a:t>
            </a:r>
          </a:p>
        </p:txBody>
      </p:sp>
      <p:sp>
        <p:nvSpPr>
          <p:cNvPr id="34830" name="AutoShape 14"/>
          <p:cNvSpPr>
            <a:spLocks noChangeArrowheads="1"/>
          </p:cNvSpPr>
          <p:nvPr/>
        </p:nvSpPr>
        <p:spPr bwMode="auto">
          <a:xfrm>
            <a:off x="152400" y="5257800"/>
            <a:ext cx="1676400" cy="13716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000099"/>
                </a:solidFill>
              </a:rPr>
              <a:t>3</a:t>
            </a:r>
          </a:p>
        </p:txBody>
      </p:sp>
      <p:sp>
        <p:nvSpPr>
          <p:cNvPr id="34831" name="AutoShape 15"/>
          <p:cNvSpPr>
            <a:spLocks noChangeArrowheads="1"/>
          </p:cNvSpPr>
          <p:nvPr/>
        </p:nvSpPr>
        <p:spPr bwMode="auto">
          <a:xfrm>
            <a:off x="152400" y="5257800"/>
            <a:ext cx="1676400" cy="13716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34832" name="AutoShape 16"/>
          <p:cNvSpPr>
            <a:spLocks noChangeArrowheads="1"/>
          </p:cNvSpPr>
          <p:nvPr/>
        </p:nvSpPr>
        <p:spPr bwMode="auto">
          <a:xfrm>
            <a:off x="152400" y="5257800"/>
            <a:ext cx="1676400" cy="13716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000099"/>
                </a:solidFill>
              </a:rPr>
              <a:t>1</a:t>
            </a:r>
          </a:p>
        </p:txBody>
      </p:sp>
      <p:sp>
        <p:nvSpPr>
          <p:cNvPr id="34833" name="AutoShape 17"/>
          <p:cNvSpPr>
            <a:spLocks noChangeArrowheads="1"/>
          </p:cNvSpPr>
          <p:nvPr/>
        </p:nvSpPr>
        <p:spPr bwMode="auto">
          <a:xfrm>
            <a:off x="152400" y="5257800"/>
            <a:ext cx="1676400" cy="13716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000099"/>
                </a:solidFill>
              </a:rPr>
              <a:t>0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886200" y="5257800"/>
            <a:ext cx="762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3" descr="tmp2AE9.tmp.jpg"/>
          <p:cNvPicPr>
            <a:picLocks noGrp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2209800" y="381000"/>
            <a:ext cx="4267200" cy="37338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re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22" grpId="0" animBg="1"/>
      <p:bldP spid="34823" grpId="0" animBg="1"/>
      <p:bldP spid="34830" grpId="0" animBg="1"/>
      <p:bldP spid="34831" grpId="0" animBg="1"/>
      <p:bldP spid="34832" grpId="0" animBg="1"/>
      <p:bldP spid="348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2743200" y="5410200"/>
            <a:ext cx="320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 err="1" smtClean="0">
                <a:solidFill>
                  <a:srgbClr val="000099"/>
                </a:solidFill>
                <a:ea typeface="AvantGarde" pitchFamily="2" charset="0"/>
                <a:cs typeface="Arial" charset="0"/>
              </a:rPr>
              <a:t>cái</a:t>
            </a:r>
            <a:r>
              <a:rPr lang="en-US" sz="4400" b="1" dirty="0" smtClean="0">
                <a:solidFill>
                  <a:srgbClr val="000099"/>
                </a:solidFill>
                <a:ea typeface="AvantGarde" pitchFamily="2" charset="0"/>
                <a:cs typeface="Arial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ea typeface="AvantGarde" pitchFamily="2" charset="0"/>
                <a:cs typeface="Arial" charset="0"/>
              </a:rPr>
              <a:t>kẹo</a:t>
            </a:r>
            <a:endParaRPr lang="en-US" sz="4400" b="1" dirty="0">
              <a:solidFill>
                <a:srgbClr val="000099"/>
              </a:solidFill>
              <a:ea typeface="AvantGarde" pitchFamily="2" charset="0"/>
              <a:cs typeface="Arial" charset="0"/>
            </a:endParaRPr>
          </a:p>
        </p:txBody>
      </p:sp>
      <p:sp>
        <p:nvSpPr>
          <p:cNvPr id="14340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0" y="6477000"/>
            <a:ext cx="609600" cy="381000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52400" y="5257800"/>
            <a:ext cx="1676400" cy="13716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000099"/>
                </a:solidFill>
              </a:rPr>
              <a:t>5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152400" y="5257800"/>
            <a:ext cx="1676400" cy="13716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000099"/>
                </a:solidFill>
              </a:rPr>
              <a:t>4</a:t>
            </a: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152400" y="5257800"/>
            <a:ext cx="1676400" cy="13716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000099"/>
                </a:solidFill>
              </a:rPr>
              <a:t>3</a:t>
            </a: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152400" y="5257800"/>
            <a:ext cx="1676400" cy="13716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9" name="AutoShape 16"/>
          <p:cNvSpPr>
            <a:spLocks noChangeArrowheads="1"/>
          </p:cNvSpPr>
          <p:nvPr/>
        </p:nvSpPr>
        <p:spPr bwMode="auto">
          <a:xfrm>
            <a:off x="152400" y="5257800"/>
            <a:ext cx="1676400" cy="13716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000099"/>
                </a:solidFill>
              </a:rPr>
              <a:t>1</a:t>
            </a: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152400" y="5257800"/>
            <a:ext cx="1676400" cy="13716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000099"/>
                </a:solidFill>
              </a:rPr>
              <a:t>0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581400" y="6096000"/>
            <a:ext cx="838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7" descr="tmpC06A.tmp.jpg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1219200"/>
            <a:ext cx="49403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re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AutoShape 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00800" y="6172200"/>
            <a:ext cx="609600" cy="381000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37892" name="TextBox 1"/>
          <p:cNvSpPr txBox="1">
            <a:spLocks noChangeArrowheads="1"/>
          </p:cNvSpPr>
          <p:nvPr/>
        </p:nvSpPr>
        <p:spPr bwMode="auto">
          <a:xfrm>
            <a:off x="3657600" y="5486400"/>
            <a:ext cx="1828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0099"/>
                </a:solidFill>
                <a:ea typeface="AvantGarde" pitchFamily="2" charset="0"/>
                <a:cs typeface="Arial" charset="0"/>
              </a:rPr>
              <a:t>Tờ</a:t>
            </a:r>
            <a:r>
              <a:rPr lang="en-US" sz="4000" b="1" dirty="0" smtClean="0">
                <a:solidFill>
                  <a:srgbClr val="000099"/>
                </a:solidFill>
                <a:ea typeface="AvantGarde" pitchFamily="2" charset="0"/>
                <a:cs typeface="Arial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ea typeface="AvantGarde" pitchFamily="2" charset="0"/>
                <a:cs typeface="Arial" charset="0"/>
              </a:rPr>
              <a:t>báo</a:t>
            </a:r>
            <a:endParaRPr lang="en-US" sz="4000" b="1" dirty="0">
              <a:solidFill>
                <a:srgbClr val="000099"/>
              </a:solidFill>
              <a:ea typeface="AvantGarde" pitchFamily="2" charset="0"/>
              <a:cs typeface="Arial" charset="0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52400" y="5257800"/>
            <a:ext cx="1676400" cy="13716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000099"/>
                </a:solidFill>
              </a:rPr>
              <a:t>5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152400" y="5257800"/>
            <a:ext cx="1676400" cy="13716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000099"/>
                </a:solidFill>
              </a:rPr>
              <a:t>4</a:t>
            </a: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152400" y="5257800"/>
            <a:ext cx="1676400" cy="13716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000099"/>
                </a:solidFill>
              </a:rPr>
              <a:t>3</a:t>
            </a: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152400" y="5257800"/>
            <a:ext cx="1676400" cy="13716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9" name="AutoShape 16"/>
          <p:cNvSpPr>
            <a:spLocks noChangeArrowheads="1"/>
          </p:cNvSpPr>
          <p:nvPr/>
        </p:nvSpPr>
        <p:spPr bwMode="auto">
          <a:xfrm>
            <a:off x="152400" y="5257800"/>
            <a:ext cx="1676400" cy="13716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000099"/>
                </a:solidFill>
              </a:rPr>
              <a:t>1</a:t>
            </a: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152400" y="5257800"/>
            <a:ext cx="1676400" cy="13716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000099"/>
                </a:solidFill>
              </a:rPr>
              <a:t>0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419600" y="6096000"/>
            <a:ext cx="762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 descr="tmp7D9E.tmp.jpg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609600"/>
            <a:ext cx="6248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re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>
              <a:latin typeface="Calibri" pitchFamily="34" charset="0"/>
            </a:endParaRPr>
          </a:p>
        </p:txBody>
      </p:sp>
      <p:pic>
        <p:nvPicPr>
          <p:cNvPr id="3075" name="Picture 4" descr="LEAVE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350" y="-33338"/>
            <a:ext cx="9144000" cy="6858001"/>
          </a:xfrm>
        </p:spPr>
      </p:pic>
      <p:sp>
        <p:nvSpPr>
          <p:cNvPr id="3076" name="WordArt 28"/>
          <p:cNvSpPr>
            <a:spLocks noChangeArrowheads="1" noChangeShapeType="1" noTextEdit="1"/>
          </p:cNvSpPr>
          <p:nvPr/>
        </p:nvSpPr>
        <p:spPr bwMode="auto">
          <a:xfrm>
            <a:off x="1295400" y="2057400"/>
            <a:ext cx="6934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 BÀI CŨ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Box 1"/>
          <p:cNvSpPr txBox="1">
            <a:spLocks noChangeArrowheads="1"/>
          </p:cNvSpPr>
          <p:nvPr/>
        </p:nvSpPr>
        <p:spPr bwMode="auto">
          <a:xfrm>
            <a:off x="2971800" y="5029200"/>
            <a:ext cx="4191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000" b="1" dirty="0" err="1" smtClean="0">
                <a:solidFill>
                  <a:srgbClr val="000099"/>
                </a:solidFill>
                <a:cs typeface="Arial" charset="0"/>
              </a:rPr>
              <a:t>Mũ</a:t>
            </a:r>
            <a:r>
              <a:rPr lang="en-US" sz="5000" b="1" dirty="0" smtClean="0">
                <a:solidFill>
                  <a:srgbClr val="000099"/>
                </a:solidFill>
                <a:cs typeface="Arial" charset="0"/>
              </a:rPr>
              <a:t> tai </a:t>
            </a:r>
            <a:r>
              <a:rPr lang="en-US" sz="5000" b="1" dirty="0" err="1" smtClean="0">
                <a:solidFill>
                  <a:srgbClr val="000099"/>
                </a:solidFill>
                <a:cs typeface="Arial" charset="0"/>
              </a:rPr>
              <a:t>bèo</a:t>
            </a:r>
            <a:endParaRPr lang="en-US" sz="5000" b="1" dirty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5364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91200" y="6248400"/>
            <a:ext cx="609600" cy="381000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52400" y="5257800"/>
            <a:ext cx="1676400" cy="13716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000099"/>
                </a:solidFill>
              </a:rPr>
              <a:t>5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152400" y="5257800"/>
            <a:ext cx="1676400" cy="13716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000099"/>
                </a:solidFill>
              </a:rPr>
              <a:t>4</a:t>
            </a: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152400" y="5257800"/>
            <a:ext cx="1676400" cy="13716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000099"/>
                </a:solidFill>
              </a:rPr>
              <a:t>3</a:t>
            </a: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152400" y="5257800"/>
            <a:ext cx="1676400" cy="13716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9" name="AutoShape 16"/>
          <p:cNvSpPr>
            <a:spLocks noChangeArrowheads="1"/>
          </p:cNvSpPr>
          <p:nvPr/>
        </p:nvSpPr>
        <p:spPr bwMode="auto">
          <a:xfrm>
            <a:off x="152400" y="5257800"/>
            <a:ext cx="1676400" cy="13716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000099"/>
                </a:solidFill>
              </a:rPr>
              <a:t>1</a:t>
            </a: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152400" y="5257800"/>
            <a:ext cx="1676400" cy="13716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000099"/>
                </a:solidFill>
              </a:rPr>
              <a:t>0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953000" y="5791200"/>
            <a:ext cx="990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8" descr="tmpBC67.tmp.jpg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381000"/>
            <a:ext cx="6629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re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lowersFrame_png_ydh_0009_2291x15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8458200" cy="68580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CC3399"/>
              </a:gs>
              <a:gs pos="100000">
                <a:srgbClr val="FF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17411" name="WordArt 4"/>
          <p:cNvSpPr>
            <a:spLocks noChangeArrowheads="1" noChangeShapeType="1" noTextEdit="1"/>
          </p:cNvSpPr>
          <p:nvPr/>
        </p:nvSpPr>
        <p:spPr bwMode="auto">
          <a:xfrm>
            <a:off x="838200" y="1905000"/>
            <a:ext cx="6629400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00"/>
                    </a:gs>
                    <a:gs pos="100000">
                      <a:srgbClr val="FF9933"/>
                    </a:gs>
                  </a:gsLst>
                  <a:lin ang="5400000" scaled="1"/>
                </a:gradFill>
                <a:latin typeface="Arial"/>
                <a:cs typeface="Arial"/>
              </a:rPr>
              <a:t>Chúc các thầy cô giáo mạnh khỏe, hạnh phúc</a:t>
            </a:r>
          </a:p>
        </p:txBody>
      </p:sp>
      <p:pic>
        <p:nvPicPr>
          <p:cNvPr id="17412" name="Picture 9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914400" y="57721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1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4248150" y="59245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4248150" y="6096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3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7296150" y="7620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4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7924800" y="17335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5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1066800" y="44196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6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1885950" y="52578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7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6705600" y="15240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8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1371600" y="1047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19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6991350" y="54864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2" name="WordArt 20"/>
          <p:cNvSpPr>
            <a:spLocks noChangeArrowheads="1" noChangeShapeType="1" noTextEdit="1"/>
          </p:cNvSpPr>
          <p:nvPr/>
        </p:nvSpPr>
        <p:spPr bwMode="auto">
          <a:xfrm>
            <a:off x="990600" y="3619500"/>
            <a:ext cx="59436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CC"/>
                    </a:gs>
                    <a:gs pos="100000">
                      <a:srgbClr val="0000CC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Chúc các em học sinh chăm ngoan, học giỏi.</a:t>
            </a:r>
          </a:p>
        </p:txBody>
      </p:sp>
      <p:pic>
        <p:nvPicPr>
          <p:cNvPr id="17423" name="Picture 21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7677150" y="33528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2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4171950" y="42672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Picture 23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4724400" y="18288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24" descr="!confty!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76200"/>
            <a:ext cx="457200" cy="743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mpEE0B.tmp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8001000" cy="41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4648200"/>
            <a:ext cx="533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.VnAvant" pitchFamily="34" charset="0"/>
              </a:rPr>
              <a:t>Suèi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ch¶y</a:t>
            </a:r>
            <a:r>
              <a:rPr lang="en-US" sz="4000" dirty="0" smtClean="0">
                <a:latin typeface=".VnAvant" pitchFamily="34" charset="0"/>
              </a:rPr>
              <a:t> r× </a:t>
            </a:r>
            <a:r>
              <a:rPr lang="en-US" sz="4000" dirty="0" err="1" smtClean="0">
                <a:latin typeface=".VnAvant" pitchFamily="34" charset="0"/>
              </a:rPr>
              <a:t>rµo</a:t>
            </a:r>
            <a:endParaRPr lang="en-US" sz="4000" dirty="0" smtClean="0">
              <a:latin typeface=".VnAvant" pitchFamily="34" charset="0"/>
            </a:endParaRPr>
          </a:p>
          <a:p>
            <a:r>
              <a:rPr lang="en-US" sz="4000" dirty="0" err="1" smtClean="0">
                <a:latin typeface=".VnAvant" pitchFamily="34" charset="0"/>
              </a:rPr>
              <a:t>Giã</a:t>
            </a:r>
            <a:r>
              <a:rPr lang="en-US" sz="4000" dirty="0" smtClean="0">
                <a:latin typeface=".VnAvant" pitchFamily="34" charset="0"/>
              </a:rPr>
              <a:t> reo </a:t>
            </a:r>
            <a:r>
              <a:rPr lang="en-US" sz="4000" dirty="0" err="1" smtClean="0">
                <a:latin typeface=".VnAvant" pitchFamily="34" charset="0"/>
              </a:rPr>
              <a:t>lao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xao</a:t>
            </a:r>
            <a:endParaRPr lang="en-US" sz="4000" dirty="0" smtClean="0">
              <a:latin typeface=".VnAvant" pitchFamily="34" charset="0"/>
            </a:endParaRPr>
          </a:p>
          <a:p>
            <a:r>
              <a:rPr lang="en-US" sz="4000" dirty="0" smtClean="0">
                <a:latin typeface=".VnAvant" pitchFamily="34" charset="0"/>
              </a:rPr>
              <a:t>BÐ </a:t>
            </a:r>
            <a:r>
              <a:rPr lang="en-US" sz="4000" dirty="0" err="1" smtClean="0">
                <a:latin typeface=".VnAvant" pitchFamily="34" charset="0"/>
              </a:rPr>
              <a:t>ngåi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thæi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s¸o</a:t>
            </a:r>
            <a:r>
              <a:rPr lang="en-US" sz="4000" dirty="0" smtClean="0">
                <a:latin typeface=".VnAvant" pitchFamily="34" charset="0"/>
              </a:rPr>
              <a:t>.</a:t>
            </a:r>
            <a:endParaRPr lang="vi-VN" sz="40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029200" y="5257800"/>
            <a:ext cx="762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24200" y="5867400"/>
            <a:ext cx="762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953000" y="5867400"/>
            <a:ext cx="914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05400" y="6477000"/>
            <a:ext cx="838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38600" y="5867400"/>
            <a:ext cx="762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mp7268.tmp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057400"/>
            <a:ext cx="70358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6858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.VnAvant" pitchFamily="34" charset="0"/>
              </a:rPr>
              <a:t>Giã</a:t>
            </a:r>
            <a:r>
              <a:rPr lang="en-US" sz="4000" dirty="0" smtClean="0">
                <a:latin typeface=".VnAvant" pitchFamily="34" charset="0"/>
              </a:rPr>
              <a:t>, </a:t>
            </a:r>
            <a:r>
              <a:rPr lang="en-US" sz="4000" dirty="0" err="1" smtClean="0">
                <a:latin typeface=".VnAvant" pitchFamily="34" charset="0"/>
              </a:rPr>
              <a:t>m©y</a:t>
            </a:r>
            <a:r>
              <a:rPr lang="en-US" sz="4000" dirty="0" smtClean="0">
                <a:latin typeface=".VnAvant" pitchFamily="34" charset="0"/>
              </a:rPr>
              <a:t>, m­a, </a:t>
            </a:r>
            <a:r>
              <a:rPr lang="en-US" sz="4000" dirty="0" err="1" smtClean="0">
                <a:latin typeface=".VnAvant" pitchFamily="34" charset="0"/>
              </a:rPr>
              <a:t>b·o</a:t>
            </a:r>
            <a:r>
              <a:rPr lang="en-US" sz="4000" dirty="0" smtClean="0">
                <a:latin typeface=".VnAvant" pitchFamily="34" charset="0"/>
              </a:rPr>
              <a:t>, </a:t>
            </a:r>
            <a:r>
              <a:rPr lang="en-US" sz="4000" dirty="0" err="1" smtClean="0">
                <a:latin typeface=".VnAvant" pitchFamily="34" charset="0"/>
              </a:rPr>
              <a:t>lò</a:t>
            </a:r>
            <a:endParaRPr lang="vi-VN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14400" y="2819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1)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ChÞ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Thu may v¸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giái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qu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¸.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2)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Bè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®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xa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vÒ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mua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qu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µ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cho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c¶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µ.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2098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.VnAvant" pitchFamily="34" charset="0"/>
              </a:rPr>
              <a:t>e</a:t>
            </a:r>
            <a:endParaRPr lang="vi-VN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30480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30480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.VnAvant" pitchFamily="34" charset="0"/>
              </a:rPr>
              <a:t>m</a:t>
            </a:r>
            <a:endParaRPr lang="vi-VN" sz="4000" b="1" dirty="0"/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2133600" y="3200400"/>
            <a:ext cx="76200" cy="76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tmp6892.tmp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886200"/>
            <a:ext cx="3048000" cy="1981200"/>
          </a:xfrm>
          <a:prstGeom prst="rect">
            <a:avLst/>
          </a:prstGeom>
        </p:spPr>
      </p:pic>
      <p:pic>
        <p:nvPicPr>
          <p:cNvPr id="17" name="Picture 16" descr="tmpC3BC.tmp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657600"/>
            <a:ext cx="2590800" cy="2222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91200" y="58674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.VnAvant" pitchFamily="34" charset="0"/>
              </a:rPr>
              <a:t>ng«i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sao</a:t>
            </a:r>
            <a:endParaRPr lang="vi-VN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6324600" y="22098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2209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4600" y="22098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a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2200" y="29718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.VnAvant" pitchFamily="34" charset="0"/>
              </a:rPr>
              <a:t>s</a:t>
            </a:r>
            <a:endParaRPr lang="vi-VN" sz="4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400800" y="29718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6800" y="59436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.VnAvant" pitchFamily="34" charset="0"/>
              </a:rPr>
              <a:t>chó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mÌo</a:t>
            </a:r>
            <a:endParaRPr lang="vi-VN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2133600" y="22098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09800" y="2209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.VnAvant" pitchFamily="34" charset="0"/>
              </a:rPr>
              <a:t>o</a:t>
            </a:r>
            <a:endParaRPr lang="vi-VN" sz="4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905000" y="2209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5" grpId="0"/>
      <p:bldP spid="8" grpId="0"/>
      <p:bldP spid="11" grpId="0"/>
      <p:bldP spid="11" grpId="1"/>
      <p:bldP spid="12" grpId="0"/>
      <p:bldP spid="13" grpId="0"/>
      <p:bldP spid="14" grpId="0"/>
      <p:bldP spid="15" grpId="0"/>
      <p:bldP spid="18" grpId="0"/>
      <p:bldP spid="20" grpId="0"/>
      <p:bldP spid="20" grpId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>
            <a:off x="2590800" y="2117725"/>
            <a:ext cx="1295400" cy="685800"/>
          </a:xfrm>
          <a:prstGeom prst="straightConnector1">
            <a:avLst/>
          </a:prstGeom>
          <a:ln w="762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3276600" y="1066800"/>
            <a:ext cx="14478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0" dirty="0" smtClean="0">
                <a:solidFill>
                  <a:srgbClr val="000099"/>
                </a:solidFill>
                <a:latin typeface=".VnAvant" pitchFamily="34" charset="0"/>
                <a:cs typeface="Arial" charset="0"/>
              </a:rPr>
              <a:t>e</a:t>
            </a:r>
            <a:endParaRPr lang="en-US" sz="10000" dirty="0">
              <a:solidFill>
                <a:srgbClr val="000099"/>
              </a:solidFill>
              <a:latin typeface=".VnAvant" pitchFamily="34" charset="0"/>
              <a:cs typeface="Arial" charset="0"/>
            </a:endParaRP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3352800" y="2514600"/>
            <a:ext cx="36576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0" dirty="0" smtClean="0">
                <a:solidFill>
                  <a:srgbClr val="000099"/>
                </a:solidFill>
                <a:latin typeface=".VnAvant" pitchFamily="34" charset="0"/>
                <a:ea typeface="AvantGarde" pitchFamily="2" charset="0"/>
                <a:cs typeface="Arial" charset="0"/>
              </a:rPr>
              <a:t>a</a:t>
            </a:r>
            <a:endParaRPr lang="en-US" sz="10000" dirty="0">
              <a:solidFill>
                <a:srgbClr val="000099"/>
              </a:solidFill>
              <a:latin typeface=".VnAvant" pitchFamily="34" charset="0"/>
              <a:ea typeface="AvantGarde" pitchFamily="2" charset="0"/>
              <a:cs typeface="Arial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052888" y="1084263"/>
            <a:ext cx="1412875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0" dirty="0" smtClean="0">
                <a:solidFill>
                  <a:srgbClr val="000099"/>
                </a:solidFill>
                <a:latin typeface=".VnAvant" pitchFamily="34" charset="0"/>
                <a:cs typeface="Arial" charset="0"/>
              </a:rPr>
              <a:t>o</a:t>
            </a:r>
            <a:endParaRPr lang="en-US" sz="10000" dirty="0">
              <a:solidFill>
                <a:srgbClr val="000099"/>
              </a:solidFill>
              <a:latin typeface=".VnAvant" pitchFamily="34" charset="0"/>
              <a:cs typeface="Arial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149725" y="2514600"/>
            <a:ext cx="14128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0" dirty="0" smtClean="0">
                <a:solidFill>
                  <a:srgbClr val="000099"/>
                </a:solidFill>
                <a:latin typeface=".VnAvant" pitchFamily="34" charset="0"/>
                <a:cs typeface="Arial" charset="0"/>
              </a:rPr>
              <a:t>o</a:t>
            </a:r>
            <a:endParaRPr lang="en-US" sz="10000" dirty="0">
              <a:solidFill>
                <a:srgbClr val="000099"/>
              </a:solidFill>
              <a:latin typeface=".VnAvant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47244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.VnAvant" pitchFamily="34" charset="0"/>
              </a:rPr>
              <a:t>c¸i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.VnAvant" pitchFamily="34" charset="0"/>
              </a:rPr>
              <a:t>kÐo</a:t>
            </a:r>
            <a:endParaRPr lang="vi-VN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56388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.VnAvant" pitchFamily="34" charset="0"/>
              </a:rPr>
              <a:t>leo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.VnAvant" pitchFamily="34" charset="0"/>
              </a:rPr>
              <a:t>trÌo</a:t>
            </a:r>
            <a:endParaRPr lang="vi-VN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47244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.VnAvant" pitchFamily="34" charset="0"/>
              </a:rPr>
              <a:t>tr¸i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.VnAvant" pitchFamily="34" charset="0"/>
              </a:rPr>
              <a:t> ®µo</a:t>
            </a:r>
            <a:endParaRPr lang="vi-VN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56388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.VnAvant" pitchFamily="34" charset="0"/>
              </a:rPr>
              <a:t>chµo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.VnAvant" pitchFamily="34" charset="0"/>
              </a:rPr>
              <a:t>cê</a:t>
            </a:r>
            <a:endParaRPr lang="vi-VN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209800" y="5334000"/>
            <a:ext cx="914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09800" y="6248400"/>
            <a:ext cx="914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95400" y="6248400"/>
            <a:ext cx="762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19800" y="5334000"/>
            <a:ext cx="914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05400" y="6248400"/>
            <a:ext cx="1219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81200" y="13716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0" y="21336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.VnAvant" pitchFamily="34" charset="0"/>
              </a:rPr>
              <a:t>m</a:t>
            </a:r>
            <a:r>
              <a:rPr lang="en-US" sz="4000" dirty="0" err="1" smtClean="0">
                <a:solidFill>
                  <a:srgbClr val="FF0000"/>
                </a:solidFill>
                <a:latin typeface=".VnAvant" pitchFamily="34" charset="0"/>
              </a:rPr>
              <a:t>Ìo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3000" y="32004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.VnAvant" pitchFamily="34" charset="0"/>
              </a:rPr>
              <a:t>chó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mÌo</a:t>
            </a:r>
            <a:endParaRPr lang="vi-VN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5715000" y="12954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62600" y="20574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.VnAvant" pitchFamily="34" charset="0"/>
              </a:rPr>
              <a:t>s</a:t>
            </a:r>
            <a:r>
              <a:rPr lang="en-US" sz="4000" dirty="0" err="1" smtClean="0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29200" y="31242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.VnAvant" pitchFamily="34" charset="0"/>
              </a:rPr>
              <a:t>ng«i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sao</a:t>
            </a:r>
            <a:endParaRPr lang="vi-VN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Nguyệt\qua da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8600"/>
            <a:ext cx="7086600" cy="530351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0" y="58674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.VnAvant" pitchFamily="34" charset="0"/>
              </a:rPr>
              <a:t>tr¸i</a:t>
            </a:r>
            <a:r>
              <a:rPr lang="en-US" sz="4000" dirty="0" smtClean="0">
                <a:latin typeface=".VnAvant" pitchFamily="34" charset="0"/>
              </a:rPr>
              <a:t> ®µo</a:t>
            </a:r>
            <a:endParaRPr lang="vi-VN" sz="4000" dirty="0"/>
          </a:p>
        </p:txBody>
      </p:sp>
      <p:pic>
        <p:nvPicPr>
          <p:cNvPr id="6" name="Picture 5" descr="tmpD586.tmp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04800"/>
            <a:ext cx="6477000" cy="533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0" y="58674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.VnAvant" pitchFamily="34" charset="0"/>
              </a:rPr>
              <a:t>leo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trÌo</a:t>
            </a:r>
            <a:endParaRPr lang="vi-VN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3124200" y="57912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.VnAvant" pitchFamily="34" charset="0"/>
              </a:rPr>
              <a:t>chµo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cê</a:t>
            </a:r>
            <a:endParaRPr lang="vi-VN" sz="4000" dirty="0"/>
          </a:p>
        </p:txBody>
      </p:sp>
      <p:pic>
        <p:nvPicPr>
          <p:cNvPr id="10" name="Picture 9" descr="IMG201710300800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228600"/>
            <a:ext cx="70612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7" grpId="2"/>
      <p:bldP spid="7" grpId="3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209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30480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30480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.VnAvant" pitchFamily="34" charset="0"/>
              </a:rPr>
              <a:t>m</a:t>
            </a:r>
            <a:endParaRPr lang="vi-VN" sz="4000" b="1" dirty="0"/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2133600" y="3200400"/>
            <a:ext cx="76200" cy="76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38800" y="38862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.VnAvant" pitchFamily="34" charset="0"/>
              </a:rPr>
              <a:t>ng«i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sao</a:t>
            </a:r>
            <a:endParaRPr lang="vi-VN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6400800" y="22098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2200" y="29718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.VnAvant" pitchFamily="34" charset="0"/>
              </a:rPr>
              <a:t>s</a:t>
            </a:r>
            <a:endParaRPr lang="vi-VN" sz="4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400800" y="29718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6800" y="38862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.VnAvant" pitchFamily="34" charset="0"/>
              </a:rPr>
              <a:t>chó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mÌo</a:t>
            </a:r>
            <a:endParaRPr lang="vi-VN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1219200" y="48768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.VnAvant" pitchFamily="34" charset="0"/>
              </a:rPr>
              <a:t>c¸i</a:t>
            </a:r>
            <a:r>
              <a:rPr lang="en-US" sz="4000" dirty="0" smtClean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.VnAvant" pitchFamily="34" charset="0"/>
              </a:rPr>
              <a:t>kÐo</a:t>
            </a:r>
            <a:endParaRPr lang="vi-VN" sz="40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9200" y="58674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.VnAvant" pitchFamily="34" charset="0"/>
              </a:rPr>
              <a:t>leo</a:t>
            </a:r>
            <a:r>
              <a:rPr lang="en-US" sz="4000" dirty="0" smtClean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.VnAvant" pitchFamily="34" charset="0"/>
              </a:rPr>
              <a:t>trÌo</a:t>
            </a:r>
            <a:endParaRPr lang="vi-VN" sz="4000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91200" y="48768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.VnAvant" pitchFamily="34" charset="0"/>
              </a:rPr>
              <a:t>tr¸i</a:t>
            </a:r>
            <a:r>
              <a:rPr lang="en-US" sz="4000" dirty="0" smtClean="0">
                <a:solidFill>
                  <a:srgbClr val="002060"/>
                </a:solidFill>
                <a:latin typeface=".VnAvant" pitchFamily="34" charset="0"/>
              </a:rPr>
              <a:t> ®µo</a:t>
            </a:r>
            <a:endParaRPr lang="vi-VN" sz="4000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91200" y="58674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.VnAvant" pitchFamily="34" charset="0"/>
              </a:rPr>
              <a:t>chµo</a:t>
            </a:r>
            <a:r>
              <a:rPr lang="en-US" sz="4000" dirty="0" smtClean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.VnAvant" pitchFamily="34" charset="0"/>
              </a:rPr>
              <a:t>cê</a:t>
            </a:r>
            <a:endParaRPr lang="vi-VN" sz="4000" dirty="0">
              <a:solidFill>
                <a:srgbClr val="00206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209800" y="5486400"/>
            <a:ext cx="914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209800" y="6477000"/>
            <a:ext cx="914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295400" y="6477000"/>
            <a:ext cx="762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858000" y="5486400"/>
            <a:ext cx="914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943600" y="6477000"/>
            <a:ext cx="1219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4fcda3947ea5a137d85d4147e6c484857ad728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175</Words>
  <Application>Microsoft Office PowerPoint</Application>
  <PresentationFormat>On-screen Show (4:3)</PresentationFormat>
  <Paragraphs>86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Giã tõ tay mÑ Ru bÐ ngñ say  Thay cho giã trêi Gi÷a tr­a oi ¶.</dc:title>
  <dc:creator>Mr V.A</dc:creator>
  <cp:lastModifiedBy>Admin</cp:lastModifiedBy>
  <cp:revision>67</cp:revision>
  <dcterms:created xsi:type="dcterms:W3CDTF">2012-11-06T13:05:07Z</dcterms:created>
  <dcterms:modified xsi:type="dcterms:W3CDTF">2017-10-31T06:38:03Z</dcterms:modified>
</cp:coreProperties>
</file>