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428" autoAdjust="0"/>
  </p:normalViewPr>
  <p:slideViewPr>
    <p:cSldViewPr>
      <p:cViewPr varScale="1">
        <p:scale>
          <a:sx n="40" d="100"/>
          <a:sy n="40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40" name="Group 166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2" y="1810"/>
                          <a:ext cx="3672" cy="2049"/>
                          <a:chOff x="7" y="1814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7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17"/>
              <a:ext cx="3325" cy="2957"/>
              <a:chOff x="16" y="1317"/>
              <a:chExt cx="3325" cy="2957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1" y="1317"/>
                <a:ext cx="260" cy="297"/>
                <a:chOff x="3043" y="1265"/>
                <a:chExt cx="366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3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3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1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5337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37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56B43A0-8E1E-48D1-B2FE-B4430EDBA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5FF0-5E17-4827-A512-EA78B4BFD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1C02F-74A3-4D76-8652-3A20A8C03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6CD2B-0659-461A-B9CD-9D8AE88E0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FF5A-8AF7-4A55-A380-55114EF64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A3529-EEDE-4395-817F-15F98618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577C-73CD-4A53-9397-EF615A2D4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5254-300C-4DB3-B45F-5551C693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1C17-B3AC-41D4-B46F-C202268DD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509D-0165-447A-BF2B-66094BC16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DABB-11C5-404F-B9E8-22C925B8C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0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6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7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8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8" y="1003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7" y="2696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234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34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34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34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34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5235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35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35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628CDE4-ABEF-4D15-A677-5D67EF3E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35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3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otivo_LadyValella%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0"/>
            <a:ext cx="8458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66"/>
                </a:solidFill>
                <a:latin typeface="Arial" charset="0"/>
              </a:rPr>
              <a:t>Tập làm v</a:t>
            </a:r>
            <a:r>
              <a:rPr lang="vi-VN" sz="6000" b="1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6000" b="1">
                <a:solidFill>
                  <a:srgbClr val="FF0066"/>
                </a:solidFill>
                <a:latin typeface="Arial" charset="0"/>
              </a:rPr>
              <a:t>n (tiết  3)</a:t>
            </a:r>
          </a:p>
          <a:p>
            <a:pPr eaLnBrk="1" hangingPunct="1">
              <a:spcBef>
                <a:spcPct val="50000"/>
              </a:spcBef>
            </a:pPr>
            <a:r>
              <a:rPr lang="en-US" sz="8000" b="1">
                <a:solidFill>
                  <a:srgbClr val="FF0066"/>
                </a:solidFill>
                <a:latin typeface="Arial" charset="0"/>
              </a:rPr>
              <a:t>Kể lại hành </a:t>
            </a:r>
            <a:r>
              <a:rPr lang="vi-VN" sz="8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8000" b="1">
                <a:solidFill>
                  <a:srgbClr val="FF0066"/>
                </a:solidFill>
                <a:latin typeface="Arial" charset="0"/>
              </a:rPr>
              <a:t>ộng của nhân vật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924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Tả ngoại hình của nhân vật trong bài v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n kể chuyện.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14400" y="2667000"/>
            <a:ext cx="7162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Nhận xét : 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Đọc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oạn v</a:t>
            </a:r>
            <a:r>
              <a:rPr lang="vi-VN" sz="4400">
                <a:latin typeface="Arial" charset="0"/>
              </a:rPr>
              <a:t>ă</a:t>
            </a:r>
            <a:r>
              <a:rPr lang="en-US" sz="4400">
                <a:latin typeface="Arial" charset="0"/>
              </a:rPr>
              <a:t>n sau và trả lời câu hỏi:Sách 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8001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1/ Ghi v</a:t>
            </a:r>
            <a:r>
              <a:rPr lang="vi-VN" sz="4000">
                <a:latin typeface="Arial" charset="0"/>
              </a:rPr>
              <a:t>ă</a:t>
            </a:r>
            <a:r>
              <a:rPr lang="en-US" sz="4000">
                <a:latin typeface="Arial" charset="0"/>
              </a:rPr>
              <a:t>n tắt vào vở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ặc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iểm ngoại hình của chị Nhà Trò: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>
                <a:latin typeface="Arial" charset="0"/>
              </a:rPr>
              <a:t>sức vóc; ...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-Cánh ; ...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- “trang phục" </a:t>
            </a:r>
          </a:p>
          <a:p>
            <a:pPr eaLnBrk="1" hangingPunct="1"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71800" y="23622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gầy yếu ,bự những phấn...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67000" y="34290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mỏng nh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 cánh b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ớm non ngắn chùn chùn ....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810000" y="44196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mặc áo thâm dài ,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ôi chỗ chấm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iểm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16" grpId="0"/>
      <p:bldP spid="174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754063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2/ </a:t>
            </a:r>
            <a:r>
              <a:rPr lang="en-US" sz="3200">
                <a:latin typeface="Arial" charset="0"/>
              </a:rPr>
              <a:t>Ngoại hình của chị Nhà Trò nói lên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iều gìvề tính cách và thân phậncủa nhân vậtnày? </a:t>
            </a:r>
            <a:endParaRPr lang="en-US" sz="3600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3505200"/>
            <a:ext cx="998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  <a:latin typeface="Arial" charset="0"/>
              </a:rPr>
              <a:t>Thể hiện tính cách yếu </a:t>
            </a:r>
            <a:r>
              <a:rPr lang="vi-VN" sz="36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0066"/>
                </a:solidFill>
                <a:latin typeface="Arial" charset="0"/>
              </a:rPr>
              <a:t>uối ,thân phận tội nghiệp</a:t>
            </a:r>
            <a:r>
              <a:rPr lang="vi-VN" sz="36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FF0066"/>
                </a:solidFill>
                <a:latin typeface="Arial" charset="0"/>
              </a:rPr>
              <a:t>áng th</a:t>
            </a:r>
            <a:r>
              <a:rPr lang="vi-VN" sz="3600">
                <a:solidFill>
                  <a:srgbClr val="FF0066"/>
                </a:solidFill>
                <a:latin typeface="Arial" charset="0"/>
              </a:rPr>
              <a:t>ươ</a:t>
            </a:r>
            <a:r>
              <a:rPr lang="en-US" sz="3600">
                <a:solidFill>
                  <a:srgbClr val="FF0066"/>
                </a:solidFill>
                <a:latin typeface="Arial" charset="0"/>
              </a:rPr>
              <a:t>ng dễ bị bắt nạt.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685800"/>
            <a:ext cx="487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latin typeface="Arial" charset="0"/>
              </a:rPr>
              <a:t>Ghi nhớ: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trong bài v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n kể chuyện ,nhiều khi cần miêu tả ngoại hình của nhân vật .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Những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ặc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iểm ngaọi hình tiêu biểu có thể góp phần nói lên tính cách hoặc thân phận của nhân vật và làm cho câu chuyện thêm sinh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ộng hấp dẫn.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43000" y="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luyện tập: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533400"/>
            <a:ext cx="8153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1/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ọc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oan v</a:t>
            </a:r>
            <a:r>
              <a:rPr lang="vi-VN" sz="4000">
                <a:latin typeface="Arial" charset="0"/>
              </a:rPr>
              <a:t>ă</a:t>
            </a:r>
            <a:r>
              <a:rPr lang="en-US" sz="4000">
                <a:latin typeface="Arial" charset="0"/>
              </a:rPr>
              <a:t>n trong sách 24.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Tác giả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ã chú ý miêu tả những chi tiết nào? Các chi tiết ấy nói lên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iều gì về chú bé? </a:t>
            </a:r>
          </a:p>
          <a:p>
            <a:pPr eaLnBrk="1" hangingPunct="1"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09600" y="3581400"/>
            <a:ext cx="7086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a/Tác giả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ã chú ý miêu tả những chi tiết về ngoại hình của chú bé liên lạc.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b/ Các chi tiết ấy nói lên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449263"/>
            <a:ext cx="7239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-chú bé là con nhà nghèo, quen chịu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ựng vất vả.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-chú bé rất hiếu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ộng.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-chú rất nhanh nhẹn, hiếu </a:t>
            </a:r>
            <a:r>
              <a:rPr lang="vi-VN" sz="40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ộng, thông minh, gan dạ.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66800" y="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bài 2:Kể lại câu chuyện Nàng tiên ốc, kết hợp tả ngoại hình của nhân vật.</a:t>
            </a:r>
            <a:r>
              <a:rPr lang="en-US" sz="4000">
                <a:latin typeface="Arial" charset="0"/>
              </a:rPr>
              <a:t> 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8382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Ví dụ:Tả nàng tiên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Hôm ấy,bà lão  vẫn ra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ồng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mọi khi.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ng giữ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quay về ,nhẹ nhàng nấp sau cánh cửa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rình xem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iều kì lạ từ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âu mà có .Thế rồi, bà thấy từ trong chum n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 , một nàng tiên b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 ra .Nàng tiên mới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ẹp làm sao .Khuôn mặt nàng tròn ,trắng và dịu dàng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tr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 rằm .Nàng mặc một chiếc váy dài màu xanh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ớt tha .Nàng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lại nhẹ nhàng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l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ớt trên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ất .Đôi tay nàng mềm mại cầm chổi quét nhà ,quét sân ,rồi ra v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 nhặt cỏ ,t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ới rau .Bà già nhân lúc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 ,rón rén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ến bên chum n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 ,thò tay lấy chiếc vỏ ốc lên và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ập nó vỡ tan ....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447800" y="1066800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9600" y="685800"/>
            <a:ext cx="8534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Củng cố: Muốn tả ngoại hình của nhân vật, cần chú ý những gì?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Cần chú ý tả hình dáng, vóc ng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ời, khuôn mặt, </a:t>
            </a:r>
            <a:r>
              <a:rPr lang="vi-VN" sz="2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ầu tóc, trang phục , cử chỉ...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4724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Kì tới:Kể lại lời nói của nhân vật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Kiểm tra bài cũ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latin typeface="Arial" charset="0"/>
              </a:rPr>
              <a:t>Nhân vật trong truyện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2209800"/>
            <a:ext cx="1074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Kể lại hành </a:t>
            </a:r>
            <a:r>
              <a:rPr lang="vi-VN" sz="4800" b="1">
                <a:latin typeface="Arial" charset="0"/>
              </a:rPr>
              <a:t>đ</a:t>
            </a:r>
            <a:r>
              <a:rPr lang="en-US" sz="4800" b="1">
                <a:latin typeface="Arial" charset="0"/>
              </a:rPr>
              <a:t>ộng của nhânvật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1/Đọc truyện :Bài v</a:t>
            </a:r>
            <a:r>
              <a:rPr lang="vi-VN" sz="4400">
                <a:latin typeface="Arial" charset="0"/>
              </a:rPr>
              <a:t>ă</a:t>
            </a:r>
            <a:r>
              <a:rPr lang="en-US" sz="4400">
                <a:latin typeface="Arial" charset="0"/>
              </a:rPr>
              <a:t>n bị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iểm không.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 Sách 20.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3048000"/>
            <a:ext cx="891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Arial" charset="0"/>
              </a:rPr>
              <a:t>Ghi vắn tắt những hành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ộng của bé bị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iểm kkhông trong truyện.</a:t>
            </a:r>
          </a:p>
          <a:p>
            <a:pPr eaLnBrk="1" hangingPunct="1"/>
            <a:r>
              <a:rPr lang="en-US" sz="4400">
                <a:latin typeface="Arial" charset="0"/>
              </a:rPr>
              <a:t>Theo em ,mỗi hành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ộng của cậu bé nói lên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iều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00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a/Giờ làm bài:nộp giấy trắng.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b/Giờ trả bài :im lặng,mới thôi.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c/ Lúc ra về : khóc khi bạn hỏi.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381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.Thể hiện tính trung thực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7315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Ghi nhớ :</a:t>
            </a:r>
          </a:p>
          <a:p>
            <a:pPr eaLnBrk="1" hangingPunct="1">
              <a:spcBef>
                <a:spcPct val="50000"/>
              </a:spcBef>
            </a:pPr>
            <a:endParaRPr lang="en-US" sz="4400"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8077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khi kể chuyện cần chú ý: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1.chọn kể những hành 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ộng của tiêu biểu của nhân vật 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2.thông th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ờng ,nếu hành 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ộngxảy ra tr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ớc thì kể tr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ớc ,xảy ra sau thì kể sau.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0"/>
            <a:ext cx="7239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Luyện tập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400">
              <a:latin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741363"/>
            <a:ext cx="84582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Một hôm,û         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bà gửi cho một hộp hạt kê.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Thế là hằng ngày      nằm trong tổ 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hạt kê một mình.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      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kiếm mồi, tìm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những hạt kê ngon lành ấy.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Khi 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hết, ...... bèn quẳng chiếc hộp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....... không muốn chia cho ....... cùng 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....... bèn gói cẩn thận những hạt kê còn sót lại vào một chiếc lá, rồi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 tìm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bạn thân của minh.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Gió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a nhũng hạt kê còn sót trong hộp bay xa.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...........vui vẻ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a cho ...... một nửa.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Arial" charset="0"/>
              </a:rPr>
              <a:t>.......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ợng ngiụ nhận quà của .......... và tự nhủ...........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cho mình một bài học quý về tình bạn.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057400" y="609600"/>
            <a:ext cx="76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Sẻ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95600" y="1219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</a:rPr>
              <a:t>Sẻ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81000" y="1828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Chích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286000" y="2286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Sẻ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09600" y="2895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Sẻ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038600" y="2971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Chích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9600" y="3429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Chích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85800" y="4876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Chích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581400" y="4876800"/>
            <a:ext cx="60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Sẻ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85800" y="5410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Sẻ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800600" y="5410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Chích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934200" y="5486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Chích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Xếp theo thứ tự là 1,5, 2, 4, 7, 3, 6, 8,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7" grpId="0"/>
      <p:bldP spid="12299" grpId="0"/>
      <p:bldP spid="12300" grpId="0"/>
      <p:bldP spid="12301" grpId="0"/>
      <p:bldP spid="12302" grpId="0"/>
      <p:bldP spid="12303" grpId="0"/>
      <p:bldP spid="12304" grpId="0"/>
      <p:bldP spid="12306" grpId="0"/>
      <p:bldP spid="12307" grpId="0"/>
      <p:bldP spid="12308" grpId="0"/>
      <p:bldP spid="12309" grpId="0"/>
      <p:bldP spid="12310" grpId="0"/>
      <p:bldP spid="123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6705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Củng cố 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latin typeface="Arial" charset="0"/>
              </a:rPr>
              <a:t>Khi kể chuyện cần chú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6096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Tập làm v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n(tiết 4 )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Tả ngoại hình của nhân vậttrong bài v</a:t>
            </a:r>
            <a:r>
              <a:rPr lang="vi-VN" sz="4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n kể chuyện.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272</TotalTime>
  <Words>911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Arial</vt:lpstr>
      <vt:lpstr>Wingdings</vt:lpstr>
      <vt:lpstr>Calibri</vt:lpstr>
      <vt:lpstr>Satellite Dish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hoanlong</dc:creator>
  <cp:lastModifiedBy>CSTeam</cp:lastModifiedBy>
  <cp:revision>22</cp:revision>
  <dcterms:created xsi:type="dcterms:W3CDTF">2009-07-09T11:43:39Z</dcterms:created>
  <dcterms:modified xsi:type="dcterms:W3CDTF">2016-06-30T02:29:18Z</dcterms:modified>
</cp:coreProperties>
</file>