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7" r:id="rId10"/>
    <p:sldId id="268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  <a:srgbClr val="FFFF66"/>
    <a:srgbClr val="00FFFF"/>
    <a:srgbClr val="3399FF"/>
    <a:srgbClr val="99CCFF"/>
    <a:srgbClr val="FF006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84" autoAdjust="0"/>
    <p:restoredTop sz="90929"/>
  </p:normalViewPr>
  <p:slideViewPr>
    <p:cSldViewPr>
      <p:cViewPr varScale="1">
        <p:scale>
          <a:sx n="67" d="100"/>
          <a:sy n="67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9B7744-6678-4FA0-BBCF-54E1D10CE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E3E-5780-4131-B636-A87D04C40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2EA9A-1361-492F-955A-BF3A9495D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96530-6375-460A-B48C-1BCEC6144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BC010-BF79-4E09-A8EA-E0659AB01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D6F28-AEC1-41D0-8639-26BCC689B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C599B-6C82-4A61-9F41-0C9942CAA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27EE5-D27F-482A-8082-93909636F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4DE1B-EA2B-4B56-9133-8F83C8D1A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68FC6-BB9A-48AC-B668-C55D9DD42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9947E-1AEB-4548-9F19-DB9A54ED0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1032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fld id="{BC449ECC-6069-47E7-87BE-C13362FCE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609600" y="381000"/>
            <a:ext cx="7924800" cy="5715000"/>
          </a:xfrm>
          <a:prstGeom prst="horizontalScroll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057400"/>
            <a:ext cx="6324600" cy="838200"/>
          </a:xfrm>
          <a:solidFill>
            <a:srgbClr val="CCFFFF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CC66FF"/>
                </a:solidFill>
                <a:latin typeface="Arial"/>
              </a:rPr>
              <a:t>TẬP LÀM VĂN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057400" y="3124200"/>
            <a:ext cx="601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>
                <a:solidFill>
                  <a:srgbClr val="0033CC"/>
                </a:solidFill>
                <a:latin typeface="Arial" charset="0"/>
              </a:rPr>
              <a:t>KẾT BÀI TRONG BÀI VĂN KỂ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 autoUpdateAnimBg="0"/>
      <p:bldP spid="2050" grpId="0" animBg="1" autoUpdateAnimBg="0"/>
      <p:bldP spid="205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:\QANH\Holidays-Valentine\Bell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861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E:\QANH\Bunny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4114800"/>
            <a:ext cx="2590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2438400" y="152400"/>
            <a:ext cx="5029200" cy="3733800"/>
          </a:xfrm>
          <a:prstGeom prst="cloudCallout">
            <a:avLst>
              <a:gd name="adj1" fmla="val 62690"/>
              <a:gd name="adj2" fmla="val 6534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4000" b="1" i="1">
                <a:solidFill>
                  <a:srgbClr val="FF0000"/>
                </a:solidFill>
                <a:latin typeface="Arial" charset="0"/>
              </a:rPr>
              <a:t>Chúc các con học thật  giỏi nhé !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4800" y="3154363"/>
            <a:ext cx="6324600" cy="302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1">
                <a:solidFill>
                  <a:srgbClr val="800080"/>
                </a:solidFill>
                <a:latin typeface="Arial" charset="0"/>
              </a:rPr>
              <a:t>GIỜ HỌC </a:t>
            </a:r>
          </a:p>
          <a:p>
            <a:pPr>
              <a:spcBef>
                <a:spcPct val="50000"/>
              </a:spcBef>
            </a:pPr>
            <a:r>
              <a:rPr lang="en-US" sz="4800" b="1" i="1">
                <a:solidFill>
                  <a:srgbClr val="800080"/>
                </a:solidFill>
                <a:latin typeface="Arial" charset="0"/>
              </a:rPr>
              <a:t>      ĐẾN ĐÂY LÀ </a:t>
            </a:r>
          </a:p>
          <a:p>
            <a:pPr>
              <a:spcBef>
                <a:spcPct val="50000"/>
              </a:spcBef>
            </a:pPr>
            <a:r>
              <a:rPr lang="en-US" sz="4800" b="1" i="1">
                <a:solidFill>
                  <a:srgbClr val="800080"/>
                </a:solidFill>
                <a:latin typeface="Arial" charset="0"/>
              </a:rPr>
              <a:t>              HẾT RỒI !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75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 autoUpdateAnimBg="0"/>
      <p:bldP spid="1741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latin typeface="Arial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6400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0066"/>
                </a:solidFill>
                <a:latin typeface="Arial"/>
              </a:rPr>
              <a:t>KẾT BÀI TRONG CHUYỆN: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410450" cy="762000"/>
          </a:xfrm>
          <a:noFill/>
        </p:spPr>
        <p:txBody>
          <a:bodyPr/>
          <a:lstStyle/>
          <a:p>
            <a:pPr lvl="1" eaLnBrk="1" hangingPunct="1">
              <a:buClrTx/>
              <a:buFontTx/>
              <a:buNone/>
            </a:pPr>
            <a:r>
              <a:rPr lang="en-US" sz="4400" smtClean="0">
                <a:effectLst/>
                <a:latin typeface="Arial" charset="0"/>
              </a:rPr>
              <a:t>“ÔNG TRẠNG THẢ DIỀU”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85800" y="3124200"/>
            <a:ext cx="8077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THẾ RỒI VUA MỞ KHOA THI. CHÚ BÉ THẢ DIỀU ĐỖ TRẠNG NGUYÊN. ÔNG TRẠNG KHI ẤY MỚI CÓ M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BA TUỔI. ĐÓ LÀ TRẠNG NGUYÊN TRẺ NHẤT CỦA N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NAM TA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00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  <p:bldP spid="30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4008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C309B1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FF00"/>
                </a:solidFill>
                <a:latin typeface="Arial"/>
              </a:rPr>
              <a:t>CÓ HAI CÁCH KẾT BÀI SAU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81000" y="1371600"/>
            <a:ext cx="396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      THẾ RỒI VUA MỞ KHOA THI. CHÚ BÉ THẢ DIỀU ĐỖ TRẠNG NGUYÊN. ÔNG TRẠNG KHI ẤY MỚI CÓ M</a:t>
            </a:r>
            <a:r>
              <a:rPr lang="vi-VN" sz="20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ỜI BA TUỔI. ĐÓ LÀ TRẠNG NGUYÊN TRẺ NHẤT CỦA N</a:t>
            </a:r>
            <a:r>
              <a:rPr lang="vi-VN" sz="20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ỚC NAM TA.</a:t>
            </a:r>
          </a:p>
          <a:p>
            <a:pPr marL="742950" lvl="1" indent="-285750">
              <a:spcBef>
                <a:spcPct val="20000"/>
              </a:spcBef>
            </a:pPr>
            <a:endParaRPr lang="en-US" sz="2000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800600" y="1371600"/>
            <a:ext cx="396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FFFF"/>
                </a:solidFill>
                <a:latin typeface="Arial" charset="0"/>
              </a:rPr>
              <a:t>      THẾ RỒI VUA MỞ KHOA THI. CHÚ BÉ THẢ DIỀU ĐỖ TRẠNG NGUYÊN. ÔNG TRẠNG KHI ẤY MỚI CÓ M</a:t>
            </a:r>
            <a:r>
              <a:rPr lang="vi-VN" sz="2000">
                <a:solidFill>
                  <a:srgbClr val="FFFFFF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ỜI BA TUỔI. ĐÓ LÀ TRẠNG NGUYÊN TRẺ NHẤT CỦA N</a:t>
            </a:r>
            <a:r>
              <a:rPr lang="vi-VN" sz="2000">
                <a:solidFill>
                  <a:srgbClr val="FFFFFF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ỚC NAM TA.</a:t>
            </a:r>
          </a:p>
          <a:p>
            <a:pPr>
              <a:spcBef>
                <a:spcPct val="20000"/>
              </a:spcBef>
            </a:pPr>
            <a:r>
              <a:rPr lang="en-US" sz="2000">
                <a:solidFill>
                  <a:srgbClr val="FFFFFF"/>
                </a:solidFill>
                <a:latin typeface="Arial" charset="0"/>
              </a:rPr>
              <a:t>       CÂU CHUYỆN NÀY GIÚP EM THẤM THÍA H</a:t>
            </a:r>
            <a:r>
              <a:rPr lang="vi-VN" sz="2000">
                <a:solidFill>
                  <a:srgbClr val="FFFFFF"/>
                </a:solidFill>
                <a:latin typeface="Arial" charset="0"/>
              </a:rPr>
              <a:t>Ơ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N LỜI KHUYÊN CỦA NG</a:t>
            </a:r>
            <a:r>
              <a:rPr lang="vi-VN" sz="2000">
                <a:solidFill>
                  <a:srgbClr val="FFFFFF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ỜI X</a:t>
            </a:r>
            <a:r>
              <a:rPr lang="vi-VN" sz="2000">
                <a:solidFill>
                  <a:srgbClr val="FFFFFF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A: “ CÓ CHÍ THÌ NÊN”. AI NỖ LỰC V</a:t>
            </a:r>
            <a:r>
              <a:rPr lang="vi-VN" sz="2000">
                <a:solidFill>
                  <a:srgbClr val="FFFFFF"/>
                </a:solidFill>
                <a:latin typeface="Arial" charset="0"/>
              </a:rPr>
              <a:t>ƯƠ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N LÊN, NG</a:t>
            </a:r>
            <a:r>
              <a:rPr lang="vi-VN" sz="2000">
                <a:solidFill>
                  <a:srgbClr val="FFFFFF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ỜI ẤY SẼ ĐẠT Đ</a:t>
            </a:r>
            <a:r>
              <a:rPr lang="vi-VN" sz="2000">
                <a:solidFill>
                  <a:srgbClr val="FFFFFF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ỢC ĐIỀU MÌNH MONG MUỐN.</a:t>
            </a:r>
            <a:endParaRPr lang="en-US" sz="2000" i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10113" y="1447800"/>
            <a:ext cx="0" cy="5105400"/>
          </a:xfrm>
          <a:prstGeom prst="line">
            <a:avLst/>
          </a:prstGeom>
          <a:noFill/>
          <a:ln w="38100" cap="sq">
            <a:pattFill prst="trellis">
              <a:fgClr>
                <a:srgbClr val="FF0066"/>
              </a:fgClr>
              <a:bgClr>
                <a:srgbClr val="FFFFFF"/>
              </a:bgClr>
            </a:patt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28600" y="5791200"/>
            <a:ext cx="4343400" cy="6858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333300"/>
                </a:solidFill>
                <a:latin typeface="Arial" charset="0"/>
              </a:rPr>
              <a:t>KẾT BÀI KHÔNG MỞ RỘNG</a:t>
            </a:r>
            <a:endParaRPr lang="en-US" b="1" i="1">
              <a:solidFill>
                <a:srgbClr val="333300"/>
              </a:solidFill>
              <a:latin typeface="Arial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4876800" y="5776913"/>
            <a:ext cx="4114800" cy="6858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333300"/>
                </a:solidFill>
                <a:latin typeface="Arial" charset="0"/>
              </a:rPr>
              <a:t>KẾT BÀI MỞ RỘNG</a:t>
            </a:r>
            <a:endParaRPr lang="en-US" b="1" i="1">
              <a:solidFill>
                <a:srgbClr val="33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8" grpId="0" autoUpdateAnimBg="0"/>
      <p:bldP spid="6151" grpId="0" autoUpdateAnimBg="0"/>
      <p:bldP spid="6152" grpId="0" animBg="1"/>
      <p:bldP spid="6153" grpId="0" animBg="1" autoUpdateAnimBg="0"/>
      <p:bldP spid="615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1981200"/>
            <a:ext cx="571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sz="2800">
                <a:solidFill>
                  <a:schemeClr val="bg2"/>
                </a:solidFill>
                <a:latin typeface="Arial" charset="0"/>
              </a:rPr>
              <a:t>CÓ HAI CÁCH KẾT BÀI: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85800" y="3063875"/>
            <a:ext cx="71628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>
                <a:solidFill>
                  <a:schemeClr val="bg2"/>
                </a:solidFill>
                <a:latin typeface="Arial" charset="0"/>
              </a:rPr>
              <a:t>KẾT BÀI MỞ RỘNG: NÊU Ý NGHĨA HOẶC Đ</a:t>
            </a:r>
            <a:r>
              <a:rPr lang="vi-VN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>
                <a:solidFill>
                  <a:schemeClr val="bg2"/>
                </a:solidFill>
                <a:latin typeface="Arial" charset="0"/>
              </a:rPr>
              <a:t>A RA LỜI BÌNH LUẬN VỀ CÂU CHUYỆN.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85800" y="4298950"/>
            <a:ext cx="7467600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  <a:latin typeface="Arial" charset="0"/>
              </a:rPr>
              <a:t>2.    </a:t>
            </a:r>
            <a:r>
              <a:rPr lang="en-US">
                <a:solidFill>
                  <a:schemeClr val="bg2"/>
                </a:solidFill>
                <a:latin typeface="Arial" charset="0"/>
              </a:rPr>
              <a:t>KẾT BÀI KHÔNG MỞ RỘNG CHỈ CHO BIẾT KẾT CỤC CỦA CÂU CHUYỆN. KHÔNG BÌNH LUẬN GÌ THÊM.</a:t>
            </a: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2209800" y="304800"/>
            <a:ext cx="4724400" cy="1600200"/>
          </a:xfrm>
          <a:prstGeom prst="ellipseRibbon2">
            <a:avLst>
              <a:gd name="adj1" fmla="val 31546"/>
              <a:gd name="adj2" fmla="val 48120"/>
              <a:gd name="adj3" fmla="val 13292"/>
            </a:avLst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C309B1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chemeClr val="accent2"/>
                </a:solidFill>
                <a:latin typeface="Arial"/>
              </a:rPr>
              <a:t>GHI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  <p:bldP spid="8200" grpId="0" autoUpdateAnimBg="0"/>
      <p:bldP spid="8201" grpId="0" autoUpdateAnimBg="0"/>
      <p:bldP spid="8202" grpId="0" animBg="1" autoUpdateAnimBg="0"/>
      <p:bldP spid="820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4008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C309B1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FF00"/>
                </a:solidFill>
                <a:latin typeface="Arial"/>
              </a:rPr>
              <a:t>LUYỆN TẬP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3276600"/>
            <a:ext cx="7696200" cy="1373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  <a:latin typeface="Arial" charset="0"/>
              </a:rPr>
              <a:t>SAU ĐÂY LÀ MỘT SỐ KẾT BÀI CỦA CHUYỆN RÙA VÀ THỎ. EM HÃY CHO BIẾT ĐÓ LÀ NHỮNG KẾT BÀI THEO CÁCH NÀO.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810000" y="1843088"/>
            <a:ext cx="1447800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2"/>
                </a:solidFill>
                <a:latin typeface="Arial" charset="0"/>
              </a:rPr>
              <a:t>BÀI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20" grpId="0" autoUpdateAnimBg="0"/>
      <p:bldP spid="92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CC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09600" y="304800"/>
            <a:ext cx="7772400" cy="1570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FF66"/>
                </a:solidFill>
                <a:latin typeface="Arial" charset="0"/>
              </a:rPr>
              <a:t>a. Lúc sực nhớ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ến cuộc thi, ngẩng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ầu lên, thỏ thấy rùa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ã gần tới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ích, bèn vắt chân lên cổ mà chạy. Nh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ng muộn mất rồi. Rùa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ã tới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ích tr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ớc nó.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09600" y="1555750"/>
            <a:ext cx="7162800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FF66"/>
                </a:solidFill>
                <a:latin typeface="Arial" charset="0"/>
              </a:rPr>
              <a:t>b. Câu chuyện Rùa và thỏ là lời nhắc nhở nghiêm khắc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ối với những ai hay ỷ vào sức mình mà chủ quan, biếng nhác.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09600" y="2819400"/>
            <a:ext cx="80772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FF66"/>
                </a:solidFill>
                <a:latin typeface="Arial" charset="0"/>
              </a:rPr>
              <a:t>c. Đó là toàn bộ câu chuyện chú thỏ hợm hĩnh phải nếm mùi thất bại tr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ớc anh rùa có quyết tâm cao.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09600" y="3841750"/>
            <a:ext cx="6858000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FF66"/>
                </a:solidFill>
                <a:latin typeface="Arial" charset="0"/>
              </a:rPr>
              <a:t>d. Nghe xong câu chuyện cô giáo kể, ai cũng tự nhủ: Không bao giờ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ợc l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ơ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 là trong học tập và rèn luyện bản thân.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9600" y="5137150"/>
            <a:ext cx="7772400" cy="1570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FF66"/>
                </a:solidFill>
                <a:latin typeface="Arial" charset="0"/>
              </a:rPr>
              <a:t>e. Cho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ến bây giờ, mỗi khi nhờ lại chuyện chạy thi với rùa, tôi vẫn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ỏ mặt vì xấu hổ. Mong sao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ừng mắc bệnh chủ quan, hợm hĩnh nh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 thỏ tôi ngày nào.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410200" y="1143000"/>
            <a:ext cx="3429000" cy="457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800" b="1">
                <a:solidFill>
                  <a:srgbClr val="333300"/>
                </a:solidFill>
                <a:latin typeface="Arial" charset="0"/>
              </a:rPr>
              <a:t>KẾT BÀI KHÔNG MỞ RỘNG</a:t>
            </a:r>
            <a:endParaRPr lang="en-US" sz="1800" b="1" i="1">
              <a:solidFill>
                <a:srgbClr val="333300"/>
              </a:solidFill>
              <a:latin typeface="Arial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6324600" y="2438400"/>
            <a:ext cx="2514600" cy="3952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800" b="1">
                <a:solidFill>
                  <a:srgbClr val="333300"/>
                </a:solidFill>
                <a:latin typeface="Arial" charset="0"/>
              </a:rPr>
              <a:t>KẾT BÀI MỞ RỘNG</a:t>
            </a:r>
            <a:endParaRPr lang="en-US" sz="1800" b="1" i="1">
              <a:solidFill>
                <a:srgbClr val="333300"/>
              </a:solidFill>
              <a:latin typeface="Arial" charset="0"/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324600" y="3262313"/>
            <a:ext cx="2514600" cy="395287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800" b="1">
                <a:solidFill>
                  <a:srgbClr val="333300"/>
                </a:solidFill>
                <a:latin typeface="Arial" charset="0"/>
              </a:rPr>
              <a:t>KẾT BÀI MỞ RỘNG</a:t>
            </a:r>
            <a:endParaRPr lang="en-US" sz="1800" b="1" i="1">
              <a:solidFill>
                <a:srgbClr val="333300"/>
              </a:solidFill>
              <a:latin typeface="Arial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324600" y="4648200"/>
            <a:ext cx="2514600" cy="3952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800" b="1">
                <a:solidFill>
                  <a:srgbClr val="333300"/>
                </a:solidFill>
                <a:latin typeface="Arial" charset="0"/>
              </a:rPr>
              <a:t>KẾT BÀI MỞ RỘNG</a:t>
            </a:r>
            <a:endParaRPr lang="en-US" sz="1800" b="1" i="1">
              <a:solidFill>
                <a:srgbClr val="333300"/>
              </a:solidFill>
              <a:latin typeface="Arial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6324600" y="5929313"/>
            <a:ext cx="2514600" cy="395287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800" b="1">
                <a:solidFill>
                  <a:srgbClr val="333300"/>
                </a:solidFill>
                <a:latin typeface="Arial" charset="0"/>
              </a:rPr>
              <a:t>KẾT BÀI MỞ RỘNG</a:t>
            </a:r>
            <a:endParaRPr lang="en-US" sz="1800" b="1" i="1">
              <a:solidFill>
                <a:srgbClr val="33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  <p:bldP spid="11270" grpId="0" autoUpdateAnimBg="0"/>
      <p:bldP spid="11271" grpId="0" autoUpdateAnimBg="0"/>
      <p:bldP spid="11273" grpId="0" autoUpdateAnimBg="0"/>
      <p:bldP spid="11274" grpId="0" autoUpdateAnimBg="0"/>
      <p:bldP spid="11275" grpId="0" animBg="1" autoUpdateAnimBg="0"/>
      <p:bldP spid="11276" grpId="0" animBg="1" autoUpdateAnimBg="0" rev="1"/>
      <p:bldP spid="11277" grpId="0" animBg="1" autoUpdateAnimBg="0"/>
      <p:bldP spid="11278" grpId="0" animBg="1" autoUpdateAnimBg="0" rev="1"/>
      <p:bldP spid="11279" grpId="0" animBg="1" autoUpdateAnimBg="0" rev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4008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C309B1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FF00"/>
                </a:solidFill>
                <a:latin typeface="Arial"/>
              </a:rPr>
              <a:t>LUYỆN TẬP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2438400"/>
            <a:ext cx="80010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  <a:latin typeface="Arial" charset="0"/>
              </a:rPr>
              <a:t>TÌM PHẦN KẾT BÀI VÀ CHO BIẾT KẾT BÀI THEO CÁCH NÀO CỦA NHỮNG CHUYỆN SAU: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810000" y="1600200"/>
            <a:ext cx="14478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2"/>
                </a:solidFill>
                <a:latin typeface="Arial" charset="0"/>
              </a:rPr>
              <a:t>BÀI 2: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914400" y="4191000"/>
            <a:ext cx="68580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chemeClr val="bg2"/>
                </a:solidFill>
                <a:latin typeface="Arial" charset="0"/>
              </a:rPr>
              <a:t>1. Một ng</a:t>
            </a:r>
            <a:r>
              <a:rPr lang="vi-VN" sz="3600" b="1" i="1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3600" b="1" i="1">
                <a:solidFill>
                  <a:schemeClr val="bg2"/>
                </a:solidFill>
                <a:latin typeface="Arial" charset="0"/>
              </a:rPr>
              <a:t>ời chính trực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914400" y="5181600"/>
            <a:ext cx="6781800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chemeClr val="bg2"/>
                </a:solidFill>
                <a:latin typeface="Arial" charset="0"/>
              </a:rPr>
              <a:t>2. Nỗi dằn vặt của An-</a:t>
            </a:r>
            <a:r>
              <a:rPr lang="vi-VN" sz="3600" b="1" i="1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3600" b="1" i="1">
                <a:solidFill>
                  <a:schemeClr val="bg2"/>
                </a:solidFill>
                <a:latin typeface="Arial" charset="0"/>
              </a:rPr>
              <a:t>rây-ca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utoUpdateAnimBg="0"/>
      <p:bldP spid="12292" grpId="0" autoUpdateAnimBg="0"/>
      <p:bldP spid="12293" grpId="0" autoUpdateAnimBg="0"/>
      <p:bldP spid="1229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1098550"/>
            <a:ext cx="7772400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*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Chuyện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1: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Nếu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Thái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hậu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hỏi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ng</a:t>
            </a:r>
            <a:r>
              <a:rPr lang="vi-VN" b="1" i="1" dirty="0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ời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hầu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hạ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giỏi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thì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thần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xin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cử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Vũ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Tán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Đ</a:t>
            </a:r>
            <a:r>
              <a:rPr lang="vi-VN" b="1" i="1" dirty="0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ờng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,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còn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hỏi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ng</a:t>
            </a:r>
            <a:r>
              <a:rPr lang="vi-VN" b="1" i="1" dirty="0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ời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tài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ba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giúp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n</a:t>
            </a:r>
            <a:r>
              <a:rPr lang="vi-VN" b="1" i="1" dirty="0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ớc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,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thần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xin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cử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Trần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Trung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FFFF66"/>
                </a:solidFill>
                <a:latin typeface="Arial" charset="0"/>
              </a:rPr>
              <a:t>tá</a:t>
            </a:r>
            <a:r>
              <a:rPr lang="en-US" b="1" i="1" dirty="0">
                <a:solidFill>
                  <a:srgbClr val="FFFF66"/>
                </a:solidFill>
                <a:latin typeface="Arial" charset="0"/>
              </a:rPr>
              <a:t>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85800" y="3035300"/>
            <a:ext cx="7162800" cy="2308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FF66"/>
                </a:solidFill>
                <a:latin typeface="Arial" charset="0"/>
              </a:rPr>
              <a:t>* Chuyện 2: Nh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ng An-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rây-ca không nghĩ nh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 vậy. Cả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êm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ó, em ngồi nức nở d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ới gốc cây táo do tay ông vun trồng. Mãi sau này, khi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ã lớn, em vẫn luôn tự dằn vặt: “ Giá mình mua thuốc về kịp thì ông còn sống thêm 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đư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ợc ít n</a:t>
            </a:r>
            <a:r>
              <a:rPr lang="vi-VN" b="1" i="1">
                <a:solidFill>
                  <a:srgbClr val="FFFF66"/>
                </a:solidFill>
                <a:latin typeface="Arial" charset="0"/>
              </a:rPr>
              <a:t>ă</a:t>
            </a:r>
            <a:r>
              <a:rPr lang="en-US" b="1" i="1">
                <a:solidFill>
                  <a:srgbClr val="FFFF66"/>
                </a:solidFill>
                <a:latin typeface="Arial" charset="0"/>
              </a:rPr>
              <a:t>m nữa”.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276850" y="2262187"/>
            <a:ext cx="3429000" cy="457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800" b="1" dirty="0">
                <a:solidFill>
                  <a:srgbClr val="333300"/>
                </a:solidFill>
                <a:latin typeface="Arial" charset="0"/>
              </a:rPr>
              <a:t>KẾT BÀI KHÔNG MỞ RỘNG</a:t>
            </a:r>
            <a:endParaRPr lang="en-US" sz="1800" b="1" i="1" dirty="0">
              <a:solidFill>
                <a:srgbClr val="333300"/>
              </a:solidFill>
              <a:latin typeface="Arial" charset="0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257800" y="4886325"/>
            <a:ext cx="3429000" cy="457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800" b="1" dirty="0">
                <a:solidFill>
                  <a:srgbClr val="333300"/>
                </a:solidFill>
                <a:latin typeface="Arial" charset="0"/>
              </a:rPr>
              <a:t>KẾT BÀI KHÔNG MỞ RỘNG</a:t>
            </a:r>
            <a:endParaRPr lang="en-US" sz="1800" b="1" i="1" dirty="0">
              <a:solidFill>
                <a:srgbClr val="33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utoUpdateAnimBg="0"/>
      <p:bldP spid="14348" grpId="0" animBg="1" autoUpdateAnimBg="0" rev="1"/>
      <p:bldP spid="14350" grpId="0" animBg="1" autoUpdateAnimBg="0" rev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4008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C309B1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FF00"/>
                </a:solidFill>
                <a:latin typeface="Arial"/>
              </a:rPr>
              <a:t>LUYỆN TẬP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2455863"/>
            <a:ext cx="8001000" cy="30845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  <a:latin typeface="Arial" charset="0"/>
              </a:rPr>
              <a:t>VIẾT KẾT BÀI CỦA CHUYỆN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Arial" charset="0"/>
              </a:rPr>
              <a:t>MỘT NG</a:t>
            </a:r>
            <a:r>
              <a:rPr lang="vi-VN" sz="2800" b="1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chemeClr val="bg2"/>
                </a:solidFill>
                <a:latin typeface="Arial" charset="0"/>
              </a:rPr>
              <a:t>ỜI CHÍNH TRỰC 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  <a:latin typeface="Arial" charset="0"/>
              </a:rPr>
              <a:t>HOẶC</a:t>
            </a:r>
            <a:r>
              <a:rPr lang="en-US" sz="2800" b="1">
                <a:solidFill>
                  <a:srgbClr val="FFFF66"/>
                </a:solidFill>
                <a:latin typeface="Arial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Arial" charset="0"/>
              </a:rPr>
              <a:t>NỖI DẰN VẶT CỦA AN-ĐRÂY-CA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  <a:latin typeface="Arial" charset="0"/>
              </a:rPr>
              <a:t>THEO CÁCH KẾT BÀI MỞ RỘNG.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810000" y="1600200"/>
            <a:ext cx="14478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2"/>
                </a:solidFill>
                <a:latin typeface="Arial" charset="0"/>
              </a:rPr>
              <a:t>BÀI 3: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362200" y="2895600"/>
            <a:ext cx="2286000" cy="0"/>
          </a:xfrm>
          <a:prstGeom prst="line">
            <a:avLst/>
          </a:prstGeom>
          <a:noFill/>
          <a:ln w="28575" cap="sq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057400" y="5486400"/>
            <a:ext cx="5257800" cy="0"/>
          </a:xfrm>
          <a:prstGeom prst="line">
            <a:avLst/>
          </a:prstGeom>
          <a:noFill/>
          <a:ln w="28575" cap="sq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autoUpdateAnimBg="0"/>
      <p:bldP spid="16388" grpId="0" autoUpdateAnimBg="0"/>
      <p:bldP spid="16391" grpId="0" animBg="1"/>
      <p:bldP spid="16392" grpId="0" animBg="1"/>
    </p:bldLst>
  </p:timing>
</p:sld>
</file>

<file path=ppt/theme/theme1.xml><?xml version="1.0" encoding="utf-8"?>
<a:theme xmlns:a="http://schemas.openxmlformats.org/drawingml/2006/main" name="Blue Diagonal">
  <a:themeElements>
    <a:clrScheme name="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ue Diag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157</TotalTime>
  <Words>706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Blue Diagonal</vt:lpstr>
      <vt:lpstr>TẬP LÀM VĂN</vt:lpstr>
      <vt:lpstr>KẾT BÀI TRONG CHUYỆN: </vt:lpstr>
      <vt:lpstr>CÓ HAI CÁCH KẾT BÀI SAU</vt:lpstr>
      <vt:lpstr>GHI NHỚ</vt:lpstr>
      <vt:lpstr>LUYỆN TẬP</vt:lpstr>
      <vt:lpstr>PowerPoint Presentation</vt:lpstr>
      <vt:lpstr>LUYỆN TẬP</vt:lpstr>
      <vt:lpstr>PowerPoint Presentation</vt:lpstr>
      <vt:lpstr>LUYỆN TẬP</vt:lpstr>
      <vt:lpstr>PowerPoint Presentation</vt:lpstr>
      <vt:lpstr>PowerPoint Presentation</vt:lpstr>
    </vt:vector>
  </TitlesOfParts>
  <Company>NNT Groups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toµn giao th«ng</dc:title>
  <dc:creator>NNT</dc:creator>
  <cp:lastModifiedBy>huy_ctn</cp:lastModifiedBy>
  <cp:revision>16</cp:revision>
  <dcterms:created xsi:type="dcterms:W3CDTF">2007-11-08T16:01:11Z</dcterms:created>
  <dcterms:modified xsi:type="dcterms:W3CDTF">2015-07-22T17:45:59Z</dcterms:modified>
</cp:coreProperties>
</file>