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62" r:id="rId10"/>
    <p:sldId id="263" r:id="rId11"/>
    <p:sldId id="264" r:id="rId12"/>
    <p:sldId id="268" r:id="rId13"/>
    <p:sldId id="266" r:id="rId14"/>
    <p:sldId id="265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26" Type="http://schemas.openxmlformats.org/officeDocument/2006/relationships/image" Target="../media/image29.wmf"/><Relationship Id="rId3" Type="http://schemas.openxmlformats.org/officeDocument/2006/relationships/image" Target="../media/image6.wmf"/><Relationship Id="rId21" Type="http://schemas.openxmlformats.org/officeDocument/2006/relationships/image" Target="../media/image24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5" Type="http://schemas.openxmlformats.org/officeDocument/2006/relationships/image" Target="../media/image28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20" Type="http://schemas.openxmlformats.org/officeDocument/2006/relationships/image" Target="../media/image23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24" Type="http://schemas.openxmlformats.org/officeDocument/2006/relationships/image" Target="../media/image27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23" Type="http://schemas.openxmlformats.org/officeDocument/2006/relationships/image" Target="../media/image26.wmf"/><Relationship Id="rId10" Type="http://schemas.openxmlformats.org/officeDocument/2006/relationships/image" Target="../media/image13.wmf"/><Relationship Id="rId19" Type="http://schemas.openxmlformats.org/officeDocument/2006/relationships/image" Target="../media/image22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Relationship Id="rId22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55FEA-DAEF-4912-A70F-6FACE6A9D54C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53F83-1C80-4DD8-9409-84D1CCEE1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53F83-1C80-4DD8-9409-84D1CCEE10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DFCD-F058-4A7C-ACAB-F0B7C642C878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F333-9216-45C3-8313-69FC20FB4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DFCD-F058-4A7C-ACAB-F0B7C642C878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F333-9216-45C3-8313-69FC20FB4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DFCD-F058-4A7C-ACAB-F0B7C642C878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F333-9216-45C3-8313-69FC20FB4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DFCD-F058-4A7C-ACAB-F0B7C642C878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F333-9216-45C3-8313-69FC20FB4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DFCD-F058-4A7C-ACAB-F0B7C642C878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F333-9216-45C3-8313-69FC20FB4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DFCD-F058-4A7C-ACAB-F0B7C642C878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F333-9216-45C3-8313-69FC20FB4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DFCD-F058-4A7C-ACAB-F0B7C642C878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F333-9216-45C3-8313-69FC20FB4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DFCD-F058-4A7C-ACAB-F0B7C642C878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F333-9216-45C3-8313-69FC20FB4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DFCD-F058-4A7C-ACAB-F0B7C642C878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F333-9216-45C3-8313-69FC20FB4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DFCD-F058-4A7C-ACAB-F0B7C642C878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F333-9216-45C3-8313-69FC20FB4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DFCD-F058-4A7C-ACAB-F0B7C642C878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F333-9216-45C3-8313-69FC20FB4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0DFCD-F058-4A7C-ACAB-F0B7C642C878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9F333-9216-45C3-8313-69FC20FB4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50.bin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9.bin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52.bin"/><Relationship Id="rId14" Type="http://schemas.openxmlformats.org/officeDocument/2006/relationships/oleObject" Target="../embeddings/oleObject5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gif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7.bin"/><Relationship Id="rId26" Type="http://schemas.openxmlformats.org/officeDocument/2006/relationships/oleObject" Target="../embeddings/oleObject25.bin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9.bin"/><Relationship Id="rId29" Type="http://schemas.openxmlformats.org/officeDocument/2006/relationships/oleObject" Target="../embeddings/oleObject2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24" Type="http://schemas.openxmlformats.org/officeDocument/2006/relationships/oleObject" Target="../embeddings/oleObject23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22.bin"/><Relationship Id="rId28" Type="http://schemas.openxmlformats.org/officeDocument/2006/relationships/oleObject" Target="../embeddings/oleObject27.bin"/><Relationship Id="rId10" Type="http://schemas.openxmlformats.org/officeDocument/2006/relationships/oleObject" Target="../embeddings/oleObject9.bin"/><Relationship Id="rId19" Type="http://schemas.openxmlformats.org/officeDocument/2006/relationships/oleObject" Target="../embeddings/oleObject18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21.bin"/><Relationship Id="rId27" Type="http://schemas.openxmlformats.org/officeDocument/2006/relationships/oleObject" Target="../embeddings/oleObject2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-hinh-nen-toan-hoc-day-mau-sac-nhieu-khia-canh-cuc-chat-1494553401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915400" cy="4953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8"/>
                <a:gd name="adj2" fmla="val 77241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Nhiệt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liệt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1905000" y="1295400"/>
            <a:ext cx="5867400" cy="1338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 DỰ TIẾT TOÁN LỚP 5A3</a:t>
            </a:r>
          </a:p>
        </p:txBody>
      </p:sp>
      <p:pic>
        <p:nvPicPr>
          <p:cNvPr id="7" name="Picture 14" descr="2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8200" y="3276600"/>
            <a:ext cx="756463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00B050"/>
                </a:solidFill>
                <a:effectLst/>
              </a:rPr>
              <a:t>BÀI: </a:t>
            </a:r>
            <a:r>
              <a:rPr lang="en-US" sz="5400" b="1" cap="none" spc="0" dirty="0" err="1" smtClean="0">
                <a:ln/>
                <a:solidFill>
                  <a:srgbClr val="00B050"/>
                </a:solidFill>
                <a:effectLst/>
              </a:rPr>
              <a:t>Viết</a:t>
            </a:r>
            <a:r>
              <a:rPr lang="en-US" sz="5400" b="1" cap="none" spc="0" dirty="0" smtClean="0">
                <a:ln/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50"/>
                </a:solidFill>
                <a:effectLst/>
              </a:rPr>
              <a:t>số</a:t>
            </a:r>
            <a:r>
              <a:rPr lang="en-US" sz="5400" b="1" cap="none" spc="0" dirty="0" smtClean="0">
                <a:ln/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50"/>
                </a:solidFill>
                <a:effectLst/>
              </a:rPr>
              <a:t>đo</a:t>
            </a:r>
            <a:r>
              <a:rPr lang="en-US" sz="5400" b="1" cap="none" spc="0" dirty="0" smtClean="0">
                <a:ln/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50"/>
                </a:solidFill>
                <a:effectLst/>
              </a:rPr>
              <a:t>dưới</a:t>
            </a:r>
            <a:r>
              <a:rPr lang="en-US" sz="5400" b="1" cap="none" spc="0" dirty="0" smtClean="0">
                <a:ln/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50"/>
                </a:solidFill>
                <a:effectLst/>
              </a:rPr>
              <a:t>dạng</a:t>
            </a:r>
            <a:endParaRPr lang="en-US" sz="5400" b="1" cap="none" spc="0" dirty="0" smtClean="0">
              <a:ln/>
              <a:solidFill>
                <a:srgbClr val="00B050"/>
              </a:solidFill>
              <a:effectLst/>
            </a:endParaRPr>
          </a:p>
          <a:p>
            <a:pPr algn="ctr"/>
            <a:r>
              <a:rPr lang="en-US" sz="5400" b="1" cap="none" spc="0" dirty="0" smtClean="0">
                <a:ln/>
                <a:solidFill>
                  <a:srgbClr val="00B050"/>
                </a:solidFill>
                <a:effectLst/>
              </a:rPr>
              <a:t>SỐ THÂP PHÂN</a:t>
            </a:r>
            <a:endParaRPr lang="en-US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6172200"/>
            <a:ext cx="42494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err="1" smtClean="0">
                <a:ln w="50800"/>
                <a:solidFill>
                  <a:srgbClr val="00B0F0"/>
                </a:solidFill>
              </a:rPr>
              <a:t>Giáo</a:t>
            </a:r>
            <a:r>
              <a:rPr lang="en-US" sz="2400" b="1" dirty="0" smtClean="0">
                <a:ln w="50800"/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rgbClr val="00B0F0"/>
                </a:solidFill>
              </a:rPr>
              <a:t>viên</a:t>
            </a:r>
            <a:r>
              <a:rPr lang="en-US" sz="2400" b="1" dirty="0" smtClean="0">
                <a:ln w="50800"/>
                <a:solidFill>
                  <a:srgbClr val="00B0F0"/>
                </a:solidFill>
              </a:rPr>
              <a:t>: </a:t>
            </a:r>
            <a:r>
              <a:rPr lang="en-US" sz="2400" b="1" dirty="0" err="1" smtClean="0">
                <a:ln w="50800"/>
                <a:solidFill>
                  <a:srgbClr val="00B0F0"/>
                </a:solidFill>
              </a:rPr>
              <a:t>Nguyễn</a:t>
            </a:r>
            <a:r>
              <a:rPr lang="en-US" sz="2400" b="1" dirty="0" smtClean="0">
                <a:ln w="50800"/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rgbClr val="00B0F0"/>
                </a:solidFill>
              </a:rPr>
              <a:t>Xuân</a:t>
            </a:r>
            <a:r>
              <a:rPr lang="en-US" sz="2400" b="1" dirty="0" smtClean="0">
                <a:ln w="50800"/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rgbClr val="00B0F0"/>
                </a:solidFill>
              </a:rPr>
              <a:t>Trường</a:t>
            </a:r>
            <a:endParaRPr lang="en-US" sz="2400" b="1" cap="none" spc="0" dirty="0">
              <a:ln w="50800"/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6225" y="1219200"/>
            <a:ext cx="8867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2. </a:t>
            </a: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đo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dưới</a:t>
            </a:r>
            <a:r>
              <a:rPr lang="en-US" sz="2800" b="1" dirty="0"/>
              <a:t> </a:t>
            </a:r>
            <a:r>
              <a:rPr lang="en-US" sz="2800" b="1" dirty="0" err="1"/>
              <a:t>dạng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thập</a:t>
            </a:r>
            <a:r>
              <a:rPr lang="en-US" sz="2800" b="1" dirty="0"/>
              <a:t> </a:t>
            </a:r>
            <a:r>
              <a:rPr lang="en-US" sz="2800" b="1" dirty="0" err="1"/>
              <a:t>phân</a:t>
            </a:r>
            <a:r>
              <a:rPr lang="en-US" sz="2800" b="1" dirty="0"/>
              <a:t>: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33400" y="16764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a) Có đơn vị đo là mét:</a:t>
            </a:r>
          </a:p>
        </p:txBody>
      </p:sp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2057400" y="2209800"/>
          <a:ext cx="1479550" cy="514350"/>
        </p:xfrm>
        <a:graphic>
          <a:graphicData uri="http://schemas.openxmlformats.org/presentationml/2006/ole">
            <p:oleObj spid="_x0000_s8194" name="Equation" r:id="rId3" imgW="495000" imgH="177480" progId="">
              <p:embed/>
            </p:oleObj>
          </a:graphicData>
        </a:graphic>
      </p:graphicFrame>
      <p:graphicFrame>
        <p:nvGraphicFramePr>
          <p:cNvPr id="9" name="Object 21"/>
          <p:cNvGraphicFramePr>
            <a:graphicFrameLocks noChangeAspect="1"/>
          </p:cNvGraphicFramePr>
          <p:nvPr/>
        </p:nvGraphicFramePr>
        <p:xfrm>
          <a:off x="2057400" y="2667000"/>
          <a:ext cx="1441450" cy="514350"/>
        </p:xfrm>
        <a:graphic>
          <a:graphicData uri="http://schemas.openxmlformats.org/presentationml/2006/ole">
            <p:oleObj spid="_x0000_s8195" name="Equation" r:id="rId4" imgW="482400" imgH="177480" progId="">
              <p:embed/>
            </p:oleObj>
          </a:graphicData>
        </a:graphic>
      </p:graphicFrame>
      <p:graphicFrame>
        <p:nvGraphicFramePr>
          <p:cNvPr id="10" name="Object 22"/>
          <p:cNvGraphicFramePr>
            <a:graphicFrameLocks noChangeAspect="1"/>
          </p:cNvGraphicFramePr>
          <p:nvPr/>
        </p:nvGraphicFramePr>
        <p:xfrm>
          <a:off x="1676400" y="3124200"/>
          <a:ext cx="1897062" cy="514350"/>
        </p:xfrm>
        <a:graphic>
          <a:graphicData uri="http://schemas.openxmlformats.org/presentationml/2006/ole">
            <p:oleObj spid="_x0000_s8196" name="Equation" r:id="rId5" imgW="634680" imgH="177480" progId="">
              <p:embed/>
            </p:oleObj>
          </a:graphicData>
        </a:graphic>
      </p:graphicFrame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762000" y="3581400"/>
            <a:ext cx="556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b)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 - xi - </a:t>
            </a:r>
            <a:r>
              <a:rPr lang="en-US" sz="2800" dirty="0" err="1"/>
              <a:t>mét</a:t>
            </a:r>
            <a:r>
              <a:rPr lang="en-US" sz="2800" dirty="0"/>
              <a:t>:</a:t>
            </a:r>
          </a:p>
        </p:txBody>
      </p:sp>
      <p:graphicFrame>
        <p:nvGraphicFramePr>
          <p:cNvPr id="12" name="Object 24"/>
          <p:cNvGraphicFramePr>
            <a:graphicFrameLocks noChangeAspect="1"/>
          </p:cNvGraphicFramePr>
          <p:nvPr/>
        </p:nvGraphicFramePr>
        <p:xfrm>
          <a:off x="1905000" y="4038600"/>
          <a:ext cx="1670050" cy="514350"/>
        </p:xfrm>
        <a:graphic>
          <a:graphicData uri="http://schemas.openxmlformats.org/presentationml/2006/ole">
            <p:oleObj spid="_x0000_s8197" name="Equation" r:id="rId6" imgW="558720" imgH="177480" progId="">
              <p:embed/>
            </p:oleObj>
          </a:graphicData>
        </a:graphic>
      </p:graphicFrame>
      <p:graphicFrame>
        <p:nvGraphicFramePr>
          <p:cNvPr id="13" name="Object 25"/>
          <p:cNvGraphicFramePr>
            <a:graphicFrameLocks noChangeAspect="1"/>
          </p:cNvGraphicFramePr>
          <p:nvPr/>
        </p:nvGraphicFramePr>
        <p:xfrm>
          <a:off x="1752600" y="4495800"/>
          <a:ext cx="2047875" cy="514350"/>
        </p:xfrm>
        <a:graphic>
          <a:graphicData uri="http://schemas.openxmlformats.org/presentationml/2006/ole">
            <p:oleObj spid="_x0000_s8198" name="Equation" r:id="rId7" imgW="685800" imgH="177480" progId="">
              <p:embed/>
            </p:oleObj>
          </a:graphicData>
        </a:graphic>
      </p:graphicFrame>
      <p:graphicFrame>
        <p:nvGraphicFramePr>
          <p:cNvPr id="14" name="Object 26"/>
          <p:cNvGraphicFramePr>
            <a:graphicFrameLocks noChangeAspect="1"/>
          </p:cNvGraphicFramePr>
          <p:nvPr/>
        </p:nvGraphicFramePr>
        <p:xfrm>
          <a:off x="2133600" y="4953000"/>
          <a:ext cx="1252537" cy="514350"/>
        </p:xfrm>
        <a:graphic>
          <a:graphicData uri="http://schemas.openxmlformats.org/presentationml/2006/ole">
            <p:oleObj spid="_x0000_s8199" name="Equation" r:id="rId8" imgW="419040" imgH="177480" progId="">
              <p:embed/>
            </p:oleObj>
          </a:graphicData>
        </a:graphic>
      </p:graphicFrame>
      <p:graphicFrame>
        <p:nvGraphicFramePr>
          <p:cNvPr id="15" name="Object 31"/>
          <p:cNvGraphicFramePr>
            <a:graphicFrameLocks noChangeAspect="1"/>
          </p:cNvGraphicFramePr>
          <p:nvPr/>
        </p:nvGraphicFramePr>
        <p:xfrm>
          <a:off x="3733800" y="2286000"/>
          <a:ext cx="1441450" cy="457200"/>
        </p:xfrm>
        <a:graphic>
          <a:graphicData uri="http://schemas.openxmlformats.org/presentationml/2006/ole">
            <p:oleObj spid="_x0000_s8200" name="Equation" r:id="rId9" imgW="482400" imgH="203040" progId="">
              <p:embed/>
            </p:oleObj>
          </a:graphicData>
        </a:graphic>
      </p:graphicFrame>
      <p:graphicFrame>
        <p:nvGraphicFramePr>
          <p:cNvPr id="16" name="Object 32"/>
          <p:cNvGraphicFramePr>
            <a:graphicFrameLocks noChangeAspect="1"/>
          </p:cNvGraphicFramePr>
          <p:nvPr/>
        </p:nvGraphicFramePr>
        <p:xfrm>
          <a:off x="3733800" y="2667000"/>
          <a:ext cx="1668463" cy="457200"/>
        </p:xfrm>
        <a:graphic>
          <a:graphicData uri="http://schemas.openxmlformats.org/presentationml/2006/ole">
            <p:oleObj spid="_x0000_s8201" name="Equation" r:id="rId10" imgW="558720" imgH="203040" progId="">
              <p:embed/>
            </p:oleObj>
          </a:graphicData>
        </a:graphic>
      </p:graphicFrame>
      <p:graphicFrame>
        <p:nvGraphicFramePr>
          <p:cNvPr id="17" name="Object 35"/>
          <p:cNvGraphicFramePr>
            <a:graphicFrameLocks noChangeAspect="1"/>
          </p:cNvGraphicFramePr>
          <p:nvPr/>
        </p:nvGraphicFramePr>
        <p:xfrm>
          <a:off x="3657600" y="3200400"/>
          <a:ext cx="1857375" cy="457200"/>
        </p:xfrm>
        <a:graphic>
          <a:graphicData uri="http://schemas.openxmlformats.org/presentationml/2006/ole">
            <p:oleObj spid="_x0000_s8202" name="Equation" r:id="rId11" imgW="622080" imgH="203040" progId="">
              <p:embed/>
            </p:oleObj>
          </a:graphicData>
        </a:graphic>
      </p:graphicFrame>
      <p:graphicFrame>
        <p:nvGraphicFramePr>
          <p:cNvPr id="18" name="Object 39"/>
          <p:cNvGraphicFramePr>
            <a:graphicFrameLocks noChangeAspect="1"/>
          </p:cNvGraphicFramePr>
          <p:nvPr/>
        </p:nvGraphicFramePr>
        <p:xfrm>
          <a:off x="3810000" y="4038600"/>
          <a:ext cx="1668463" cy="457200"/>
        </p:xfrm>
        <a:graphic>
          <a:graphicData uri="http://schemas.openxmlformats.org/presentationml/2006/ole">
            <p:oleObj spid="_x0000_s8203" name="Equation" r:id="rId12" imgW="558720" imgH="203040" progId="">
              <p:embed/>
            </p:oleObj>
          </a:graphicData>
        </a:graphic>
      </p:graphicFrame>
      <p:graphicFrame>
        <p:nvGraphicFramePr>
          <p:cNvPr id="19" name="Object 41"/>
          <p:cNvGraphicFramePr>
            <a:graphicFrameLocks noChangeAspect="1"/>
          </p:cNvGraphicFramePr>
          <p:nvPr/>
        </p:nvGraphicFramePr>
        <p:xfrm>
          <a:off x="3733800" y="4648200"/>
          <a:ext cx="1897062" cy="457200"/>
        </p:xfrm>
        <a:graphic>
          <a:graphicData uri="http://schemas.openxmlformats.org/presentationml/2006/ole">
            <p:oleObj spid="_x0000_s8204" name="Equation" r:id="rId13" imgW="634680" imgH="203040" progId="">
              <p:embed/>
            </p:oleObj>
          </a:graphicData>
        </a:graphic>
      </p:graphicFrame>
      <p:graphicFrame>
        <p:nvGraphicFramePr>
          <p:cNvPr id="20" name="Object 43"/>
          <p:cNvGraphicFramePr>
            <a:graphicFrameLocks noChangeAspect="1"/>
          </p:cNvGraphicFramePr>
          <p:nvPr/>
        </p:nvGraphicFramePr>
        <p:xfrm>
          <a:off x="3657600" y="5029200"/>
          <a:ext cx="1897062" cy="457200"/>
        </p:xfrm>
        <a:graphic>
          <a:graphicData uri="http://schemas.openxmlformats.org/presentationml/2006/ole">
            <p:oleObj spid="_x0000_s8205" name="Equation" r:id="rId14" imgW="634680" imgH="203040" progId="">
              <p:embed/>
            </p:oleObj>
          </a:graphicData>
        </a:graphic>
      </p:graphicFrame>
      <p:sp>
        <p:nvSpPr>
          <p:cNvPr id="21" name="Text Box 58"/>
          <p:cNvSpPr txBox="1">
            <a:spLocks noChangeArrowheads="1"/>
          </p:cNvSpPr>
          <p:nvPr/>
        </p:nvSpPr>
        <p:spPr bwMode="auto">
          <a:xfrm>
            <a:off x="5638800" y="2362200"/>
            <a:ext cx="10668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22" name="Text Box 65"/>
          <p:cNvSpPr txBox="1">
            <a:spLocks noChangeArrowheads="1"/>
          </p:cNvSpPr>
          <p:nvPr/>
        </p:nvSpPr>
        <p:spPr bwMode="auto">
          <a:xfrm>
            <a:off x="5638800" y="3048000"/>
            <a:ext cx="1143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23" name="Text Box 73"/>
          <p:cNvSpPr txBox="1">
            <a:spLocks noChangeArrowheads="1"/>
          </p:cNvSpPr>
          <p:nvPr/>
        </p:nvSpPr>
        <p:spPr bwMode="auto">
          <a:xfrm>
            <a:off x="5715000" y="3733800"/>
            <a:ext cx="11430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500"/>
          </a:p>
          <a:p>
            <a:pPr>
              <a:spcBef>
                <a:spcPct val="50000"/>
              </a:spcBef>
            </a:pPr>
            <a:endParaRPr lang="en-US" sz="1500"/>
          </a:p>
        </p:txBody>
      </p:sp>
      <p:sp>
        <p:nvSpPr>
          <p:cNvPr id="24" name="Text Box 81"/>
          <p:cNvSpPr txBox="1">
            <a:spLocks noChangeArrowheads="1"/>
          </p:cNvSpPr>
          <p:nvPr/>
        </p:nvSpPr>
        <p:spPr bwMode="auto">
          <a:xfrm>
            <a:off x="5819775" y="4662488"/>
            <a:ext cx="1066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500"/>
          </a:p>
          <a:p>
            <a:pPr>
              <a:spcBef>
                <a:spcPct val="50000"/>
              </a:spcBef>
            </a:pPr>
            <a:endParaRPr lang="en-US"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/>
              <a:t>3. </a:t>
            </a:r>
            <a:r>
              <a:rPr lang="en-US" sz="2800" b="1" dirty="0" err="1" smtClean="0"/>
              <a:t>Viết</a:t>
            </a:r>
            <a:r>
              <a:rPr lang="en-US" sz="2800" b="1" dirty="0" smtClean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đo</a:t>
            </a:r>
            <a:r>
              <a:rPr lang="en-US" sz="2800" b="1" dirty="0"/>
              <a:t> </a:t>
            </a:r>
            <a:r>
              <a:rPr lang="en-US" sz="2800" b="1" dirty="0" err="1"/>
              <a:t>độ</a:t>
            </a:r>
            <a:r>
              <a:rPr lang="en-US" sz="2800" b="1" dirty="0"/>
              <a:t> </a:t>
            </a:r>
            <a:r>
              <a:rPr lang="en-US" sz="2800" b="1" dirty="0" err="1"/>
              <a:t>dài</a:t>
            </a:r>
            <a:r>
              <a:rPr lang="en-US" sz="2800" b="1" dirty="0"/>
              <a:t> </a:t>
            </a:r>
            <a:r>
              <a:rPr lang="en-US" sz="2800" b="1" dirty="0" err="1"/>
              <a:t>dưới</a:t>
            </a:r>
            <a:r>
              <a:rPr lang="en-US" sz="2800" b="1" dirty="0"/>
              <a:t> </a:t>
            </a:r>
            <a:r>
              <a:rPr lang="en-US" sz="2800" b="1" dirty="0" err="1"/>
              <a:t>dạng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thập</a:t>
            </a:r>
            <a:r>
              <a:rPr lang="en-US" sz="2800" b="1" dirty="0"/>
              <a:t> </a:t>
            </a:r>
            <a:r>
              <a:rPr lang="en-US" sz="2800" b="1" dirty="0" err="1"/>
              <a:t>phân</a:t>
            </a:r>
            <a:endParaRPr lang="en-US" sz="2800" b="1" dirty="0"/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447800" y="2790825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a) 5km 302m	= .   .   .   km</a:t>
            </a: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1428750" y="3609975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b) 5km </a:t>
            </a:r>
            <a:r>
              <a:rPr lang="en-US" sz="2800" dirty="0" smtClean="0"/>
              <a:t>75m  </a:t>
            </a:r>
            <a:r>
              <a:rPr lang="en-US" sz="2800" dirty="0"/>
              <a:t>	= .   .   .   km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419225" y="4371975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c) 302m		= .   .   .   km</a:t>
            </a: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4495800" y="2667000"/>
            <a:ext cx="1166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5,302</a:t>
            </a: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4419600" y="3505200"/>
            <a:ext cx="1166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5,075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4419600" y="4191000"/>
            <a:ext cx="1166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0,302</a:t>
            </a:r>
          </a:p>
        </p:txBody>
      </p:sp>
      <p:grpSp>
        <p:nvGrpSpPr>
          <p:cNvPr id="48" name="Group 11"/>
          <p:cNvGrpSpPr>
            <a:grpSpLocks/>
          </p:cNvGrpSpPr>
          <p:nvPr/>
        </p:nvGrpSpPr>
        <p:grpSpPr bwMode="auto">
          <a:xfrm>
            <a:off x="381000" y="4953000"/>
            <a:ext cx="8763000" cy="1219200"/>
            <a:chOff x="123" y="1029"/>
            <a:chExt cx="5520" cy="768"/>
          </a:xfrm>
        </p:grpSpPr>
        <p:grpSp>
          <p:nvGrpSpPr>
            <p:cNvPr id="49" name="Group 12"/>
            <p:cNvGrpSpPr>
              <a:grpSpLocks/>
            </p:cNvGrpSpPr>
            <p:nvPr/>
          </p:nvGrpSpPr>
          <p:grpSpPr bwMode="auto">
            <a:xfrm>
              <a:off x="123" y="1029"/>
              <a:ext cx="5520" cy="768"/>
              <a:chOff x="123" y="1029"/>
              <a:chExt cx="5520" cy="768"/>
            </a:xfrm>
          </p:grpSpPr>
          <p:sp>
            <p:nvSpPr>
              <p:cNvPr id="61" name="Rectangle 13"/>
              <p:cNvSpPr>
                <a:spLocks noChangeArrowheads="1"/>
              </p:cNvSpPr>
              <p:nvPr/>
            </p:nvSpPr>
            <p:spPr bwMode="auto">
              <a:xfrm>
                <a:off x="4944" y="1413"/>
                <a:ext cx="699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62" name="Rectangle 14"/>
              <p:cNvSpPr>
                <a:spLocks noChangeArrowheads="1"/>
              </p:cNvSpPr>
              <p:nvPr/>
            </p:nvSpPr>
            <p:spPr bwMode="auto">
              <a:xfrm>
                <a:off x="4128" y="1413"/>
                <a:ext cx="81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63" name="Rectangle 15"/>
              <p:cNvSpPr>
                <a:spLocks noChangeArrowheads="1"/>
              </p:cNvSpPr>
              <p:nvPr/>
            </p:nvSpPr>
            <p:spPr bwMode="auto">
              <a:xfrm>
                <a:off x="3360" y="1413"/>
                <a:ext cx="768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64" name="Rectangle 16"/>
              <p:cNvSpPr>
                <a:spLocks noChangeArrowheads="1"/>
              </p:cNvSpPr>
              <p:nvPr/>
            </p:nvSpPr>
            <p:spPr bwMode="auto">
              <a:xfrm>
                <a:off x="2448" y="1413"/>
                <a:ext cx="91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65" name="Rectangle 17"/>
              <p:cNvSpPr>
                <a:spLocks noChangeArrowheads="1"/>
              </p:cNvSpPr>
              <p:nvPr/>
            </p:nvSpPr>
            <p:spPr bwMode="auto">
              <a:xfrm>
                <a:off x="1632" y="1413"/>
                <a:ext cx="81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66" name="Rectangle 18"/>
              <p:cNvSpPr>
                <a:spLocks noChangeArrowheads="1"/>
              </p:cNvSpPr>
              <p:nvPr/>
            </p:nvSpPr>
            <p:spPr bwMode="auto">
              <a:xfrm>
                <a:off x="816" y="1413"/>
                <a:ext cx="81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67" name="Rectangle 19"/>
              <p:cNvSpPr>
                <a:spLocks noChangeArrowheads="1"/>
              </p:cNvSpPr>
              <p:nvPr/>
            </p:nvSpPr>
            <p:spPr bwMode="auto">
              <a:xfrm>
                <a:off x="123" y="1413"/>
                <a:ext cx="693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68" name="Rectangle 20"/>
              <p:cNvSpPr>
                <a:spLocks noChangeArrowheads="1"/>
              </p:cNvSpPr>
              <p:nvPr/>
            </p:nvSpPr>
            <p:spPr bwMode="auto">
              <a:xfrm>
                <a:off x="3360" y="1029"/>
                <a:ext cx="2283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69" name="Rectangle 21"/>
              <p:cNvSpPr>
                <a:spLocks noChangeArrowheads="1"/>
              </p:cNvSpPr>
              <p:nvPr/>
            </p:nvSpPr>
            <p:spPr bwMode="auto">
              <a:xfrm>
                <a:off x="2448" y="1029"/>
                <a:ext cx="91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70" name="Rectangle 22"/>
              <p:cNvSpPr>
                <a:spLocks noChangeArrowheads="1"/>
              </p:cNvSpPr>
              <p:nvPr/>
            </p:nvSpPr>
            <p:spPr bwMode="auto">
              <a:xfrm>
                <a:off x="123" y="1029"/>
                <a:ext cx="2325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71" name="Line 23"/>
              <p:cNvSpPr>
                <a:spLocks noChangeShapeType="1"/>
              </p:cNvSpPr>
              <p:nvPr/>
            </p:nvSpPr>
            <p:spPr bwMode="auto">
              <a:xfrm>
                <a:off x="123" y="1029"/>
                <a:ext cx="552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4"/>
              <p:cNvSpPr>
                <a:spLocks noChangeShapeType="1"/>
              </p:cNvSpPr>
              <p:nvPr/>
            </p:nvSpPr>
            <p:spPr bwMode="auto">
              <a:xfrm>
                <a:off x="123" y="1413"/>
                <a:ext cx="55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25"/>
              <p:cNvSpPr>
                <a:spLocks noChangeShapeType="1"/>
              </p:cNvSpPr>
              <p:nvPr/>
            </p:nvSpPr>
            <p:spPr bwMode="auto">
              <a:xfrm>
                <a:off x="123" y="1797"/>
                <a:ext cx="552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6"/>
              <p:cNvSpPr>
                <a:spLocks noChangeShapeType="1"/>
              </p:cNvSpPr>
              <p:nvPr/>
            </p:nvSpPr>
            <p:spPr bwMode="auto">
              <a:xfrm>
                <a:off x="123" y="1029"/>
                <a:ext cx="0" cy="76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7"/>
              <p:cNvSpPr>
                <a:spLocks noChangeShapeType="1"/>
              </p:cNvSpPr>
              <p:nvPr/>
            </p:nvSpPr>
            <p:spPr bwMode="auto">
              <a:xfrm>
                <a:off x="2448" y="1029"/>
                <a:ext cx="0" cy="7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8"/>
              <p:cNvSpPr>
                <a:spLocks noChangeShapeType="1"/>
              </p:cNvSpPr>
              <p:nvPr/>
            </p:nvSpPr>
            <p:spPr bwMode="auto">
              <a:xfrm>
                <a:off x="3360" y="1029"/>
                <a:ext cx="0" cy="7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9"/>
              <p:cNvSpPr>
                <a:spLocks noChangeShapeType="1"/>
              </p:cNvSpPr>
              <p:nvPr/>
            </p:nvSpPr>
            <p:spPr bwMode="auto">
              <a:xfrm>
                <a:off x="5643" y="1029"/>
                <a:ext cx="0" cy="76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30"/>
              <p:cNvSpPr>
                <a:spLocks noChangeShapeType="1"/>
              </p:cNvSpPr>
              <p:nvPr/>
            </p:nvSpPr>
            <p:spPr bwMode="auto">
              <a:xfrm>
                <a:off x="816" y="1413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31"/>
              <p:cNvSpPr>
                <a:spLocks noChangeShapeType="1"/>
              </p:cNvSpPr>
              <p:nvPr/>
            </p:nvSpPr>
            <p:spPr bwMode="auto">
              <a:xfrm>
                <a:off x="1632" y="1413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32"/>
              <p:cNvSpPr>
                <a:spLocks noChangeShapeType="1"/>
              </p:cNvSpPr>
              <p:nvPr/>
            </p:nvSpPr>
            <p:spPr bwMode="auto">
              <a:xfrm>
                <a:off x="4128" y="1413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33"/>
              <p:cNvSpPr>
                <a:spLocks noChangeShapeType="1"/>
              </p:cNvSpPr>
              <p:nvPr/>
            </p:nvSpPr>
            <p:spPr bwMode="auto">
              <a:xfrm>
                <a:off x="4944" y="1413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" name="Group 34"/>
            <p:cNvGrpSpPr>
              <a:grpSpLocks/>
            </p:cNvGrpSpPr>
            <p:nvPr/>
          </p:nvGrpSpPr>
          <p:grpSpPr bwMode="auto">
            <a:xfrm>
              <a:off x="246" y="1029"/>
              <a:ext cx="5325" cy="738"/>
              <a:chOff x="246" y="1029"/>
              <a:chExt cx="5325" cy="738"/>
            </a:xfrm>
          </p:grpSpPr>
          <p:sp>
            <p:nvSpPr>
              <p:cNvPr id="51" name="Text Box 35"/>
              <p:cNvSpPr txBox="1">
                <a:spLocks noChangeArrowheads="1"/>
              </p:cNvSpPr>
              <p:nvPr/>
            </p:nvSpPr>
            <p:spPr bwMode="auto">
              <a:xfrm>
                <a:off x="375" y="1029"/>
                <a:ext cx="192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 dirty="0" err="1">
                    <a:solidFill>
                      <a:schemeClr val="accent2"/>
                    </a:solidFill>
                  </a:rPr>
                  <a:t>Lớn</a:t>
                </a:r>
                <a:r>
                  <a:rPr lang="en-US" sz="30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3000" b="1" dirty="0" err="1">
                    <a:solidFill>
                      <a:schemeClr val="accent2"/>
                    </a:solidFill>
                  </a:rPr>
                  <a:t>hơn</a:t>
                </a:r>
                <a:r>
                  <a:rPr lang="en-US" sz="30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3000" b="1" dirty="0" err="1">
                    <a:solidFill>
                      <a:schemeClr val="accent2"/>
                    </a:solidFill>
                  </a:rPr>
                  <a:t>mét</a:t>
                </a:r>
                <a:endParaRPr lang="en-US" sz="30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2" name="Text Box 36"/>
              <p:cNvSpPr txBox="1">
                <a:spLocks noChangeArrowheads="1"/>
              </p:cNvSpPr>
              <p:nvPr/>
            </p:nvSpPr>
            <p:spPr bwMode="auto">
              <a:xfrm>
                <a:off x="2460" y="1044"/>
                <a:ext cx="96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chemeClr val="accent2"/>
                    </a:solidFill>
                  </a:rPr>
                  <a:t> Mét</a:t>
                </a:r>
              </a:p>
            </p:txBody>
          </p:sp>
          <p:sp>
            <p:nvSpPr>
              <p:cNvPr id="53" name="Text Box 37"/>
              <p:cNvSpPr txBox="1">
                <a:spLocks noChangeArrowheads="1"/>
              </p:cNvSpPr>
              <p:nvPr/>
            </p:nvSpPr>
            <p:spPr bwMode="auto">
              <a:xfrm>
                <a:off x="3552" y="1038"/>
                <a:ext cx="192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chemeClr val="accent2"/>
                    </a:solidFill>
                  </a:rPr>
                  <a:t>Bé hơn mét</a:t>
                </a:r>
              </a:p>
            </p:txBody>
          </p:sp>
          <p:sp>
            <p:nvSpPr>
              <p:cNvPr id="54" name="Text Box 38"/>
              <p:cNvSpPr txBox="1">
                <a:spLocks noChangeArrowheads="1"/>
              </p:cNvSpPr>
              <p:nvPr/>
            </p:nvSpPr>
            <p:spPr bwMode="auto">
              <a:xfrm>
                <a:off x="246" y="1425"/>
                <a:ext cx="57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/>
                  <a:t>km</a:t>
                </a:r>
              </a:p>
            </p:txBody>
          </p:sp>
          <p:sp>
            <p:nvSpPr>
              <p:cNvPr id="55" name="Text Box 39"/>
              <p:cNvSpPr txBox="1">
                <a:spLocks noChangeArrowheads="1"/>
              </p:cNvSpPr>
              <p:nvPr/>
            </p:nvSpPr>
            <p:spPr bwMode="auto">
              <a:xfrm>
                <a:off x="891" y="1419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hm</a:t>
                </a:r>
              </a:p>
            </p:txBody>
          </p:sp>
          <p:sp>
            <p:nvSpPr>
              <p:cNvPr id="56" name="Text Box 40"/>
              <p:cNvSpPr txBox="1">
                <a:spLocks noChangeArrowheads="1"/>
              </p:cNvSpPr>
              <p:nvPr/>
            </p:nvSpPr>
            <p:spPr bwMode="auto">
              <a:xfrm>
                <a:off x="1707" y="1428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dam</a:t>
                </a:r>
              </a:p>
            </p:txBody>
          </p:sp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2589" y="1428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m</a:t>
                </a:r>
              </a:p>
            </p:txBody>
          </p:sp>
          <p:sp>
            <p:nvSpPr>
              <p:cNvPr id="58" name="Text Box 42"/>
              <p:cNvSpPr txBox="1">
                <a:spLocks noChangeArrowheads="1"/>
              </p:cNvSpPr>
              <p:nvPr/>
            </p:nvSpPr>
            <p:spPr bwMode="auto">
              <a:xfrm>
                <a:off x="3501" y="1434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dm</a:t>
                </a:r>
              </a:p>
            </p:txBody>
          </p:sp>
          <p:sp>
            <p:nvSpPr>
              <p:cNvPr id="59" name="Text Box 43"/>
              <p:cNvSpPr txBox="1">
                <a:spLocks noChangeArrowheads="1"/>
              </p:cNvSpPr>
              <p:nvPr/>
            </p:nvSpPr>
            <p:spPr bwMode="auto">
              <a:xfrm>
                <a:off x="4221" y="1437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cm</a:t>
                </a:r>
              </a:p>
            </p:txBody>
          </p:sp>
          <p:sp>
            <p:nvSpPr>
              <p:cNvPr id="60" name="Text Box 44"/>
              <p:cNvSpPr txBox="1">
                <a:spLocks noChangeArrowheads="1"/>
              </p:cNvSpPr>
              <p:nvPr/>
            </p:nvSpPr>
            <p:spPr bwMode="auto">
              <a:xfrm>
                <a:off x="4947" y="1440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mm</a:t>
                </a:r>
              </a:p>
            </p:txBody>
          </p:sp>
        </p:grpSp>
      </p:grpSp>
      <p:grpSp>
        <p:nvGrpSpPr>
          <p:cNvPr id="82" name="Group 11"/>
          <p:cNvGrpSpPr>
            <a:grpSpLocks/>
          </p:cNvGrpSpPr>
          <p:nvPr/>
        </p:nvGrpSpPr>
        <p:grpSpPr bwMode="auto">
          <a:xfrm>
            <a:off x="381000" y="4953000"/>
            <a:ext cx="8763000" cy="1219200"/>
            <a:chOff x="123" y="1029"/>
            <a:chExt cx="5520" cy="768"/>
          </a:xfrm>
        </p:grpSpPr>
        <p:grpSp>
          <p:nvGrpSpPr>
            <p:cNvPr id="83" name="Group 12"/>
            <p:cNvGrpSpPr>
              <a:grpSpLocks/>
            </p:cNvGrpSpPr>
            <p:nvPr/>
          </p:nvGrpSpPr>
          <p:grpSpPr bwMode="auto">
            <a:xfrm>
              <a:off x="123" y="1029"/>
              <a:ext cx="5520" cy="768"/>
              <a:chOff x="123" y="1029"/>
              <a:chExt cx="5520" cy="768"/>
            </a:xfrm>
          </p:grpSpPr>
          <p:sp>
            <p:nvSpPr>
              <p:cNvPr id="95" name="Rectangle 13"/>
              <p:cNvSpPr>
                <a:spLocks noChangeArrowheads="1"/>
              </p:cNvSpPr>
              <p:nvPr/>
            </p:nvSpPr>
            <p:spPr bwMode="auto">
              <a:xfrm>
                <a:off x="4944" y="1413"/>
                <a:ext cx="699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96" name="Rectangle 14"/>
              <p:cNvSpPr>
                <a:spLocks noChangeArrowheads="1"/>
              </p:cNvSpPr>
              <p:nvPr/>
            </p:nvSpPr>
            <p:spPr bwMode="auto">
              <a:xfrm>
                <a:off x="4128" y="1413"/>
                <a:ext cx="81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97" name="Rectangle 15"/>
              <p:cNvSpPr>
                <a:spLocks noChangeArrowheads="1"/>
              </p:cNvSpPr>
              <p:nvPr/>
            </p:nvSpPr>
            <p:spPr bwMode="auto">
              <a:xfrm>
                <a:off x="3360" y="1413"/>
                <a:ext cx="768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98" name="Rectangle 16"/>
              <p:cNvSpPr>
                <a:spLocks noChangeArrowheads="1"/>
              </p:cNvSpPr>
              <p:nvPr/>
            </p:nvSpPr>
            <p:spPr bwMode="auto">
              <a:xfrm>
                <a:off x="2448" y="1413"/>
                <a:ext cx="91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99" name="Rectangle 17"/>
              <p:cNvSpPr>
                <a:spLocks noChangeArrowheads="1"/>
              </p:cNvSpPr>
              <p:nvPr/>
            </p:nvSpPr>
            <p:spPr bwMode="auto">
              <a:xfrm>
                <a:off x="1632" y="1413"/>
                <a:ext cx="81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100" name="Rectangle 18"/>
              <p:cNvSpPr>
                <a:spLocks noChangeArrowheads="1"/>
              </p:cNvSpPr>
              <p:nvPr/>
            </p:nvSpPr>
            <p:spPr bwMode="auto">
              <a:xfrm>
                <a:off x="816" y="1413"/>
                <a:ext cx="81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101" name="Rectangle 19"/>
              <p:cNvSpPr>
                <a:spLocks noChangeArrowheads="1"/>
              </p:cNvSpPr>
              <p:nvPr/>
            </p:nvSpPr>
            <p:spPr bwMode="auto">
              <a:xfrm>
                <a:off x="123" y="1413"/>
                <a:ext cx="693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102" name="Rectangle 20"/>
              <p:cNvSpPr>
                <a:spLocks noChangeArrowheads="1"/>
              </p:cNvSpPr>
              <p:nvPr/>
            </p:nvSpPr>
            <p:spPr bwMode="auto">
              <a:xfrm>
                <a:off x="3360" y="1029"/>
                <a:ext cx="2283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103" name="Rectangle 21"/>
              <p:cNvSpPr>
                <a:spLocks noChangeArrowheads="1"/>
              </p:cNvSpPr>
              <p:nvPr/>
            </p:nvSpPr>
            <p:spPr bwMode="auto">
              <a:xfrm>
                <a:off x="2448" y="1029"/>
                <a:ext cx="91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104" name="Rectangle 22"/>
              <p:cNvSpPr>
                <a:spLocks noChangeArrowheads="1"/>
              </p:cNvSpPr>
              <p:nvPr/>
            </p:nvSpPr>
            <p:spPr bwMode="auto">
              <a:xfrm>
                <a:off x="123" y="1029"/>
                <a:ext cx="2325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105" name="Line 23"/>
              <p:cNvSpPr>
                <a:spLocks noChangeShapeType="1"/>
              </p:cNvSpPr>
              <p:nvPr/>
            </p:nvSpPr>
            <p:spPr bwMode="auto">
              <a:xfrm>
                <a:off x="123" y="1029"/>
                <a:ext cx="552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4"/>
              <p:cNvSpPr>
                <a:spLocks noChangeShapeType="1"/>
              </p:cNvSpPr>
              <p:nvPr/>
            </p:nvSpPr>
            <p:spPr bwMode="auto">
              <a:xfrm>
                <a:off x="123" y="1413"/>
                <a:ext cx="55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123" y="1797"/>
                <a:ext cx="552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6"/>
              <p:cNvSpPr>
                <a:spLocks noChangeShapeType="1"/>
              </p:cNvSpPr>
              <p:nvPr/>
            </p:nvSpPr>
            <p:spPr bwMode="auto">
              <a:xfrm>
                <a:off x="123" y="1029"/>
                <a:ext cx="0" cy="76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27"/>
              <p:cNvSpPr>
                <a:spLocks noChangeShapeType="1"/>
              </p:cNvSpPr>
              <p:nvPr/>
            </p:nvSpPr>
            <p:spPr bwMode="auto">
              <a:xfrm>
                <a:off x="2448" y="1029"/>
                <a:ext cx="0" cy="7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28"/>
              <p:cNvSpPr>
                <a:spLocks noChangeShapeType="1"/>
              </p:cNvSpPr>
              <p:nvPr/>
            </p:nvSpPr>
            <p:spPr bwMode="auto">
              <a:xfrm>
                <a:off x="3360" y="1029"/>
                <a:ext cx="0" cy="7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29"/>
              <p:cNvSpPr>
                <a:spLocks noChangeShapeType="1"/>
              </p:cNvSpPr>
              <p:nvPr/>
            </p:nvSpPr>
            <p:spPr bwMode="auto">
              <a:xfrm>
                <a:off x="5643" y="1029"/>
                <a:ext cx="0" cy="76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30"/>
              <p:cNvSpPr>
                <a:spLocks noChangeShapeType="1"/>
              </p:cNvSpPr>
              <p:nvPr/>
            </p:nvSpPr>
            <p:spPr bwMode="auto">
              <a:xfrm>
                <a:off x="816" y="1413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31"/>
              <p:cNvSpPr>
                <a:spLocks noChangeShapeType="1"/>
              </p:cNvSpPr>
              <p:nvPr/>
            </p:nvSpPr>
            <p:spPr bwMode="auto">
              <a:xfrm>
                <a:off x="1632" y="1413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32"/>
              <p:cNvSpPr>
                <a:spLocks noChangeShapeType="1"/>
              </p:cNvSpPr>
              <p:nvPr/>
            </p:nvSpPr>
            <p:spPr bwMode="auto">
              <a:xfrm>
                <a:off x="4128" y="1413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33"/>
              <p:cNvSpPr>
                <a:spLocks noChangeShapeType="1"/>
              </p:cNvSpPr>
              <p:nvPr/>
            </p:nvSpPr>
            <p:spPr bwMode="auto">
              <a:xfrm>
                <a:off x="4944" y="1413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4" name="Group 34"/>
            <p:cNvGrpSpPr>
              <a:grpSpLocks/>
            </p:cNvGrpSpPr>
            <p:nvPr/>
          </p:nvGrpSpPr>
          <p:grpSpPr bwMode="auto">
            <a:xfrm>
              <a:off x="246" y="1029"/>
              <a:ext cx="5325" cy="738"/>
              <a:chOff x="246" y="1029"/>
              <a:chExt cx="5325" cy="738"/>
            </a:xfrm>
          </p:grpSpPr>
          <p:sp>
            <p:nvSpPr>
              <p:cNvPr id="85" name="Text Box 35"/>
              <p:cNvSpPr txBox="1">
                <a:spLocks noChangeArrowheads="1"/>
              </p:cNvSpPr>
              <p:nvPr/>
            </p:nvSpPr>
            <p:spPr bwMode="auto">
              <a:xfrm>
                <a:off x="375" y="1029"/>
                <a:ext cx="192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 dirty="0" err="1">
                    <a:solidFill>
                      <a:schemeClr val="accent2"/>
                    </a:solidFill>
                  </a:rPr>
                  <a:t>Lớn</a:t>
                </a:r>
                <a:r>
                  <a:rPr lang="en-US" sz="30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3000" b="1" dirty="0" err="1">
                    <a:solidFill>
                      <a:schemeClr val="accent2"/>
                    </a:solidFill>
                  </a:rPr>
                  <a:t>hơn</a:t>
                </a:r>
                <a:r>
                  <a:rPr lang="en-US" sz="30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3000" b="1" dirty="0" err="1">
                    <a:solidFill>
                      <a:schemeClr val="accent2"/>
                    </a:solidFill>
                  </a:rPr>
                  <a:t>mét</a:t>
                </a:r>
                <a:endParaRPr lang="en-US" sz="30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6" name="Text Box 36"/>
              <p:cNvSpPr txBox="1">
                <a:spLocks noChangeArrowheads="1"/>
              </p:cNvSpPr>
              <p:nvPr/>
            </p:nvSpPr>
            <p:spPr bwMode="auto">
              <a:xfrm>
                <a:off x="2460" y="1044"/>
                <a:ext cx="96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3000" b="1" dirty="0" err="1">
                    <a:solidFill>
                      <a:schemeClr val="accent2"/>
                    </a:solidFill>
                  </a:rPr>
                  <a:t>Mét</a:t>
                </a:r>
                <a:endParaRPr lang="en-US" sz="30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7" name="Text Box 37"/>
              <p:cNvSpPr txBox="1">
                <a:spLocks noChangeArrowheads="1"/>
              </p:cNvSpPr>
              <p:nvPr/>
            </p:nvSpPr>
            <p:spPr bwMode="auto">
              <a:xfrm>
                <a:off x="3552" y="1038"/>
                <a:ext cx="192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chemeClr val="accent2"/>
                    </a:solidFill>
                  </a:rPr>
                  <a:t>Bé hơn mét</a:t>
                </a:r>
              </a:p>
            </p:txBody>
          </p:sp>
          <p:sp>
            <p:nvSpPr>
              <p:cNvPr id="88" name="Text Box 38"/>
              <p:cNvSpPr txBox="1">
                <a:spLocks noChangeArrowheads="1"/>
              </p:cNvSpPr>
              <p:nvPr/>
            </p:nvSpPr>
            <p:spPr bwMode="auto">
              <a:xfrm>
                <a:off x="246" y="1425"/>
                <a:ext cx="57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/>
                  <a:t>km</a:t>
                </a:r>
              </a:p>
            </p:txBody>
          </p:sp>
          <p:sp>
            <p:nvSpPr>
              <p:cNvPr id="89" name="Text Box 39"/>
              <p:cNvSpPr txBox="1">
                <a:spLocks noChangeArrowheads="1"/>
              </p:cNvSpPr>
              <p:nvPr/>
            </p:nvSpPr>
            <p:spPr bwMode="auto">
              <a:xfrm>
                <a:off x="891" y="1419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hm</a:t>
                </a:r>
              </a:p>
            </p:txBody>
          </p:sp>
          <p:sp>
            <p:nvSpPr>
              <p:cNvPr id="90" name="Text Box 40"/>
              <p:cNvSpPr txBox="1">
                <a:spLocks noChangeArrowheads="1"/>
              </p:cNvSpPr>
              <p:nvPr/>
            </p:nvSpPr>
            <p:spPr bwMode="auto">
              <a:xfrm>
                <a:off x="1707" y="1428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dam</a:t>
                </a:r>
              </a:p>
            </p:txBody>
          </p:sp>
          <p:sp>
            <p:nvSpPr>
              <p:cNvPr id="91" name="Text Box 41"/>
              <p:cNvSpPr txBox="1">
                <a:spLocks noChangeArrowheads="1"/>
              </p:cNvSpPr>
              <p:nvPr/>
            </p:nvSpPr>
            <p:spPr bwMode="auto">
              <a:xfrm>
                <a:off x="2589" y="1428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m</a:t>
                </a:r>
              </a:p>
            </p:txBody>
          </p:sp>
          <p:sp>
            <p:nvSpPr>
              <p:cNvPr id="92" name="Text Box 42"/>
              <p:cNvSpPr txBox="1">
                <a:spLocks noChangeArrowheads="1"/>
              </p:cNvSpPr>
              <p:nvPr/>
            </p:nvSpPr>
            <p:spPr bwMode="auto">
              <a:xfrm>
                <a:off x="3501" y="1434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dm</a:t>
                </a:r>
              </a:p>
            </p:txBody>
          </p:sp>
          <p:sp>
            <p:nvSpPr>
              <p:cNvPr id="93" name="Text Box 43"/>
              <p:cNvSpPr txBox="1">
                <a:spLocks noChangeArrowheads="1"/>
              </p:cNvSpPr>
              <p:nvPr/>
            </p:nvSpPr>
            <p:spPr bwMode="auto">
              <a:xfrm>
                <a:off x="4221" y="1437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cm</a:t>
                </a:r>
              </a:p>
            </p:txBody>
          </p:sp>
          <p:sp>
            <p:nvSpPr>
              <p:cNvPr id="94" name="Text Box 44"/>
              <p:cNvSpPr txBox="1">
                <a:spLocks noChangeArrowheads="1"/>
              </p:cNvSpPr>
              <p:nvPr/>
            </p:nvSpPr>
            <p:spPr bwMode="auto">
              <a:xfrm>
                <a:off x="4947" y="1440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mm</a:t>
                </a:r>
              </a:p>
            </p:txBody>
          </p:sp>
        </p:grpSp>
      </p:grpSp>
      <p:grpSp>
        <p:nvGrpSpPr>
          <p:cNvPr id="116" name="Group 11"/>
          <p:cNvGrpSpPr>
            <a:grpSpLocks/>
          </p:cNvGrpSpPr>
          <p:nvPr/>
        </p:nvGrpSpPr>
        <p:grpSpPr bwMode="auto">
          <a:xfrm>
            <a:off x="381000" y="4953000"/>
            <a:ext cx="8763000" cy="1219200"/>
            <a:chOff x="123" y="1029"/>
            <a:chExt cx="5520" cy="768"/>
          </a:xfrm>
        </p:grpSpPr>
        <p:grpSp>
          <p:nvGrpSpPr>
            <p:cNvPr id="117" name="Group 12"/>
            <p:cNvGrpSpPr>
              <a:grpSpLocks/>
            </p:cNvGrpSpPr>
            <p:nvPr/>
          </p:nvGrpSpPr>
          <p:grpSpPr bwMode="auto">
            <a:xfrm>
              <a:off x="123" y="1029"/>
              <a:ext cx="5520" cy="768"/>
              <a:chOff x="123" y="1029"/>
              <a:chExt cx="5520" cy="768"/>
            </a:xfrm>
          </p:grpSpPr>
          <p:sp>
            <p:nvSpPr>
              <p:cNvPr id="129" name="Rectangle 13"/>
              <p:cNvSpPr>
                <a:spLocks noChangeArrowheads="1"/>
              </p:cNvSpPr>
              <p:nvPr/>
            </p:nvSpPr>
            <p:spPr bwMode="auto">
              <a:xfrm>
                <a:off x="4944" y="1413"/>
                <a:ext cx="699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130" name="Rectangle 14"/>
              <p:cNvSpPr>
                <a:spLocks noChangeArrowheads="1"/>
              </p:cNvSpPr>
              <p:nvPr/>
            </p:nvSpPr>
            <p:spPr bwMode="auto">
              <a:xfrm>
                <a:off x="4128" y="1413"/>
                <a:ext cx="81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131" name="Rectangle 15"/>
              <p:cNvSpPr>
                <a:spLocks noChangeArrowheads="1"/>
              </p:cNvSpPr>
              <p:nvPr/>
            </p:nvSpPr>
            <p:spPr bwMode="auto">
              <a:xfrm>
                <a:off x="3360" y="1413"/>
                <a:ext cx="768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132" name="Rectangle 16"/>
              <p:cNvSpPr>
                <a:spLocks noChangeArrowheads="1"/>
              </p:cNvSpPr>
              <p:nvPr/>
            </p:nvSpPr>
            <p:spPr bwMode="auto">
              <a:xfrm>
                <a:off x="2448" y="1413"/>
                <a:ext cx="91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133" name="Rectangle 17"/>
              <p:cNvSpPr>
                <a:spLocks noChangeArrowheads="1"/>
              </p:cNvSpPr>
              <p:nvPr/>
            </p:nvSpPr>
            <p:spPr bwMode="auto">
              <a:xfrm>
                <a:off x="1632" y="1413"/>
                <a:ext cx="81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134" name="Rectangle 18"/>
              <p:cNvSpPr>
                <a:spLocks noChangeArrowheads="1"/>
              </p:cNvSpPr>
              <p:nvPr/>
            </p:nvSpPr>
            <p:spPr bwMode="auto">
              <a:xfrm>
                <a:off x="816" y="1413"/>
                <a:ext cx="81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135" name="Rectangle 19"/>
              <p:cNvSpPr>
                <a:spLocks noChangeArrowheads="1"/>
              </p:cNvSpPr>
              <p:nvPr/>
            </p:nvSpPr>
            <p:spPr bwMode="auto">
              <a:xfrm>
                <a:off x="123" y="1413"/>
                <a:ext cx="693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136" name="Rectangle 20"/>
              <p:cNvSpPr>
                <a:spLocks noChangeArrowheads="1"/>
              </p:cNvSpPr>
              <p:nvPr/>
            </p:nvSpPr>
            <p:spPr bwMode="auto">
              <a:xfrm>
                <a:off x="3360" y="1029"/>
                <a:ext cx="2283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137" name="Rectangle 21"/>
              <p:cNvSpPr>
                <a:spLocks noChangeArrowheads="1"/>
              </p:cNvSpPr>
              <p:nvPr/>
            </p:nvSpPr>
            <p:spPr bwMode="auto">
              <a:xfrm>
                <a:off x="2448" y="1029"/>
                <a:ext cx="91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138" name="Rectangle 22"/>
              <p:cNvSpPr>
                <a:spLocks noChangeArrowheads="1"/>
              </p:cNvSpPr>
              <p:nvPr/>
            </p:nvSpPr>
            <p:spPr bwMode="auto">
              <a:xfrm>
                <a:off x="123" y="1029"/>
                <a:ext cx="2325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139" name="Line 23"/>
              <p:cNvSpPr>
                <a:spLocks noChangeShapeType="1"/>
              </p:cNvSpPr>
              <p:nvPr/>
            </p:nvSpPr>
            <p:spPr bwMode="auto">
              <a:xfrm>
                <a:off x="123" y="1029"/>
                <a:ext cx="552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24"/>
              <p:cNvSpPr>
                <a:spLocks noChangeShapeType="1"/>
              </p:cNvSpPr>
              <p:nvPr/>
            </p:nvSpPr>
            <p:spPr bwMode="auto">
              <a:xfrm>
                <a:off x="123" y="1413"/>
                <a:ext cx="55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25"/>
              <p:cNvSpPr>
                <a:spLocks noChangeShapeType="1"/>
              </p:cNvSpPr>
              <p:nvPr/>
            </p:nvSpPr>
            <p:spPr bwMode="auto">
              <a:xfrm>
                <a:off x="123" y="1797"/>
                <a:ext cx="552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26"/>
              <p:cNvSpPr>
                <a:spLocks noChangeShapeType="1"/>
              </p:cNvSpPr>
              <p:nvPr/>
            </p:nvSpPr>
            <p:spPr bwMode="auto">
              <a:xfrm>
                <a:off x="123" y="1029"/>
                <a:ext cx="0" cy="76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27"/>
              <p:cNvSpPr>
                <a:spLocks noChangeShapeType="1"/>
              </p:cNvSpPr>
              <p:nvPr/>
            </p:nvSpPr>
            <p:spPr bwMode="auto">
              <a:xfrm>
                <a:off x="2448" y="1029"/>
                <a:ext cx="0" cy="7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28"/>
              <p:cNvSpPr>
                <a:spLocks noChangeShapeType="1"/>
              </p:cNvSpPr>
              <p:nvPr/>
            </p:nvSpPr>
            <p:spPr bwMode="auto">
              <a:xfrm>
                <a:off x="3360" y="1029"/>
                <a:ext cx="0" cy="7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29"/>
              <p:cNvSpPr>
                <a:spLocks noChangeShapeType="1"/>
              </p:cNvSpPr>
              <p:nvPr/>
            </p:nvSpPr>
            <p:spPr bwMode="auto">
              <a:xfrm>
                <a:off x="5643" y="1029"/>
                <a:ext cx="0" cy="76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30"/>
              <p:cNvSpPr>
                <a:spLocks noChangeShapeType="1"/>
              </p:cNvSpPr>
              <p:nvPr/>
            </p:nvSpPr>
            <p:spPr bwMode="auto">
              <a:xfrm>
                <a:off x="816" y="1413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31"/>
              <p:cNvSpPr>
                <a:spLocks noChangeShapeType="1"/>
              </p:cNvSpPr>
              <p:nvPr/>
            </p:nvSpPr>
            <p:spPr bwMode="auto">
              <a:xfrm>
                <a:off x="1632" y="1413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32"/>
              <p:cNvSpPr>
                <a:spLocks noChangeShapeType="1"/>
              </p:cNvSpPr>
              <p:nvPr/>
            </p:nvSpPr>
            <p:spPr bwMode="auto">
              <a:xfrm>
                <a:off x="4128" y="1413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33"/>
              <p:cNvSpPr>
                <a:spLocks noChangeShapeType="1"/>
              </p:cNvSpPr>
              <p:nvPr/>
            </p:nvSpPr>
            <p:spPr bwMode="auto">
              <a:xfrm>
                <a:off x="4944" y="1413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8" name="Group 34"/>
            <p:cNvGrpSpPr>
              <a:grpSpLocks/>
            </p:cNvGrpSpPr>
            <p:nvPr/>
          </p:nvGrpSpPr>
          <p:grpSpPr bwMode="auto">
            <a:xfrm>
              <a:off x="246" y="1029"/>
              <a:ext cx="5325" cy="738"/>
              <a:chOff x="246" y="1029"/>
              <a:chExt cx="5325" cy="738"/>
            </a:xfrm>
          </p:grpSpPr>
          <p:sp>
            <p:nvSpPr>
              <p:cNvPr id="119" name="Text Box 35"/>
              <p:cNvSpPr txBox="1">
                <a:spLocks noChangeArrowheads="1"/>
              </p:cNvSpPr>
              <p:nvPr/>
            </p:nvSpPr>
            <p:spPr bwMode="auto">
              <a:xfrm>
                <a:off x="375" y="1029"/>
                <a:ext cx="192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 dirty="0" err="1">
                    <a:solidFill>
                      <a:srgbClr val="FF0000"/>
                    </a:solidFill>
                  </a:rPr>
                  <a:t>Lớn</a:t>
                </a:r>
                <a:r>
                  <a:rPr lang="en-US" sz="3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</a:rPr>
                  <a:t>hơn</a:t>
                </a:r>
                <a:r>
                  <a:rPr lang="en-US" sz="3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</a:rPr>
                  <a:t>mét</a:t>
                </a:r>
                <a:endParaRPr lang="en-US" sz="3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0" name="Text Box 36"/>
              <p:cNvSpPr txBox="1">
                <a:spLocks noChangeArrowheads="1"/>
              </p:cNvSpPr>
              <p:nvPr/>
            </p:nvSpPr>
            <p:spPr bwMode="auto">
              <a:xfrm>
                <a:off x="2460" y="1044"/>
                <a:ext cx="96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</a:rPr>
                  <a:t>Mét</a:t>
                </a:r>
                <a:endParaRPr lang="en-US" sz="3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1" name="Text Box 37"/>
              <p:cNvSpPr txBox="1">
                <a:spLocks noChangeArrowheads="1"/>
              </p:cNvSpPr>
              <p:nvPr/>
            </p:nvSpPr>
            <p:spPr bwMode="auto">
              <a:xfrm>
                <a:off x="3552" y="1038"/>
                <a:ext cx="192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 dirty="0" err="1">
                    <a:solidFill>
                      <a:srgbClr val="FF0000"/>
                    </a:solidFill>
                  </a:rPr>
                  <a:t>Bé</a:t>
                </a:r>
                <a:r>
                  <a:rPr lang="en-US" sz="3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</a:rPr>
                  <a:t>hơn</a:t>
                </a:r>
                <a:r>
                  <a:rPr lang="en-US" sz="3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</a:rPr>
                  <a:t>mét</a:t>
                </a:r>
                <a:endParaRPr lang="en-US" sz="3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2" name="Text Box 38"/>
              <p:cNvSpPr txBox="1">
                <a:spLocks noChangeArrowheads="1"/>
              </p:cNvSpPr>
              <p:nvPr/>
            </p:nvSpPr>
            <p:spPr bwMode="auto">
              <a:xfrm>
                <a:off x="246" y="1425"/>
                <a:ext cx="57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/>
                  <a:t>km</a:t>
                </a:r>
              </a:p>
            </p:txBody>
          </p:sp>
          <p:sp>
            <p:nvSpPr>
              <p:cNvPr id="123" name="Text Box 39"/>
              <p:cNvSpPr txBox="1">
                <a:spLocks noChangeArrowheads="1"/>
              </p:cNvSpPr>
              <p:nvPr/>
            </p:nvSpPr>
            <p:spPr bwMode="auto">
              <a:xfrm>
                <a:off x="891" y="1419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hm</a:t>
                </a:r>
              </a:p>
            </p:txBody>
          </p:sp>
          <p:sp>
            <p:nvSpPr>
              <p:cNvPr id="124" name="Text Box 40"/>
              <p:cNvSpPr txBox="1">
                <a:spLocks noChangeArrowheads="1"/>
              </p:cNvSpPr>
              <p:nvPr/>
            </p:nvSpPr>
            <p:spPr bwMode="auto">
              <a:xfrm>
                <a:off x="1707" y="1428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dam</a:t>
                </a:r>
              </a:p>
            </p:txBody>
          </p:sp>
          <p:sp>
            <p:nvSpPr>
              <p:cNvPr id="125" name="Text Box 41"/>
              <p:cNvSpPr txBox="1">
                <a:spLocks noChangeArrowheads="1"/>
              </p:cNvSpPr>
              <p:nvPr/>
            </p:nvSpPr>
            <p:spPr bwMode="auto">
              <a:xfrm>
                <a:off x="2589" y="1428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m</a:t>
                </a:r>
              </a:p>
            </p:txBody>
          </p:sp>
          <p:sp>
            <p:nvSpPr>
              <p:cNvPr id="126" name="Text Box 42"/>
              <p:cNvSpPr txBox="1">
                <a:spLocks noChangeArrowheads="1"/>
              </p:cNvSpPr>
              <p:nvPr/>
            </p:nvSpPr>
            <p:spPr bwMode="auto">
              <a:xfrm>
                <a:off x="3501" y="1434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dm</a:t>
                </a:r>
              </a:p>
            </p:txBody>
          </p:sp>
          <p:sp>
            <p:nvSpPr>
              <p:cNvPr id="127" name="Text Box 43"/>
              <p:cNvSpPr txBox="1">
                <a:spLocks noChangeArrowheads="1"/>
              </p:cNvSpPr>
              <p:nvPr/>
            </p:nvSpPr>
            <p:spPr bwMode="auto">
              <a:xfrm>
                <a:off x="4221" y="1437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cm</a:t>
                </a:r>
              </a:p>
            </p:txBody>
          </p:sp>
          <p:sp>
            <p:nvSpPr>
              <p:cNvPr id="128" name="Text Box 44"/>
              <p:cNvSpPr txBox="1">
                <a:spLocks noChangeArrowheads="1"/>
              </p:cNvSpPr>
              <p:nvPr/>
            </p:nvSpPr>
            <p:spPr bwMode="auto">
              <a:xfrm>
                <a:off x="4947" y="1440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mm</a:t>
                </a:r>
              </a:p>
            </p:txBody>
          </p:sp>
        </p:grpSp>
      </p:grpSp>
      <p:graphicFrame>
        <p:nvGraphicFramePr>
          <p:cNvPr id="150" name="Group 45"/>
          <p:cNvGraphicFramePr>
            <a:graphicFrameLocks noGrp="1"/>
          </p:cNvGraphicFramePr>
          <p:nvPr/>
        </p:nvGraphicFramePr>
        <p:xfrm>
          <a:off x="371475" y="6096000"/>
          <a:ext cx="8772525" cy="533400"/>
        </p:xfrm>
        <a:graphic>
          <a:graphicData uri="http://schemas.openxmlformats.org/drawingml/2006/table">
            <a:tbl>
              <a:tblPr/>
              <a:tblGrid>
                <a:gridCol w="1085850"/>
                <a:gridCol w="1295400"/>
                <a:gridCol w="1298575"/>
                <a:gridCol w="1454150"/>
                <a:gridCol w="1222375"/>
                <a:gridCol w="1308100"/>
                <a:gridCol w="11080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5,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3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   0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1" name="Group 45"/>
          <p:cNvGraphicFramePr>
            <a:graphicFrameLocks noGrp="1"/>
          </p:cNvGraphicFramePr>
          <p:nvPr/>
        </p:nvGraphicFramePr>
        <p:xfrm>
          <a:off x="371475" y="6096000"/>
          <a:ext cx="8772525" cy="552450"/>
        </p:xfrm>
        <a:graphic>
          <a:graphicData uri="http://schemas.openxmlformats.org/drawingml/2006/table">
            <a:tbl>
              <a:tblPr/>
              <a:tblGrid>
                <a:gridCol w="1085850"/>
                <a:gridCol w="1295400"/>
                <a:gridCol w="1298575"/>
                <a:gridCol w="1454150"/>
                <a:gridCol w="1222375"/>
                <a:gridCol w="1308100"/>
                <a:gridCol w="1108075"/>
              </a:tblGrid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0,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3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0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2" name="Group 45"/>
          <p:cNvGraphicFramePr>
            <a:graphicFrameLocks noGrp="1"/>
          </p:cNvGraphicFramePr>
          <p:nvPr/>
        </p:nvGraphicFramePr>
        <p:xfrm>
          <a:off x="371475" y="6096000"/>
          <a:ext cx="8772525" cy="552450"/>
        </p:xfrm>
        <a:graphic>
          <a:graphicData uri="http://schemas.openxmlformats.org/drawingml/2006/table">
            <a:tbl>
              <a:tblPr/>
              <a:tblGrid>
                <a:gridCol w="1085850"/>
                <a:gridCol w="1295400"/>
                <a:gridCol w="1298575"/>
                <a:gridCol w="1454150"/>
                <a:gridCol w="1222375"/>
                <a:gridCol w="1308100"/>
                <a:gridCol w="1108075"/>
              </a:tblGrid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5,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0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7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5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9" dur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2" dur="1"/>
                                        <p:tgtEl>
                                          <p:spTgt spid="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0" dur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6" dur="1"/>
                                        <p:tgtEl>
                                          <p:spTgt spid="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447800" y="1676400"/>
            <a:ext cx="487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2800">
                <a:latin typeface="+mj-lt"/>
              </a:rPr>
              <a:t>42 m 5cm =  42,5 m</a:t>
            </a: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6858000" y="1524000"/>
            <a:ext cx="838200" cy="762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Arial" charset="0"/>
              </a:rPr>
              <a:t>S</a:t>
            </a:r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1447800" y="2895600"/>
            <a:ext cx="466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2800">
                <a:latin typeface="+mj-lt"/>
              </a:rPr>
              <a:t>107 m =  0,107 km</a:t>
            </a: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6934200" y="2743200"/>
            <a:ext cx="838200" cy="762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Arial" charset="0"/>
              </a:rPr>
              <a:t>Đ</a:t>
            </a:r>
          </a:p>
        </p:txBody>
      </p:sp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1447800" y="4038600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2800">
                <a:latin typeface="+mj-lt"/>
              </a:rPr>
              <a:t>  2 dm 64 mm = 26,4 cm</a:t>
            </a:r>
          </a:p>
        </p:txBody>
      </p:sp>
      <p:sp>
        <p:nvSpPr>
          <p:cNvPr id="291847" name="Text Box 7"/>
          <p:cNvSpPr txBox="1">
            <a:spLocks noChangeArrowheads="1"/>
          </p:cNvSpPr>
          <p:nvPr/>
        </p:nvSpPr>
        <p:spPr bwMode="auto">
          <a:xfrm>
            <a:off x="6934200" y="3886200"/>
            <a:ext cx="838200" cy="762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Arial" charset="0"/>
              </a:rPr>
              <a:t>Đ</a:t>
            </a:r>
          </a:p>
        </p:txBody>
      </p:sp>
      <p:sp>
        <p:nvSpPr>
          <p:cNvPr id="291848" name="Text Box 8"/>
          <p:cNvSpPr txBox="1">
            <a:spLocks noChangeArrowheads="1"/>
          </p:cNvSpPr>
          <p:nvPr/>
        </p:nvSpPr>
        <p:spPr bwMode="auto">
          <a:xfrm>
            <a:off x="1447800" y="5181600"/>
            <a:ext cx="601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2800">
                <a:latin typeface="+mj-lt"/>
              </a:rPr>
              <a:t>4hm 5m     =  4,5 dam</a:t>
            </a:r>
          </a:p>
        </p:txBody>
      </p:sp>
      <p:sp>
        <p:nvSpPr>
          <p:cNvPr id="291849" name="Text Box 9"/>
          <p:cNvSpPr txBox="1">
            <a:spLocks noChangeArrowheads="1"/>
          </p:cNvSpPr>
          <p:nvPr/>
        </p:nvSpPr>
        <p:spPr bwMode="auto">
          <a:xfrm>
            <a:off x="6858000" y="5029200"/>
            <a:ext cx="914400" cy="762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Arial" charset="0"/>
              </a:rPr>
              <a:t>S</a:t>
            </a:r>
          </a:p>
        </p:txBody>
      </p:sp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1905000" y="685800"/>
            <a:ext cx="5257800" cy="457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>
              <a:defRPr/>
            </a:pPr>
            <a:r>
              <a:rPr lang="vi-VN" sz="3600" u="sng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AI NHANH HƠN</a:t>
            </a:r>
            <a:endParaRPr lang="en-US" sz="3600" u="sng" kern="10">
              <a:ln w="12700">
                <a:solidFill>
                  <a:srgbClr val="0033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15371" name="TextBox 10"/>
          <p:cNvSpPr txBox="1">
            <a:spLocks noChangeArrowheads="1"/>
          </p:cNvSpPr>
          <p:nvPr/>
        </p:nvSpPr>
        <p:spPr bwMode="auto">
          <a:xfrm>
            <a:off x="457200" y="533400"/>
            <a:ext cx="8305800" cy="563245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9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1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1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9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animBg="1"/>
      <p:bldP spid="291844" grpId="0"/>
      <p:bldP spid="291845" grpId="0" animBg="1"/>
      <p:bldP spid="291846" grpId="0"/>
      <p:bldP spid="291847" grpId="0" animBg="1"/>
      <p:bldP spid="2918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dep-powerpoint-1_08290332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81000" y="2209800"/>
            <a:ext cx="853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 dirty="0" err="1" smtClean="0"/>
              <a:t>Lưu</a:t>
            </a:r>
            <a:r>
              <a:rPr lang="en-US" sz="4000" i="1" dirty="0" smtClean="0"/>
              <a:t> ý </a:t>
            </a:r>
            <a:r>
              <a:rPr lang="en-US" sz="4000" i="1" dirty="0" err="1" smtClean="0"/>
              <a:t>khi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viết</a:t>
            </a:r>
            <a:r>
              <a:rPr lang="en-US" sz="4000" i="1" dirty="0" smtClean="0"/>
              <a:t> </a:t>
            </a:r>
            <a:r>
              <a:rPr lang="en-US" sz="4000" i="1" dirty="0" err="1"/>
              <a:t>các</a:t>
            </a:r>
            <a:r>
              <a:rPr lang="en-US" sz="4000" i="1" dirty="0"/>
              <a:t> </a:t>
            </a:r>
            <a:r>
              <a:rPr lang="en-US" sz="4000" i="1" dirty="0" err="1"/>
              <a:t>số</a:t>
            </a:r>
            <a:r>
              <a:rPr lang="en-US" sz="4000" i="1" dirty="0"/>
              <a:t> </a:t>
            </a:r>
            <a:r>
              <a:rPr lang="en-US" sz="4000" i="1" dirty="0" err="1"/>
              <a:t>đo</a:t>
            </a:r>
            <a:r>
              <a:rPr lang="en-US" sz="4000" i="1" dirty="0"/>
              <a:t> </a:t>
            </a:r>
            <a:r>
              <a:rPr lang="en-US" sz="4000" i="1" dirty="0" err="1"/>
              <a:t>độ</a:t>
            </a:r>
            <a:r>
              <a:rPr lang="en-US" sz="4000" i="1" dirty="0"/>
              <a:t> </a:t>
            </a:r>
            <a:r>
              <a:rPr lang="en-US" sz="4000" i="1" dirty="0" err="1"/>
              <a:t>dài</a:t>
            </a:r>
            <a:r>
              <a:rPr lang="en-US" sz="4000" i="1" dirty="0"/>
              <a:t> </a:t>
            </a:r>
            <a:r>
              <a:rPr lang="en-US" sz="4000" i="1" dirty="0" err="1"/>
              <a:t>dưới</a:t>
            </a:r>
            <a:r>
              <a:rPr lang="en-US" sz="4000" i="1" dirty="0"/>
              <a:t> </a:t>
            </a:r>
            <a:r>
              <a:rPr lang="en-US" sz="4000" i="1" dirty="0" smtClean="0"/>
              <a:t>                        </a:t>
            </a:r>
            <a:r>
              <a:rPr lang="en-US" sz="4000" i="1" dirty="0" err="1" smtClean="0"/>
              <a:t>dạng</a:t>
            </a:r>
            <a:r>
              <a:rPr lang="en-US" sz="4000" i="1" dirty="0" smtClean="0"/>
              <a:t> </a:t>
            </a:r>
            <a:r>
              <a:rPr lang="en-US" sz="4000" i="1" dirty="0" err="1"/>
              <a:t>số</a:t>
            </a:r>
            <a:r>
              <a:rPr lang="en-US" sz="4000" i="1" dirty="0"/>
              <a:t> </a:t>
            </a:r>
            <a:r>
              <a:rPr lang="en-US" sz="4000" i="1" dirty="0" err="1"/>
              <a:t>thập</a:t>
            </a:r>
            <a:r>
              <a:rPr lang="en-US" sz="4000" i="1" dirty="0"/>
              <a:t> </a:t>
            </a:r>
            <a:r>
              <a:rPr lang="en-US" sz="4000" i="1" dirty="0" err="1" smtClean="0"/>
              <a:t>phân</a:t>
            </a:r>
            <a:r>
              <a:rPr lang="en-US" sz="4000" i="1" dirty="0"/>
              <a:t>: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3581400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/>
              <a:t>- </a:t>
            </a:r>
            <a:r>
              <a:rPr lang="en-US" sz="2800" i="1" dirty="0" err="1" smtClean="0"/>
              <a:t>Xác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định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đơn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vị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độ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dài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cần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đổi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và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hệ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giữa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đơn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vị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đó</a:t>
            </a:r>
            <a:r>
              <a:rPr lang="en-US" sz="2800" i="1" dirty="0" smtClean="0"/>
              <a:t>.</a:t>
            </a:r>
            <a:endParaRPr lang="en-US" sz="2800" i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0" y="4800600"/>
            <a:ext cx="845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/>
              <a:t>- </a:t>
            </a:r>
            <a:r>
              <a:rPr lang="en-US" sz="2800" i="1" dirty="0" err="1" smtClean="0"/>
              <a:t>Vị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trí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của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dấu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phẩy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trong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số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thập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phân</a:t>
            </a:r>
            <a:r>
              <a:rPr lang="en-US" sz="2800" i="1" dirty="0" smtClean="0"/>
              <a:t>.</a:t>
            </a:r>
            <a:endParaRPr lang="en-US" sz="2800" i="1" dirty="0"/>
          </a:p>
        </p:txBody>
      </p:sp>
      <p:sp>
        <p:nvSpPr>
          <p:cNvPr id="8" name="Rectangle 7"/>
          <p:cNvSpPr/>
          <p:nvPr/>
        </p:nvSpPr>
        <p:spPr>
          <a:xfrm>
            <a:off x="3048000" y="762000"/>
            <a:ext cx="3228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Lời</a:t>
            </a:r>
            <a:r>
              <a:rPr lang="en-US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dặn</a:t>
            </a:r>
            <a:r>
              <a:rPr lang="en-US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dò</a:t>
            </a:r>
            <a:endParaRPr lang="en-US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9" descr="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63246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 descr="2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228600"/>
            <a:ext cx="37147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3" descr="2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205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 descr="2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2000" y="457200"/>
            <a:ext cx="805380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sz="3600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8915400" cy="609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8"/>
                <a:gd name="adj2" fmla="val 77241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chân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thànhcảm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ơn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3048000"/>
            <a:ext cx="7596951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i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Đã</a:t>
            </a:r>
            <a:r>
              <a:rPr lang="en-US" sz="60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i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đến</a:t>
            </a:r>
            <a:r>
              <a:rPr lang="en-US" sz="60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i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thăm</a:t>
            </a:r>
            <a:r>
              <a:rPr lang="en-US" sz="60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i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và</a:t>
            </a:r>
            <a:r>
              <a:rPr lang="en-US" sz="60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i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dự</a:t>
            </a:r>
            <a:r>
              <a:rPr lang="en-US" sz="60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i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giờ</a:t>
            </a:r>
            <a:endParaRPr lang="en-US" sz="6000" b="1" i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6000" b="1" i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Lớp</a:t>
            </a:r>
            <a:r>
              <a:rPr lang="en-US" sz="60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5A3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63868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886200" y="3971925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</a:t>
            </a:r>
          </a:p>
        </p:txBody>
      </p:sp>
      <p:graphicFrame>
        <p:nvGraphicFramePr>
          <p:cNvPr id="6" name="Rectangle 15"/>
          <p:cNvGraphicFramePr>
            <a:graphicFrameLocks/>
          </p:cNvGraphicFramePr>
          <p:nvPr/>
        </p:nvGraphicFramePr>
        <p:xfrm>
          <a:off x="1447800" y="1371600"/>
          <a:ext cx="6096000" cy="4064000"/>
        </p:xfrm>
        <a:graphic>
          <a:graphicData uri="http://schemas.openxmlformats.org/presentationml/2006/ole">
            <p:oleObj spid="_x0000_s1026" name="Equation" r:id="rId4" imgW="0" imgH="0" progId="">
              <p:embed/>
            </p:oleObj>
          </a:graphicData>
        </a:graphic>
      </p:graphicFrame>
      <p:sp>
        <p:nvSpPr>
          <p:cNvPr id="7" name="Text Box 77"/>
          <p:cNvSpPr txBox="1">
            <a:spLocks noChangeArrowheads="1"/>
          </p:cNvSpPr>
          <p:nvPr/>
        </p:nvSpPr>
        <p:spPr bwMode="auto">
          <a:xfrm>
            <a:off x="444500" y="1600200"/>
            <a:ext cx="533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1. </a:t>
            </a:r>
            <a:r>
              <a:rPr lang="en-US" sz="2800" u="sng" dirty="0" err="1"/>
              <a:t>Viết</a:t>
            </a:r>
            <a:r>
              <a:rPr lang="en-US" sz="2800" u="sng" dirty="0"/>
              <a:t> </a:t>
            </a:r>
            <a:r>
              <a:rPr lang="en-US" sz="2800" u="sng" dirty="0" err="1"/>
              <a:t>số</a:t>
            </a:r>
            <a:r>
              <a:rPr lang="en-US" sz="2800" u="sng" dirty="0"/>
              <a:t> </a:t>
            </a:r>
            <a:r>
              <a:rPr lang="en-US" sz="2800" u="sng" dirty="0" err="1"/>
              <a:t>thập</a:t>
            </a:r>
            <a:r>
              <a:rPr lang="en-US" sz="2800" u="sng" dirty="0"/>
              <a:t> </a:t>
            </a:r>
            <a:r>
              <a:rPr lang="en-US" sz="2800" u="sng" dirty="0" err="1"/>
              <a:t>phân</a:t>
            </a:r>
            <a:r>
              <a:rPr lang="en-US" sz="2800" u="sng" dirty="0"/>
              <a:t> </a:t>
            </a:r>
            <a:r>
              <a:rPr lang="en-US" sz="2800" u="sng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8" name="Text Box 78"/>
          <p:cNvSpPr txBox="1">
            <a:spLocks noChangeArrowheads="1"/>
          </p:cNvSpPr>
          <p:nvPr/>
        </p:nvSpPr>
        <p:spPr bwMode="auto">
          <a:xfrm>
            <a:off x="404813" y="21209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-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, </a:t>
            </a:r>
            <a:r>
              <a:rPr lang="en-US" sz="2800" dirty="0" err="1"/>
              <a:t>tám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mười</a:t>
            </a:r>
            <a:r>
              <a:rPr lang="en-US" sz="2800" dirty="0"/>
              <a:t>:</a:t>
            </a:r>
          </a:p>
        </p:txBody>
      </p:sp>
      <p:sp>
        <p:nvSpPr>
          <p:cNvPr id="9" name="Text Box 79"/>
          <p:cNvSpPr txBox="1">
            <a:spLocks noChangeArrowheads="1"/>
          </p:cNvSpPr>
          <p:nvPr/>
        </p:nvSpPr>
        <p:spPr bwMode="auto">
          <a:xfrm>
            <a:off x="404813" y="2640013"/>
            <a:ext cx="7772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-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,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trăm</a:t>
            </a:r>
            <a:r>
              <a:rPr lang="en-US" sz="2800" dirty="0"/>
              <a:t>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nghìn</a:t>
            </a:r>
            <a:r>
              <a:rPr lang="en-US" sz="2800" dirty="0"/>
              <a:t>:</a:t>
            </a:r>
          </a:p>
        </p:txBody>
      </p:sp>
      <p:sp>
        <p:nvSpPr>
          <p:cNvPr id="10" name="Text Box 80"/>
          <p:cNvSpPr txBox="1">
            <a:spLocks noChangeArrowheads="1"/>
          </p:cNvSpPr>
          <p:nvPr/>
        </p:nvSpPr>
        <p:spPr bwMode="auto">
          <a:xfrm>
            <a:off x="476250" y="3302000"/>
            <a:ext cx="737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2. </a:t>
            </a:r>
            <a:r>
              <a:rPr lang="en-US" sz="2800" u="sng" dirty="0" err="1"/>
              <a:t>Viết</a:t>
            </a:r>
            <a:r>
              <a:rPr lang="en-US" sz="2800" u="sng" dirty="0"/>
              <a:t> </a:t>
            </a:r>
            <a:r>
              <a:rPr lang="en-US" sz="2800" u="sng" dirty="0" err="1"/>
              <a:t>các</a:t>
            </a:r>
            <a:r>
              <a:rPr lang="en-US" sz="2800" u="sng" dirty="0"/>
              <a:t> </a:t>
            </a:r>
            <a:r>
              <a:rPr lang="en-US" sz="2800" u="sng" dirty="0" err="1"/>
              <a:t>số</a:t>
            </a:r>
            <a:r>
              <a:rPr lang="en-US" sz="2800" u="sng" dirty="0"/>
              <a:t> </a:t>
            </a:r>
            <a:r>
              <a:rPr lang="en-US" sz="2800" u="sng" dirty="0" err="1"/>
              <a:t>sau</a:t>
            </a:r>
            <a:r>
              <a:rPr lang="en-US" sz="2800" u="sng" dirty="0"/>
              <a:t> </a:t>
            </a:r>
            <a:r>
              <a:rPr lang="en-US" sz="2800" u="sng" dirty="0" err="1"/>
              <a:t>theo</a:t>
            </a:r>
            <a:r>
              <a:rPr lang="en-US" sz="2800" u="sng" dirty="0"/>
              <a:t> </a:t>
            </a:r>
            <a:r>
              <a:rPr lang="en-US" sz="2800" u="sng" dirty="0" err="1"/>
              <a:t>thứ</a:t>
            </a:r>
            <a:r>
              <a:rPr lang="en-US" sz="2800" u="sng" dirty="0"/>
              <a:t> </a:t>
            </a:r>
            <a:r>
              <a:rPr lang="en-US" sz="2800" u="sng" dirty="0" err="1"/>
              <a:t>tự</a:t>
            </a:r>
            <a:r>
              <a:rPr lang="en-US" sz="2800" u="sng" dirty="0"/>
              <a:t> </a:t>
            </a:r>
            <a:r>
              <a:rPr lang="en-US" sz="2800" u="sng" dirty="0" err="1"/>
              <a:t>từ</a:t>
            </a:r>
            <a:r>
              <a:rPr lang="en-US" sz="2800" u="sng" dirty="0"/>
              <a:t> </a:t>
            </a:r>
            <a:r>
              <a:rPr lang="en-US" sz="2800" u="sng" dirty="0" err="1"/>
              <a:t>bé</a:t>
            </a:r>
            <a:r>
              <a:rPr lang="en-US" sz="2800" u="sng" dirty="0"/>
              <a:t> </a:t>
            </a:r>
            <a:r>
              <a:rPr lang="en-US" sz="2800" u="sng" dirty="0" err="1"/>
              <a:t>đến</a:t>
            </a:r>
            <a:r>
              <a:rPr lang="en-US" sz="2800" u="sng" dirty="0"/>
              <a:t> </a:t>
            </a:r>
            <a:r>
              <a:rPr lang="en-US" sz="2800" u="sng" dirty="0" err="1"/>
              <a:t>lớn</a:t>
            </a:r>
            <a:r>
              <a:rPr lang="en-US" sz="2800" dirty="0"/>
              <a:t>:</a:t>
            </a:r>
          </a:p>
        </p:txBody>
      </p:sp>
      <p:sp>
        <p:nvSpPr>
          <p:cNvPr id="11" name="Text Box 81"/>
          <p:cNvSpPr txBox="1">
            <a:spLocks noChangeArrowheads="1"/>
          </p:cNvSpPr>
          <p:nvPr/>
        </p:nvSpPr>
        <p:spPr bwMode="auto">
          <a:xfrm>
            <a:off x="914400" y="3962400"/>
            <a:ext cx="737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38,547 ; 39,538 ; 38,745 ; 39,358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57200" y="42863"/>
            <a:ext cx="8382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 dirty="0"/>
          </a:p>
          <a:p>
            <a:pPr algn="ctr">
              <a:spcBef>
                <a:spcPct val="50000"/>
              </a:spcBef>
            </a:pPr>
            <a:r>
              <a:rPr lang="en-US" sz="2800" b="1" u="sng" dirty="0" err="1" smtClean="0"/>
              <a:t>Ôn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bài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cũ</a:t>
            </a:r>
            <a:r>
              <a:rPr lang="en-US" sz="2800" b="1" u="sng" dirty="0" smtClean="0"/>
              <a:t>:</a:t>
            </a:r>
            <a:endParaRPr lang="en-US" sz="2800" b="1" u="sng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029200" y="2147888"/>
            <a:ext cx="99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3,8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391400" y="2667000"/>
            <a:ext cx="1195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0,403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62000" y="4495800"/>
            <a:ext cx="662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914400" y="51054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38,547 ; 38,745 ; 39,358 </a:t>
            </a:r>
            <a:r>
              <a:rPr lang="en-US" sz="2800">
                <a:solidFill>
                  <a:srgbClr val="0000FF"/>
                </a:solidFill>
              </a:rPr>
              <a:t>; </a:t>
            </a:r>
            <a:r>
              <a:rPr lang="en-US" sz="2800" smtClean="0">
                <a:solidFill>
                  <a:srgbClr val="0000FF"/>
                </a:solidFill>
              </a:rPr>
              <a:t>39, </a:t>
            </a:r>
            <a:r>
              <a:rPr lang="en-US" sz="2800" dirty="0">
                <a:solidFill>
                  <a:srgbClr val="0000FF"/>
                </a:solidFill>
              </a:rPr>
              <a:t>538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Text Box 2"/>
          <p:cNvSpPr txBox="1">
            <a:spLocks noChangeArrowheads="1"/>
          </p:cNvSpPr>
          <p:nvPr/>
        </p:nvSpPr>
        <p:spPr bwMode="auto">
          <a:xfrm>
            <a:off x="457200" y="42863"/>
            <a:ext cx="8382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/>
          </a:p>
          <a:p>
            <a:pPr algn="ctr">
              <a:spcBef>
                <a:spcPct val="50000"/>
              </a:spcBef>
            </a:pPr>
            <a:endParaRPr lang="en-US" sz="2800" b="1" u="sng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BẢNG ĐƠN VỊ ĐO ĐỘ DÀI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95313" y="1576388"/>
            <a:ext cx="3057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>
                <a:solidFill>
                  <a:schemeClr val="accent2"/>
                </a:solidFill>
              </a:rPr>
              <a:t>Lớn hơn mét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776663" y="1600200"/>
            <a:ext cx="152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>
                <a:solidFill>
                  <a:schemeClr val="accent2"/>
                </a:solidFill>
              </a:rPr>
              <a:t> Mét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638800" y="1576388"/>
            <a:ext cx="3048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>
                <a:solidFill>
                  <a:schemeClr val="accent2"/>
                </a:solidFill>
              </a:rPr>
              <a:t>Bé hơn mét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61975" y="2047875"/>
            <a:ext cx="909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km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500188" y="203835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hm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752725" y="2052638"/>
            <a:ext cx="99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dam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024313" y="2066925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m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486400" y="2062163"/>
            <a:ext cx="99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dm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6643688" y="2066925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cm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7839075" y="2043113"/>
            <a:ext cx="99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mm</a:t>
            </a:r>
          </a:p>
        </p:txBody>
      </p:sp>
      <p:sp>
        <p:nvSpPr>
          <p:cNvPr id="3113" name="Text Box 14"/>
          <p:cNvSpPr txBox="1">
            <a:spLocks noChangeArrowheads="1"/>
          </p:cNvSpPr>
          <p:nvPr/>
        </p:nvSpPr>
        <p:spPr bwMode="auto">
          <a:xfrm>
            <a:off x="3886200" y="3971925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</a:t>
            </a:r>
          </a:p>
        </p:txBody>
      </p:sp>
      <p:graphicFrame>
        <p:nvGraphicFramePr>
          <p:cNvPr id="3074" name="Rectangle 1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098" name="Equation" r:id="rId3" imgW="0" imgH="0" progId="">
              <p:embed/>
            </p:oleObj>
          </a:graphicData>
        </a:graphic>
      </p:graphicFrame>
      <p:graphicFrame>
        <p:nvGraphicFramePr>
          <p:cNvPr id="6160" name="Object 16"/>
          <p:cNvGraphicFramePr>
            <a:graphicFrameLocks noChangeAspect="1"/>
          </p:cNvGraphicFramePr>
          <p:nvPr/>
        </p:nvGraphicFramePr>
        <p:xfrm>
          <a:off x="4243388" y="2640013"/>
          <a:ext cx="838200" cy="488950"/>
        </p:xfrm>
        <a:graphic>
          <a:graphicData uri="http://schemas.openxmlformats.org/presentationml/2006/ole">
            <p:oleObj spid="_x0000_s4099" name="Equation" r:id="rId4" imgW="203040" imgH="177480" progId="">
              <p:embed/>
            </p:oleObj>
          </a:graphicData>
        </a:graphic>
      </p:graphicFrame>
      <p:graphicFrame>
        <p:nvGraphicFramePr>
          <p:cNvPr id="6161" name="Object 17"/>
          <p:cNvGraphicFramePr>
            <a:graphicFrameLocks noChangeAspect="1"/>
          </p:cNvGraphicFramePr>
          <p:nvPr/>
        </p:nvGraphicFramePr>
        <p:xfrm>
          <a:off x="3821113" y="3243263"/>
          <a:ext cx="1641475" cy="490537"/>
        </p:xfrm>
        <a:graphic>
          <a:graphicData uri="http://schemas.openxmlformats.org/presentationml/2006/ole">
            <p:oleObj spid="_x0000_s4100" name="Equation" r:id="rId5" imgW="495000" imgH="177480" progId="">
              <p:embed/>
            </p:oleObj>
          </a:graphicData>
        </a:graphic>
      </p:graphicFrame>
      <p:graphicFrame>
        <p:nvGraphicFramePr>
          <p:cNvPr id="6162" name="Object 18"/>
          <p:cNvGraphicFramePr>
            <a:graphicFrameLocks noChangeAspect="1"/>
          </p:cNvGraphicFramePr>
          <p:nvPr/>
        </p:nvGraphicFramePr>
        <p:xfrm>
          <a:off x="3829050" y="3519488"/>
          <a:ext cx="1614488" cy="933450"/>
        </p:xfrm>
        <a:graphic>
          <a:graphicData uri="http://schemas.openxmlformats.org/presentationml/2006/ole">
            <p:oleObj spid="_x0000_s4101" name="Equation" r:id="rId6" imgW="609480" imgH="393480" progId="">
              <p:embed/>
            </p:oleObj>
          </a:graphicData>
        </a:graphic>
      </p:graphicFrame>
      <p:graphicFrame>
        <p:nvGraphicFramePr>
          <p:cNvPr id="6163" name="Object 19"/>
          <p:cNvGraphicFramePr>
            <a:graphicFrameLocks noChangeAspect="1"/>
          </p:cNvGraphicFramePr>
          <p:nvPr/>
        </p:nvGraphicFramePr>
        <p:xfrm>
          <a:off x="442913" y="2659063"/>
          <a:ext cx="1071562" cy="454025"/>
        </p:xfrm>
        <a:graphic>
          <a:graphicData uri="http://schemas.openxmlformats.org/presentationml/2006/ole">
            <p:oleObj spid="_x0000_s4102" name="Equation" r:id="rId7" imgW="279360" imgH="177480" progId="">
              <p:embed/>
            </p:oleObj>
          </a:graphicData>
        </a:graphic>
      </p:graphicFrame>
      <p:graphicFrame>
        <p:nvGraphicFramePr>
          <p:cNvPr id="6164" name="Object 20"/>
          <p:cNvGraphicFramePr>
            <a:graphicFrameLocks noChangeAspect="1"/>
          </p:cNvGraphicFramePr>
          <p:nvPr/>
        </p:nvGraphicFramePr>
        <p:xfrm>
          <a:off x="381000" y="3297238"/>
          <a:ext cx="1047750" cy="417512"/>
        </p:xfrm>
        <a:graphic>
          <a:graphicData uri="http://schemas.openxmlformats.org/presentationml/2006/ole">
            <p:oleObj spid="_x0000_s4103" name="Equation" r:id="rId8" imgW="495000" imgH="177480" progId="">
              <p:embed/>
            </p:oleObj>
          </a:graphicData>
        </a:graphic>
      </p:graphicFrame>
      <p:graphicFrame>
        <p:nvGraphicFramePr>
          <p:cNvPr id="6165" name="Object 21"/>
          <p:cNvGraphicFramePr>
            <a:graphicFrameLocks noChangeAspect="1"/>
          </p:cNvGraphicFramePr>
          <p:nvPr/>
        </p:nvGraphicFramePr>
        <p:xfrm>
          <a:off x="1624013" y="2671763"/>
          <a:ext cx="914400" cy="454025"/>
        </p:xfrm>
        <a:graphic>
          <a:graphicData uri="http://schemas.openxmlformats.org/presentationml/2006/ole">
            <p:oleObj spid="_x0000_s4104" name="Equation" r:id="rId9" imgW="279360" imgH="177480" progId="">
              <p:embed/>
            </p:oleObj>
          </a:graphicData>
        </a:graphic>
      </p:graphicFrame>
      <p:graphicFrame>
        <p:nvGraphicFramePr>
          <p:cNvPr id="6166" name="Object 22"/>
          <p:cNvGraphicFramePr>
            <a:graphicFrameLocks noChangeAspect="1"/>
          </p:cNvGraphicFramePr>
          <p:nvPr/>
        </p:nvGraphicFramePr>
        <p:xfrm>
          <a:off x="1428750" y="3281363"/>
          <a:ext cx="1119188" cy="460375"/>
        </p:xfrm>
        <a:graphic>
          <a:graphicData uri="http://schemas.openxmlformats.org/presentationml/2006/ole">
            <p:oleObj spid="_x0000_s4105" name="Equation" r:id="rId10" imgW="571320" imgH="177480" progId="">
              <p:embed/>
            </p:oleObj>
          </a:graphicData>
        </a:graphic>
      </p:graphicFrame>
      <p:graphicFrame>
        <p:nvGraphicFramePr>
          <p:cNvPr id="6167" name="Object 23"/>
          <p:cNvGraphicFramePr>
            <a:graphicFrameLocks noChangeAspect="1"/>
          </p:cNvGraphicFramePr>
          <p:nvPr/>
        </p:nvGraphicFramePr>
        <p:xfrm>
          <a:off x="1454150" y="3581400"/>
          <a:ext cx="1108075" cy="876300"/>
        </p:xfrm>
        <a:graphic>
          <a:graphicData uri="http://schemas.openxmlformats.org/presentationml/2006/ole">
            <p:oleObj spid="_x0000_s4106" name="Equation" r:id="rId11" imgW="520560" imgH="393480" progId="">
              <p:embed/>
            </p:oleObj>
          </a:graphicData>
        </a:graphic>
      </p:graphicFrame>
      <p:graphicFrame>
        <p:nvGraphicFramePr>
          <p:cNvPr id="6168" name="Object 24"/>
          <p:cNvGraphicFramePr>
            <a:graphicFrameLocks noChangeAspect="1"/>
          </p:cNvGraphicFramePr>
          <p:nvPr/>
        </p:nvGraphicFramePr>
        <p:xfrm>
          <a:off x="2617788" y="2667000"/>
          <a:ext cx="1163637" cy="454025"/>
        </p:xfrm>
        <a:graphic>
          <a:graphicData uri="http://schemas.openxmlformats.org/presentationml/2006/ole">
            <p:oleObj spid="_x0000_s4107" name="Equation" r:id="rId12" imgW="355320" imgH="177480" progId="">
              <p:embed/>
            </p:oleObj>
          </a:graphicData>
        </a:graphic>
      </p:graphicFrame>
      <p:graphicFrame>
        <p:nvGraphicFramePr>
          <p:cNvPr id="6169" name="Object 25"/>
          <p:cNvGraphicFramePr>
            <a:graphicFrameLocks noChangeAspect="1"/>
          </p:cNvGraphicFramePr>
          <p:nvPr/>
        </p:nvGraphicFramePr>
        <p:xfrm>
          <a:off x="2566988" y="3271838"/>
          <a:ext cx="1143000" cy="479425"/>
        </p:xfrm>
        <a:graphic>
          <a:graphicData uri="http://schemas.openxmlformats.org/presentationml/2006/ole">
            <p:oleObj spid="_x0000_s4108" name="Equation" r:id="rId13" imgW="419040" imgH="177480" progId="">
              <p:embed/>
            </p:oleObj>
          </a:graphicData>
        </a:graphic>
      </p:graphicFrame>
      <p:graphicFrame>
        <p:nvGraphicFramePr>
          <p:cNvPr id="6170" name="Object 26"/>
          <p:cNvGraphicFramePr>
            <a:graphicFrameLocks noChangeAspect="1"/>
          </p:cNvGraphicFramePr>
          <p:nvPr/>
        </p:nvGraphicFramePr>
        <p:xfrm>
          <a:off x="2559050" y="3589338"/>
          <a:ext cx="1231900" cy="863600"/>
        </p:xfrm>
        <a:graphic>
          <a:graphicData uri="http://schemas.openxmlformats.org/presentationml/2006/ole">
            <p:oleObj spid="_x0000_s4109" name="Equation" r:id="rId14" imgW="533160" imgH="393480" progId="">
              <p:embed/>
            </p:oleObj>
          </a:graphicData>
        </a:graphic>
      </p:graphicFrame>
      <p:graphicFrame>
        <p:nvGraphicFramePr>
          <p:cNvPr id="6171" name="Object 27"/>
          <p:cNvGraphicFramePr>
            <a:graphicFrameLocks noChangeAspect="1"/>
          </p:cNvGraphicFramePr>
          <p:nvPr/>
        </p:nvGraphicFramePr>
        <p:xfrm>
          <a:off x="5692775" y="2701925"/>
          <a:ext cx="914400" cy="454025"/>
        </p:xfrm>
        <a:graphic>
          <a:graphicData uri="http://schemas.openxmlformats.org/presentationml/2006/ole">
            <p:oleObj spid="_x0000_s4110" name="Equation" r:id="rId15" imgW="279360" imgH="177480" progId="">
              <p:embed/>
            </p:oleObj>
          </a:graphicData>
        </a:graphic>
      </p:graphicFrame>
      <p:graphicFrame>
        <p:nvGraphicFramePr>
          <p:cNvPr id="6172" name="Object 28"/>
          <p:cNvGraphicFramePr>
            <a:graphicFrameLocks noChangeAspect="1"/>
          </p:cNvGraphicFramePr>
          <p:nvPr/>
        </p:nvGraphicFramePr>
        <p:xfrm>
          <a:off x="5467350" y="3271838"/>
          <a:ext cx="1109663" cy="471487"/>
        </p:xfrm>
        <a:graphic>
          <a:graphicData uri="http://schemas.openxmlformats.org/presentationml/2006/ole">
            <p:oleObj spid="_x0000_s4111" name="Equation" r:id="rId16" imgW="482400" imgH="177480" progId="">
              <p:embed/>
            </p:oleObj>
          </a:graphicData>
        </a:graphic>
      </p:graphicFrame>
      <p:graphicFrame>
        <p:nvGraphicFramePr>
          <p:cNvPr id="6173" name="Object 29"/>
          <p:cNvGraphicFramePr>
            <a:graphicFrameLocks noChangeAspect="1"/>
          </p:cNvGraphicFramePr>
          <p:nvPr/>
        </p:nvGraphicFramePr>
        <p:xfrm>
          <a:off x="5495925" y="3552825"/>
          <a:ext cx="1143000" cy="935038"/>
        </p:xfrm>
        <a:graphic>
          <a:graphicData uri="http://schemas.openxmlformats.org/presentationml/2006/ole">
            <p:oleObj spid="_x0000_s4112" name="Equation" r:id="rId17" imgW="457200" imgH="393480" progId="">
              <p:embed/>
            </p:oleObj>
          </a:graphicData>
        </a:graphic>
      </p:graphicFrame>
      <p:graphicFrame>
        <p:nvGraphicFramePr>
          <p:cNvPr id="6174" name="Object 30"/>
          <p:cNvGraphicFramePr>
            <a:graphicFrameLocks noChangeAspect="1"/>
          </p:cNvGraphicFramePr>
          <p:nvPr/>
        </p:nvGraphicFramePr>
        <p:xfrm>
          <a:off x="6807200" y="2668588"/>
          <a:ext cx="914400" cy="454025"/>
        </p:xfrm>
        <a:graphic>
          <a:graphicData uri="http://schemas.openxmlformats.org/presentationml/2006/ole">
            <p:oleObj spid="_x0000_s4113" name="Equation" r:id="rId18" imgW="279360" imgH="177480" progId="">
              <p:embed/>
            </p:oleObj>
          </a:graphicData>
        </a:graphic>
      </p:graphicFrame>
      <p:graphicFrame>
        <p:nvGraphicFramePr>
          <p:cNvPr id="6175" name="Object 31"/>
          <p:cNvGraphicFramePr>
            <a:graphicFrameLocks noChangeAspect="1"/>
          </p:cNvGraphicFramePr>
          <p:nvPr/>
        </p:nvGraphicFramePr>
        <p:xfrm>
          <a:off x="6594475" y="3287713"/>
          <a:ext cx="1154113" cy="436562"/>
        </p:xfrm>
        <a:graphic>
          <a:graphicData uri="http://schemas.openxmlformats.org/presentationml/2006/ole">
            <p:oleObj spid="_x0000_s4114" name="Equation" r:id="rId19" imgW="520560" imgH="177480" progId="">
              <p:embed/>
            </p:oleObj>
          </a:graphicData>
        </a:graphic>
      </p:graphicFrame>
      <p:graphicFrame>
        <p:nvGraphicFramePr>
          <p:cNvPr id="6176" name="Object 32"/>
          <p:cNvGraphicFramePr>
            <a:graphicFrameLocks noChangeAspect="1"/>
          </p:cNvGraphicFramePr>
          <p:nvPr/>
        </p:nvGraphicFramePr>
        <p:xfrm>
          <a:off x="6615113" y="3568700"/>
          <a:ext cx="1162050" cy="914400"/>
        </p:xfrm>
        <a:graphic>
          <a:graphicData uri="http://schemas.openxmlformats.org/presentationml/2006/ole">
            <p:oleObj spid="_x0000_s4115" name="Equation" r:id="rId20" imgW="533160" imgH="393480" progId="">
              <p:embed/>
            </p:oleObj>
          </a:graphicData>
        </a:graphic>
      </p:graphicFrame>
      <p:graphicFrame>
        <p:nvGraphicFramePr>
          <p:cNvPr id="6177" name="Object 33"/>
          <p:cNvGraphicFramePr>
            <a:graphicFrameLocks noChangeAspect="1"/>
          </p:cNvGraphicFramePr>
          <p:nvPr/>
        </p:nvGraphicFramePr>
        <p:xfrm>
          <a:off x="7821613" y="2705100"/>
          <a:ext cx="1039812" cy="454025"/>
        </p:xfrm>
        <a:graphic>
          <a:graphicData uri="http://schemas.openxmlformats.org/presentationml/2006/ole">
            <p:oleObj spid="_x0000_s4116" name="Equation" r:id="rId21" imgW="317160" imgH="177480" progId="">
              <p:embed/>
            </p:oleObj>
          </a:graphicData>
        </a:graphic>
      </p:graphicFrame>
      <p:graphicFrame>
        <p:nvGraphicFramePr>
          <p:cNvPr id="6178" name="Object 34"/>
          <p:cNvGraphicFramePr>
            <a:graphicFrameLocks noChangeAspect="1"/>
          </p:cNvGraphicFramePr>
          <p:nvPr/>
        </p:nvGraphicFramePr>
        <p:xfrm>
          <a:off x="7837488" y="3590925"/>
          <a:ext cx="1041400" cy="866775"/>
        </p:xfrm>
        <a:graphic>
          <a:graphicData uri="http://schemas.openxmlformats.org/presentationml/2006/ole">
            <p:oleObj spid="_x0000_s4117" name="Equation" r:id="rId22" imgW="520560" imgH="393480" progId="">
              <p:embed/>
            </p:oleObj>
          </a:graphicData>
        </a:graphic>
      </p:graphicFrame>
      <p:sp>
        <p:nvSpPr>
          <p:cNvPr id="6215" name="Text Box 71"/>
          <p:cNvSpPr txBox="1">
            <a:spLocks noChangeArrowheads="1"/>
          </p:cNvSpPr>
          <p:nvPr/>
        </p:nvSpPr>
        <p:spPr bwMode="auto">
          <a:xfrm>
            <a:off x="61913" y="5638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Nêu mối quan hệ giữa hai đơn vị đo độ dài liền kề nhau.</a:t>
            </a:r>
          </a:p>
        </p:txBody>
      </p:sp>
      <p:sp>
        <p:nvSpPr>
          <p:cNvPr id="3115" name="Rectangle 106"/>
          <p:cNvSpPr>
            <a:spLocks noChangeArrowheads="1"/>
          </p:cNvSpPr>
          <p:nvPr/>
        </p:nvSpPr>
        <p:spPr bwMode="auto">
          <a:xfrm>
            <a:off x="-457200" y="4876800"/>
            <a:ext cx="1676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vi-VN" sz="2800"/>
          </a:p>
        </p:txBody>
      </p:sp>
      <p:graphicFrame>
        <p:nvGraphicFramePr>
          <p:cNvPr id="6342" name="Group 198"/>
          <p:cNvGraphicFramePr>
            <a:graphicFrameLocks noGrp="1"/>
          </p:cNvGraphicFramePr>
          <p:nvPr/>
        </p:nvGraphicFramePr>
        <p:xfrm>
          <a:off x="276225" y="1600200"/>
          <a:ext cx="8610600" cy="3651886"/>
        </p:xfrm>
        <a:graphic>
          <a:graphicData uri="http://schemas.openxmlformats.org/drawingml/2006/table">
            <a:tbl>
              <a:tblPr/>
              <a:tblGrid>
                <a:gridCol w="1131888"/>
                <a:gridCol w="1160462"/>
                <a:gridCol w="1249363"/>
                <a:gridCol w="1609725"/>
                <a:gridCol w="1162050"/>
                <a:gridCol w="1190625"/>
                <a:gridCol w="1106487"/>
              </a:tblGrid>
              <a:tr h="5191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4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12" name="Object 168"/>
          <p:cNvGraphicFramePr>
            <a:graphicFrameLocks noChangeAspect="1"/>
          </p:cNvGraphicFramePr>
          <p:nvPr/>
        </p:nvGraphicFramePr>
        <p:xfrm>
          <a:off x="3852863" y="4538663"/>
          <a:ext cx="1390650" cy="492125"/>
        </p:xfrm>
        <a:graphic>
          <a:graphicData uri="http://schemas.openxmlformats.org/presentationml/2006/ole">
            <p:oleObj spid="_x0000_s4118" name="Equation" r:id="rId23" imgW="609480" imgH="203040" progId="">
              <p:embed/>
            </p:oleObj>
          </a:graphicData>
        </a:graphic>
      </p:graphicFrame>
      <p:graphicFrame>
        <p:nvGraphicFramePr>
          <p:cNvPr id="6313" name="Object 169"/>
          <p:cNvGraphicFramePr>
            <a:graphicFrameLocks noChangeAspect="1"/>
          </p:cNvGraphicFramePr>
          <p:nvPr/>
        </p:nvGraphicFramePr>
        <p:xfrm>
          <a:off x="1465263" y="4545013"/>
          <a:ext cx="1082675" cy="452437"/>
        </p:xfrm>
        <a:graphic>
          <a:graphicData uri="http://schemas.openxmlformats.org/presentationml/2006/ole">
            <p:oleObj spid="_x0000_s4119" name="Equation" r:id="rId24" imgW="520560" imgH="203040" progId="">
              <p:embed/>
            </p:oleObj>
          </a:graphicData>
        </a:graphic>
      </p:graphicFrame>
      <p:graphicFrame>
        <p:nvGraphicFramePr>
          <p:cNvPr id="6314" name="Object 170"/>
          <p:cNvGraphicFramePr>
            <a:graphicFrameLocks noChangeAspect="1"/>
          </p:cNvGraphicFramePr>
          <p:nvPr/>
        </p:nvGraphicFramePr>
        <p:xfrm>
          <a:off x="2597150" y="4572000"/>
          <a:ext cx="1109663" cy="452438"/>
        </p:xfrm>
        <a:graphic>
          <a:graphicData uri="http://schemas.openxmlformats.org/presentationml/2006/ole">
            <p:oleObj spid="_x0000_s4120" name="Equation" r:id="rId25" imgW="533160" imgH="203040" progId="">
              <p:embed/>
            </p:oleObj>
          </a:graphicData>
        </a:graphic>
      </p:graphicFrame>
      <p:graphicFrame>
        <p:nvGraphicFramePr>
          <p:cNvPr id="6316" name="Object 172"/>
          <p:cNvGraphicFramePr>
            <a:graphicFrameLocks noChangeAspect="1"/>
          </p:cNvGraphicFramePr>
          <p:nvPr/>
        </p:nvGraphicFramePr>
        <p:xfrm>
          <a:off x="5503863" y="4572000"/>
          <a:ext cx="950912" cy="452438"/>
        </p:xfrm>
        <a:graphic>
          <a:graphicData uri="http://schemas.openxmlformats.org/presentationml/2006/ole">
            <p:oleObj spid="_x0000_s4121" name="Equation" r:id="rId26" imgW="457200" imgH="203040" progId="">
              <p:embed/>
            </p:oleObj>
          </a:graphicData>
        </a:graphic>
      </p:graphicFrame>
      <p:graphicFrame>
        <p:nvGraphicFramePr>
          <p:cNvPr id="6317" name="Object 173"/>
          <p:cNvGraphicFramePr>
            <a:graphicFrameLocks noChangeAspect="1"/>
          </p:cNvGraphicFramePr>
          <p:nvPr/>
        </p:nvGraphicFramePr>
        <p:xfrm>
          <a:off x="6626225" y="4572000"/>
          <a:ext cx="1109663" cy="452438"/>
        </p:xfrm>
        <a:graphic>
          <a:graphicData uri="http://schemas.openxmlformats.org/presentationml/2006/ole">
            <p:oleObj spid="_x0000_s4122" name="Equation" r:id="rId27" imgW="533160" imgH="203040" progId="">
              <p:embed/>
            </p:oleObj>
          </a:graphicData>
        </a:graphic>
      </p:graphicFrame>
      <p:graphicFrame>
        <p:nvGraphicFramePr>
          <p:cNvPr id="6319" name="Object 175"/>
          <p:cNvGraphicFramePr>
            <a:graphicFrameLocks noChangeAspect="1"/>
          </p:cNvGraphicFramePr>
          <p:nvPr/>
        </p:nvGraphicFramePr>
        <p:xfrm>
          <a:off x="7861300" y="4572000"/>
          <a:ext cx="1084263" cy="452438"/>
        </p:xfrm>
        <a:graphic>
          <a:graphicData uri="http://schemas.openxmlformats.org/presentationml/2006/ole">
            <p:oleObj spid="_x0000_s4123" name="Equation" r:id="rId28" imgW="520560" imgH="203040" progId="">
              <p:embed/>
            </p:oleObj>
          </a:graphicData>
        </a:graphic>
      </p:graphicFrame>
      <p:sp>
        <p:nvSpPr>
          <p:cNvPr id="3146" name="AutoShape 178"/>
          <p:cNvSpPr>
            <a:spLocks noChangeAspect="1" noChangeArrowheads="1" noTextEdit="1"/>
          </p:cNvSpPr>
          <p:nvPr/>
        </p:nvSpPr>
        <p:spPr bwMode="auto">
          <a:xfrm>
            <a:off x="2743200" y="5867400"/>
            <a:ext cx="914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90"/>
          <p:cNvGrpSpPr>
            <a:grpSpLocks/>
          </p:cNvGrpSpPr>
          <p:nvPr/>
        </p:nvGrpSpPr>
        <p:grpSpPr bwMode="auto">
          <a:xfrm>
            <a:off x="0" y="5348288"/>
            <a:ext cx="9144000" cy="1036637"/>
            <a:chOff x="0" y="3369"/>
            <a:chExt cx="5760" cy="653"/>
          </a:xfrm>
        </p:grpSpPr>
        <p:sp>
          <p:nvSpPr>
            <p:cNvPr id="3148" name="Text Box 73"/>
            <p:cNvSpPr txBox="1">
              <a:spLocks noChangeArrowheads="1"/>
            </p:cNvSpPr>
            <p:nvPr/>
          </p:nvSpPr>
          <p:spPr bwMode="auto">
            <a:xfrm>
              <a:off x="0" y="3369"/>
              <a:ext cx="576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0000FF"/>
                  </a:solidFill>
                </a:rPr>
                <a:t>Mỗi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đơn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vị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đo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độ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dài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gấp</a:t>
              </a:r>
              <a:r>
                <a:rPr lang="en-US" sz="2800" b="1" dirty="0">
                  <a:solidFill>
                    <a:srgbClr val="0000FF"/>
                  </a:solidFill>
                </a:rPr>
                <a:t> 10 </a:t>
              </a:r>
              <a:r>
                <a:rPr lang="en-US" sz="2800" b="1" dirty="0" err="1">
                  <a:solidFill>
                    <a:srgbClr val="0000FF"/>
                  </a:solidFill>
                </a:rPr>
                <a:t>lần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đơn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vị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bé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hơn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tiếp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liền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nó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và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bằng</a:t>
              </a:r>
              <a:r>
                <a:rPr lang="en-US" sz="2800" b="1" dirty="0">
                  <a:solidFill>
                    <a:srgbClr val="0000FF"/>
                  </a:solidFill>
                </a:rPr>
                <a:t>                     </a:t>
              </a:r>
              <a:r>
                <a:rPr lang="en-US" sz="2800" b="1" dirty="0" smtClean="0">
                  <a:solidFill>
                    <a:srgbClr val="0000FF"/>
                  </a:solidFill>
                </a:rPr>
                <a:t>     </a:t>
              </a:r>
              <a:r>
                <a:rPr lang="en-US" sz="2800" b="1" dirty="0" err="1" smtClean="0">
                  <a:solidFill>
                    <a:srgbClr val="0000FF"/>
                  </a:solidFill>
                </a:rPr>
                <a:t>đơn</a:t>
              </a:r>
              <a:r>
                <a:rPr lang="en-US" sz="28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vị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lớn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hơn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tiếp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liền</a:t>
              </a:r>
              <a:r>
                <a:rPr lang="en-US" sz="2800" b="1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</a:rPr>
                <a:t>nó</a:t>
              </a:r>
              <a:r>
                <a:rPr lang="en-US" sz="2800" b="1" dirty="0">
                  <a:solidFill>
                    <a:srgbClr val="0000FF"/>
                  </a:solidFill>
                </a:rPr>
                <a:t>.</a:t>
              </a:r>
            </a:p>
          </p:txBody>
        </p:sp>
        <p:grpSp>
          <p:nvGrpSpPr>
            <p:cNvPr id="3" name="Group 189"/>
            <p:cNvGrpSpPr>
              <a:grpSpLocks/>
            </p:cNvGrpSpPr>
            <p:nvPr/>
          </p:nvGrpSpPr>
          <p:grpSpPr bwMode="auto">
            <a:xfrm>
              <a:off x="768" y="3552"/>
              <a:ext cx="1305" cy="470"/>
              <a:chOff x="768" y="3552"/>
              <a:chExt cx="1305" cy="470"/>
            </a:xfrm>
          </p:grpSpPr>
          <p:sp>
            <p:nvSpPr>
              <p:cNvPr id="3150" name="Rectangle 182"/>
              <p:cNvSpPr>
                <a:spLocks noChangeArrowheads="1"/>
              </p:cNvSpPr>
              <p:nvPr/>
            </p:nvSpPr>
            <p:spPr bwMode="auto">
              <a:xfrm>
                <a:off x="1008" y="3648"/>
                <a:ext cx="1065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</a:rPr>
                  <a:t>(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itchFamily="18" charset="0"/>
                  </a:rPr>
                  <a:t>b</a:t>
                </a:r>
                <a:r>
                  <a:rPr lang="en-US" sz="2800" b="1" dirty="0" err="1">
                    <a:solidFill>
                      <a:srgbClr val="0000FF"/>
                    </a:solidFill>
                  </a:rPr>
                  <a:t>ằng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</a:rPr>
                  <a:t>0,1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)  </a:t>
                </a:r>
                <a:endParaRPr lang="en-US" sz="2800" b="1" dirty="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graphicFrame>
            <p:nvGraphicFramePr>
              <p:cNvPr id="3100" name="Object 187"/>
              <p:cNvGraphicFramePr>
                <a:graphicFrameLocks noChangeAspect="1"/>
              </p:cNvGraphicFramePr>
              <p:nvPr/>
            </p:nvGraphicFramePr>
            <p:xfrm>
              <a:off x="768" y="3552"/>
              <a:ext cx="249" cy="470"/>
            </p:xfrm>
            <a:graphic>
              <a:graphicData uri="http://schemas.openxmlformats.org/presentationml/2006/ole">
                <p:oleObj spid="_x0000_s4124" name="Equation" r:id="rId29" imgW="203040" imgH="393480" progId="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1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  <p:bldP spid="6149" grpId="0" autoUpdateAnimBg="0"/>
      <p:bldP spid="6150" grpId="0" autoUpdateAnimBg="0"/>
      <p:bldP spid="6151" grpId="0" autoUpdateAnimBg="0"/>
      <p:bldP spid="6152" grpId="0" autoUpdateAnimBg="0"/>
      <p:bldP spid="6153" grpId="0" autoUpdateAnimBg="0"/>
      <p:bldP spid="6154" grpId="0" autoUpdateAnimBg="0"/>
      <p:bldP spid="6155" grpId="0" autoUpdateAnimBg="0"/>
      <p:bldP spid="6156" grpId="0" autoUpdateAnimBg="0"/>
      <p:bldP spid="6157" grpId="0" autoUpdateAnimBg="0"/>
      <p:bldP spid="6215" grpId="0" autoUpdateAnimBg="0"/>
      <p:bldP spid="62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-hinh-nen-toan-hoc-day-mau-sac-nhieu-khia-canh-cuc-chat-1494553405-1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29"/>
            <a:ext cx="9144000" cy="6858000"/>
          </a:xfr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114425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Viết các số đo độ dài dưới dạng số thập phân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886200" y="3971925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</a:t>
            </a:r>
          </a:p>
        </p:txBody>
      </p:sp>
      <p:graphicFrame>
        <p:nvGraphicFramePr>
          <p:cNvPr id="7" name="Rectangle 1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122" name="Equation" r:id="rId4" imgW="0" imgH="0" progId="">
              <p:embed/>
            </p:oleObj>
          </a:graphicData>
        </a:graphic>
      </p:graphicFrame>
      <p:grpSp>
        <p:nvGrpSpPr>
          <p:cNvPr id="8" name="Group 131"/>
          <p:cNvGrpSpPr>
            <a:grpSpLocks/>
          </p:cNvGrpSpPr>
          <p:nvPr/>
        </p:nvGrpSpPr>
        <p:grpSpPr bwMode="auto">
          <a:xfrm>
            <a:off x="195263" y="1633538"/>
            <a:ext cx="8763000" cy="1219200"/>
            <a:chOff x="123" y="1029"/>
            <a:chExt cx="5520" cy="768"/>
          </a:xfrm>
        </p:grpSpPr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123" y="1029"/>
              <a:ext cx="5520" cy="768"/>
              <a:chOff x="123" y="1029"/>
              <a:chExt cx="5520" cy="768"/>
            </a:xfrm>
          </p:grpSpPr>
          <p:sp>
            <p:nvSpPr>
              <p:cNvPr id="21" name="Rectangle 30"/>
              <p:cNvSpPr>
                <a:spLocks noChangeArrowheads="1"/>
              </p:cNvSpPr>
              <p:nvPr/>
            </p:nvSpPr>
            <p:spPr bwMode="auto">
              <a:xfrm>
                <a:off x="4944" y="1413"/>
                <a:ext cx="699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22" name="Rectangle 29"/>
              <p:cNvSpPr>
                <a:spLocks noChangeArrowheads="1"/>
              </p:cNvSpPr>
              <p:nvPr/>
            </p:nvSpPr>
            <p:spPr bwMode="auto">
              <a:xfrm>
                <a:off x="4128" y="1413"/>
                <a:ext cx="81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3360" y="1413"/>
                <a:ext cx="768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2448" y="1413"/>
                <a:ext cx="91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1632" y="1413"/>
                <a:ext cx="81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816" y="1413"/>
                <a:ext cx="81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27" name="Rectangle 24"/>
              <p:cNvSpPr>
                <a:spLocks noChangeArrowheads="1"/>
              </p:cNvSpPr>
              <p:nvPr/>
            </p:nvSpPr>
            <p:spPr bwMode="auto">
              <a:xfrm>
                <a:off x="123" y="1413"/>
                <a:ext cx="693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28" name="Rectangle 21"/>
              <p:cNvSpPr>
                <a:spLocks noChangeArrowheads="1"/>
              </p:cNvSpPr>
              <p:nvPr/>
            </p:nvSpPr>
            <p:spPr bwMode="auto">
              <a:xfrm>
                <a:off x="3360" y="1029"/>
                <a:ext cx="2283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29" name="Rectangle 20"/>
              <p:cNvSpPr>
                <a:spLocks noChangeArrowheads="1"/>
              </p:cNvSpPr>
              <p:nvPr/>
            </p:nvSpPr>
            <p:spPr bwMode="auto">
              <a:xfrm>
                <a:off x="2448" y="1029"/>
                <a:ext cx="91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30" name="Rectangle 17"/>
              <p:cNvSpPr>
                <a:spLocks noChangeArrowheads="1"/>
              </p:cNvSpPr>
              <p:nvPr/>
            </p:nvSpPr>
            <p:spPr bwMode="auto">
              <a:xfrm>
                <a:off x="123" y="1029"/>
                <a:ext cx="2325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vi-VN" sz="2800"/>
              </a:p>
            </p:txBody>
          </p:sp>
          <p:sp>
            <p:nvSpPr>
              <p:cNvPr id="31" name="Line 31"/>
              <p:cNvSpPr>
                <a:spLocks noChangeShapeType="1"/>
              </p:cNvSpPr>
              <p:nvPr/>
            </p:nvSpPr>
            <p:spPr bwMode="auto">
              <a:xfrm>
                <a:off x="123" y="1029"/>
                <a:ext cx="552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2"/>
              <p:cNvSpPr>
                <a:spLocks noChangeShapeType="1"/>
              </p:cNvSpPr>
              <p:nvPr/>
            </p:nvSpPr>
            <p:spPr bwMode="auto">
              <a:xfrm>
                <a:off x="123" y="1413"/>
                <a:ext cx="55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3"/>
              <p:cNvSpPr>
                <a:spLocks noChangeShapeType="1"/>
              </p:cNvSpPr>
              <p:nvPr/>
            </p:nvSpPr>
            <p:spPr bwMode="auto">
              <a:xfrm>
                <a:off x="123" y="1797"/>
                <a:ext cx="552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4"/>
              <p:cNvSpPr>
                <a:spLocks noChangeShapeType="1"/>
              </p:cNvSpPr>
              <p:nvPr/>
            </p:nvSpPr>
            <p:spPr bwMode="auto">
              <a:xfrm>
                <a:off x="123" y="1029"/>
                <a:ext cx="0" cy="76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7"/>
              <p:cNvSpPr>
                <a:spLocks noChangeShapeType="1"/>
              </p:cNvSpPr>
              <p:nvPr/>
            </p:nvSpPr>
            <p:spPr bwMode="auto">
              <a:xfrm>
                <a:off x="2448" y="1029"/>
                <a:ext cx="0" cy="7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38"/>
              <p:cNvSpPr>
                <a:spLocks noChangeShapeType="1"/>
              </p:cNvSpPr>
              <p:nvPr/>
            </p:nvSpPr>
            <p:spPr bwMode="auto">
              <a:xfrm>
                <a:off x="3360" y="1029"/>
                <a:ext cx="0" cy="7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41"/>
              <p:cNvSpPr>
                <a:spLocks noChangeShapeType="1"/>
              </p:cNvSpPr>
              <p:nvPr/>
            </p:nvSpPr>
            <p:spPr bwMode="auto">
              <a:xfrm>
                <a:off x="5643" y="1029"/>
                <a:ext cx="0" cy="76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49"/>
              <p:cNvSpPr>
                <a:spLocks noChangeShapeType="1"/>
              </p:cNvSpPr>
              <p:nvPr/>
            </p:nvSpPr>
            <p:spPr bwMode="auto">
              <a:xfrm>
                <a:off x="816" y="1413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50"/>
              <p:cNvSpPr>
                <a:spLocks noChangeShapeType="1"/>
              </p:cNvSpPr>
              <p:nvPr/>
            </p:nvSpPr>
            <p:spPr bwMode="auto">
              <a:xfrm>
                <a:off x="1632" y="1413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52"/>
              <p:cNvSpPr>
                <a:spLocks noChangeShapeType="1"/>
              </p:cNvSpPr>
              <p:nvPr/>
            </p:nvSpPr>
            <p:spPr bwMode="auto">
              <a:xfrm>
                <a:off x="4128" y="1413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53"/>
              <p:cNvSpPr>
                <a:spLocks noChangeShapeType="1"/>
              </p:cNvSpPr>
              <p:nvPr/>
            </p:nvSpPr>
            <p:spPr bwMode="auto">
              <a:xfrm>
                <a:off x="4944" y="1413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30"/>
            <p:cNvGrpSpPr>
              <a:grpSpLocks/>
            </p:cNvGrpSpPr>
            <p:nvPr/>
          </p:nvGrpSpPr>
          <p:grpSpPr bwMode="auto">
            <a:xfrm>
              <a:off x="246" y="1029"/>
              <a:ext cx="5325" cy="738"/>
              <a:chOff x="246" y="1029"/>
              <a:chExt cx="5325" cy="738"/>
            </a:xfrm>
          </p:grpSpPr>
          <p:sp>
            <p:nvSpPr>
              <p:cNvPr id="11" name="Text Box 55"/>
              <p:cNvSpPr txBox="1">
                <a:spLocks noChangeArrowheads="1"/>
              </p:cNvSpPr>
              <p:nvPr/>
            </p:nvSpPr>
            <p:spPr bwMode="auto">
              <a:xfrm>
                <a:off x="375" y="1029"/>
                <a:ext cx="192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chemeClr val="accent2"/>
                    </a:solidFill>
                  </a:rPr>
                  <a:t>Lớn hơn mét</a:t>
                </a:r>
              </a:p>
            </p:txBody>
          </p:sp>
          <p:sp>
            <p:nvSpPr>
              <p:cNvPr id="12" name="Text Box 56"/>
              <p:cNvSpPr txBox="1">
                <a:spLocks noChangeArrowheads="1"/>
              </p:cNvSpPr>
              <p:nvPr/>
            </p:nvSpPr>
            <p:spPr bwMode="auto">
              <a:xfrm>
                <a:off x="2460" y="1044"/>
                <a:ext cx="96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chemeClr val="accent2"/>
                    </a:solidFill>
                  </a:rPr>
                  <a:t> Mét</a:t>
                </a:r>
              </a:p>
            </p:txBody>
          </p:sp>
          <p:sp>
            <p:nvSpPr>
              <p:cNvPr id="13" name="Text Box 57"/>
              <p:cNvSpPr txBox="1">
                <a:spLocks noChangeArrowheads="1"/>
              </p:cNvSpPr>
              <p:nvPr/>
            </p:nvSpPr>
            <p:spPr bwMode="auto">
              <a:xfrm>
                <a:off x="3552" y="1038"/>
                <a:ext cx="192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chemeClr val="accent2"/>
                    </a:solidFill>
                  </a:rPr>
                  <a:t>Bé hơn mét</a:t>
                </a:r>
              </a:p>
            </p:txBody>
          </p:sp>
          <p:sp>
            <p:nvSpPr>
              <p:cNvPr id="14" name="Text Box 58"/>
              <p:cNvSpPr txBox="1">
                <a:spLocks noChangeArrowheads="1"/>
              </p:cNvSpPr>
              <p:nvPr/>
            </p:nvSpPr>
            <p:spPr bwMode="auto">
              <a:xfrm>
                <a:off x="246" y="1425"/>
                <a:ext cx="57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/>
                  <a:t>km</a:t>
                </a:r>
              </a:p>
            </p:txBody>
          </p:sp>
          <p:sp>
            <p:nvSpPr>
              <p:cNvPr id="15" name="Text Box 59"/>
              <p:cNvSpPr txBox="1">
                <a:spLocks noChangeArrowheads="1"/>
              </p:cNvSpPr>
              <p:nvPr/>
            </p:nvSpPr>
            <p:spPr bwMode="auto">
              <a:xfrm>
                <a:off x="891" y="1419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hm</a:t>
                </a:r>
              </a:p>
            </p:txBody>
          </p:sp>
          <p:sp>
            <p:nvSpPr>
              <p:cNvPr id="16" name="Text Box 60"/>
              <p:cNvSpPr txBox="1">
                <a:spLocks noChangeArrowheads="1"/>
              </p:cNvSpPr>
              <p:nvPr/>
            </p:nvSpPr>
            <p:spPr bwMode="auto">
              <a:xfrm>
                <a:off x="1707" y="1428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dam</a:t>
                </a:r>
              </a:p>
            </p:txBody>
          </p:sp>
          <p:sp>
            <p:nvSpPr>
              <p:cNvPr id="17" name="Text Box 61"/>
              <p:cNvSpPr txBox="1">
                <a:spLocks noChangeArrowheads="1"/>
              </p:cNvSpPr>
              <p:nvPr/>
            </p:nvSpPr>
            <p:spPr bwMode="auto">
              <a:xfrm>
                <a:off x="2589" y="1428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m</a:t>
                </a:r>
              </a:p>
            </p:txBody>
          </p:sp>
          <p:sp>
            <p:nvSpPr>
              <p:cNvPr id="18" name="Text Box 62"/>
              <p:cNvSpPr txBox="1">
                <a:spLocks noChangeArrowheads="1"/>
              </p:cNvSpPr>
              <p:nvPr/>
            </p:nvSpPr>
            <p:spPr bwMode="auto">
              <a:xfrm>
                <a:off x="3501" y="1434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dm</a:t>
                </a:r>
              </a:p>
            </p:txBody>
          </p:sp>
          <p:sp>
            <p:nvSpPr>
              <p:cNvPr id="19" name="Text Box 63"/>
              <p:cNvSpPr txBox="1">
                <a:spLocks noChangeArrowheads="1"/>
              </p:cNvSpPr>
              <p:nvPr/>
            </p:nvSpPr>
            <p:spPr bwMode="auto">
              <a:xfrm>
                <a:off x="4221" y="1437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cm</a:t>
                </a:r>
              </a:p>
            </p:txBody>
          </p:sp>
          <p:sp>
            <p:nvSpPr>
              <p:cNvPr id="20" name="Text Box 64"/>
              <p:cNvSpPr txBox="1">
                <a:spLocks noChangeArrowheads="1"/>
              </p:cNvSpPr>
              <p:nvPr/>
            </p:nvSpPr>
            <p:spPr bwMode="auto">
              <a:xfrm>
                <a:off x="4947" y="1440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mm</a:t>
                </a:r>
              </a:p>
            </p:txBody>
          </p:sp>
        </p:grpSp>
      </p:grpSp>
      <p:sp>
        <p:nvSpPr>
          <p:cNvPr id="42" name="Text Box 67"/>
          <p:cNvSpPr txBox="1">
            <a:spLocks noChangeArrowheads="1"/>
          </p:cNvSpPr>
          <p:nvPr/>
        </p:nvSpPr>
        <p:spPr bwMode="auto">
          <a:xfrm>
            <a:off x="304800" y="4014788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1km =           m</a:t>
            </a:r>
          </a:p>
        </p:txBody>
      </p:sp>
      <p:sp>
        <p:nvSpPr>
          <p:cNvPr id="43" name="Text Box 68"/>
          <p:cNvSpPr txBox="1">
            <a:spLocks noChangeArrowheads="1"/>
          </p:cNvSpPr>
          <p:nvPr/>
        </p:nvSpPr>
        <p:spPr bwMode="auto">
          <a:xfrm>
            <a:off x="1219200" y="4038600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1000</a:t>
            </a:r>
          </a:p>
        </p:txBody>
      </p:sp>
      <p:sp>
        <p:nvSpPr>
          <p:cNvPr id="44" name="Text Box 69"/>
          <p:cNvSpPr txBox="1">
            <a:spLocks noChangeArrowheads="1"/>
          </p:cNvSpPr>
          <p:nvPr/>
        </p:nvSpPr>
        <p:spPr bwMode="auto">
          <a:xfrm>
            <a:off x="304800" y="45720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1m   =         cm</a:t>
            </a:r>
          </a:p>
        </p:txBody>
      </p:sp>
      <p:sp>
        <p:nvSpPr>
          <p:cNvPr id="45" name="Text Box 70"/>
          <p:cNvSpPr txBox="1">
            <a:spLocks noChangeArrowheads="1"/>
          </p:cNvSpPr>
          <p:nvPr/>
        </p:nvSpPr>
        <p:spPr bwMode="auto">
          <a:xfrm>
            <a:off x="1219200" y="45720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100</a:t>
            </a:r>
          </a:p>
        </p:txBody>
      </p:sp>
      <p:sp>
        <p:nvSpPr>
          <p:cNvPr id="46" name="Text Box 73"/>
          <p:cNvSpPr txBox="1">
            <a:spLocks noChangeArrowheads="1"/>
          </p:cNvSpPr>
          <p:nvPr/>
        </p:nvSpPr>
        <p:spPr bwMode="auto">
          <a:xfrm>
            <a:off x="304800" y="51435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1m   =          mm</a:t>
            </a:r>
          </a:p>
        </p:txBody>
      </p:sp>
      <p:sp>
        <p:nvSpPr>
          <p:cNvPr id="47" name="Text Box 74"/>
          <p:cNvSpPr txBox="1">
            <a:spLocks noChangeArrowheads="1"/>
          </p:cNvSpPr>
          <p:nvPr/>
        </p:nvSpPr>
        <p:spPr bwMode="auto">
          <a:xfrm>
            <a:off x="1219200" y="51816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1000</a:t>
            </a:r>
          </a:p>
        </p:txBody>
      </p:sp>
      <p:sp>
        <p:nvSpPr>
          <p:cNvPr id="48" name="Text Box 75"/>
          <p:cNvSpPr txBox="1">
            <a:spLocks noChangeArrowheads="1"/>
          </p:cNvSpPr>
          <p:nvPr/>
        </p:nvSpPr>
        <p:spPr bwMode="auto">
          <a:xfrm>
            <a:off x="4367213" y="3976688"/>
            <a:ext cx="4624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1m   =          km	=         km</a:t>
            </a:r>
          </a:p>
        </p:txBody>
      </p:sp>
      <p:graphicFrame>
        <p:nvGraphicFramePr>
          <p:cNvPr id="49" name="Object 76"/>
          <p:cNvGraphicFramePr>
            <a:graphicFrameLocks noChangeAspect="1"/>
          </p:cNvGraphicFramePr>
          <p:nvPr/>
        </p:nvGraphicFramePr>
        <p:xfrm>
          <a:off x="5334000" y="3886200"/>
          <a:ext cx="844550" cy="784225"/>
        </p:xfrm>
        <a:graphic>
          <a:graphicData uri="http://schemas.openxmlformats.org/presentationml/2006/ole">
            <p:oleObj spid="_x0000_s5123" name="Equation" r:id="rId5" imgW="355320" imgH="393480" progId="">
              <p:embed/>
            </p:oleObj>
          </a:graphicData>
        </a:graphic>
      </p:graphicFrame>
      <p:graphicFrame>
        <p:nvGraphicFramePr>
          <p:cNvPr id="50" name="Object 77"/>
          <p:cNvGraphicFramePr>
            <a:graphicFrameLocks noChangeAspect="1"/>
          </p:cNvGraphicFramePr>
          <p:nvPr/>
        </p:nvGraphicFramePr>
        <p:xfrm>
          <a:off x="7315200" y="4038600"/>
          <a:ext cx="790575" cy="498475"/>
        </p:xfrm>
        <a:graphic>
          <a:graphicData uri="http://schemas.openxmlformats.org/presentationml/2006/ole">
            <p:oleObj spid="_x0000_s5124" name="Equation" r:id="rId6" imgW="393480" imgH="203040" progId="">
              <p:embed/>
            </p:oleObj>
          </a:graphicData>
        </a:graphic>
      </p:graphicFrame>
      <p:sp>
        <p:nvSpPr>
          <p:cNvPr id="51" name="Text Box 78"/>
          <p:cNvSpPr txBox="1">
            <a:spLocks noChangeArrowheads="1"/>
          </p:cNvSpPr>
          <p:nvPr/>
        </p:nvSpPr>
        <p:spPr bwMode="auto">
          <a:xfrm>
            <a:off x="4271963" y="4605338"/>
            <a:ext cx="4624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1cm  =          m	 =         m</a:t>
            </a:r>
          </a:p>
        </p:txBody>
      </p:sp>
      <p:graphicFrame>
        <p:nvGraphicFramePr>
          <p:cNvPr id="52" name="Object 79"/>
          <p:cNvGraphicFramePr>
            <a:graphicFrameLocks noChangeAspect="1"/>
          </p:cNvGraphicFramePr>
          <p:nvPr/>
        </p:nvGraphicFramePr>
        <p:xfrm>
          <a:off x="5334000" y="4572000"/>
          <a:ext cx="663575" cy="784225"/>
        </p:xfrm>
        <a:graphic>
          <a:graphicData uri="http://schemas.openxmlformats.org/presentationml/2006/ole">
            <p:oleObj spid="_x0000_s5125" name="Equation" r:id="rId7" imgW="279360" imgH="393480" progId="">
              <p:embed/>
            </p:oleObj>
          </a:graphicData>
        </a:graphic>
      </p:graphicFrame>
      <p:graphicFrame>
        <p:nvGraphicFramePr>
          <p:cNvPr id="53" name="Object 80"/>
          <p:cNvGraphicFramePr>
            <a:graphicFrameLocks noChangeAspect="1"/>
          </p:cNvGraphicFramePr>
          <p:nvPr/>
        </p:nvGraphicFramePr>
        <p:xfrm>
          <a:off x="7239000" y="4724400"/>
          <a:ext cx="873125" cy="498475"/>
        </p:xfrm>
        <a:graphic>
          <a:graphicData uri="http://schemas.openxmlformats.org/presentationml/2006/ole">
            <p:oleObj spid="_x0000_s5126" name="Equation" r:id="rId8" imgW="317160" imgH="203040" progId="">
              <p:embed/>
            </p:oleObj>
          </a:graphicData>
        </a:graphic>
      </p:graphicFrame>
      <p:sp>
        <p:nvSpPr>
          <p:cNvPr id="54" name="Text Box 83"/>
          <p:cNvSpPr txBox="1">
            <a:spLocks noChangeArrowheads="1"/>
          </p:cNvSpPr>
          <p:nvPr/>
        </p:nvSpPr>
        <p:spPr bwMode="auto">
          <a:xfrm>
            <a:off x="4267200" y="5486400"/>
            <a:ext cx="4624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1mm =          m	 =         m</a:t>
            </a:r>
          </a:p>
        </p:txBody>
      </p:sp>
      <p:graphicFrame>
        <p:nvGraphicFramePr>
          <p:cNvPr id="55" name="Object 84"/>
          <p:cNvGraphicFramePr>
            <a:graphicFrameLocks noChangeAspect="1"/>
          </p:cNvGraphicFramePr>
          <p:nvPr/>
        </p:nvGraphicFramePr>
        <p:xfrm>
          <a:off x="5334000" y="5257800"/>
          <a:ext cx="844550" cy="784225"/>
        </p:xfrm>
        <a:graphic>
          <a:graphicData uri="http://schemas.openxmlformats.org/presentationml/2006/ole">
            <p:oleObj spid="_x0000_s5127" name="Equation" r:id="rId9" imgW="355320" imgH="393480" progId="">
              <p:embed/>
            </p:oleObj>
          </a:graphicData>
        </a:graphic>
      </p:graphicFrame>
      <p:graphicFrame>
        <p:nvGraphicFramePr>
          <p:cNvPr id="56" name="Object 85"/>
          <p:cNvGraphicFramePr>
            <a:graphicFrameLocks noChangeAspect="1"/>
          </p:cNvGraphicFramePr>
          <p:nvPr/>
        </p:nvGraphicFramePr>
        <p:xfrm>
          <a:off x="7239000" y="5334000"/>
          <a:ext cx="901700" cy="469900"/>
        </p:xfrm>
        <a:graphic>
          <a:graphicData uri="http://schemas.openxmlformats.org/presentationml/2006/ole">
            <p:oleObj spid="_x0000_s5128" name="Equation" r:id="rId10" imgW="393480" imgH="203040" progId="">
              <p:embed/>
            </p:oleObj>
          </a:graphicData>
        </a:graphic>
      </p:graphicFrame>
      <p:graphicFrame>
        <p:nvGraphicFramePr>
          <p:cNvPr id="57" name="Group 126"/>
          <p:cNvGraphicFramePr>
            <a:graphicFrameLocks noGrp="1"/>
          </p:cNvGraphicFramePr>
          <p:nvPr/>
        </p:nvGraphicFramePr>
        <p:xfrm>
          <a:off x="195263" y="2838450"/>
          <a:ext cx="8772525" cy="762000"/>
        </p:xfrm>
        <a:graphic>
          <a:graphicData uri="http://schemas.openxmlformats.org/drawingml/2006/table">
            <a:tbl>
              <a:tblPr/>
              <a:tblGrid>
                <a:gridCol w="1085850"/>
                <a:gridCol w="1295400"/>
                <a:gridCol w="1298575"/>
                <a:gridCol w="1454150"/>
                <a:gridCol w="1222375"/>
                <a:gridCol w="1308100"/>
                <a:gridCol w="110807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" name="Text Box 132"/>
          <p:cNvSpPr txBox="1">
            <a:spLocks noChangeArrowheads="1"/>
          </p:cNvSpPr>
          <p:nvPr/>
        </p:nvSpPr>
        <p:spPr bwMode="auto">
          <a:xfrm>
            <a:off x="3962400" y="295275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9" name="Text Box 133"/>
          <p:cNvSpPr txBox="1">
            <a:spLocks noChangeArrowheads="1"/>
          </p:cNvSpPr>
          <p:nvPr/>
        </p:nvSpPr>
        <p:spPr bwMode="auto">
          <a:xfrm>
            <a:off x="2590800" y="295275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60" name="Text Box 134"/>
          <p:cNvSpPr txBox="1">
            <a:spLocks noChangeArrowheads="1"/>
          </p:cNvSpPr>
          <p:nvPr/>
        </p:nvSpPr>
        <p:spPr bwMode="auto">
          <a:xfrm>
            <a:off x="1295400" y="29718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61" name="Text Box 135"/>
          <p:cNvSpPr txBox="1">
            <a:spLocks noChangeArrowheads="1"/>
          </p:cNvSpPr>
          <p:nvPr/>
        </p:nvSpPr>
        <p:spPr bwMode="auto">
          <a:xfrm>
            <a:off x="314325" y="2971800"/>
            <a:ext cx="828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62" name="Text Box 136"/>
          <p:cNvSpPr txBox="1">
            <a:spLocks noChangeArrowheads="1"/>
          </p:cNvSpPr>
          <p:nvPr/>
        </p:nvSpPr>
        <p:spPr bwMode="auto">
          <a:xfrm>
            <a:off x="762000" y="298132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51" grpId="0"/>
      <p:bldP spid="54" grpId="0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2000" y="4572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86200" y="3971925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</a:t>
            </a:r>
          </a:p>
        </p:txBody>
      </p:sp>
      <p:graphicFrame>
        <p:nvGraphicFramePr>
          <p:cNvPr id="8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6146" name="Equation" r:id="rId3" imgW="0" imgH="0" progId="">
              <p:embed/>
            </p:oleObj>
          </a:graphicData>
        </a:graphic>
      </p:graphicFrame>
      <p:sp>
        <p:nvSpPr>
          <p:cNvPr id="9" name="Text Box 55"/>
          <p:cNvSpPr txBox="1">
            <a:spLocks noChangeArrowheads="1"/>
          </p:cNvSpPr>
          <p:nvPr/>
        </p:nvSpPr>
        <p:spPr bwMode="auto">
          <a:xfrm>
            <a:off x="0" y="228600"/>
            <a:ext cx="8867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a) </a:t>
            </a:r>
            <a:r>
              <a:rPr lang="en-US" sz="2800" b="1" u="sng" dirty="0" err="1"/>
              <a:t>Ví</a:t>
            </a:r>
            <a:r>
              <a:rPr lang="en-US" sz="2800" b="1" u="sng" dirty="0"/>
              <a:t> </a:t>
            </a:r>
            <a:r>
              <a:rPr lang="en-US" sz="2800" b="1" u="sng" dirty="0" err="1"/>
              <a:t>dụ</a:t>
            </a:r>
            <a:r>
              <a:rPr lang="en-US" sz="2800" b="1" u="sng" dirty="0"/>
              <a:t> 1</a:t>
            </a:r>
            <a:r>
              <a:rPr lang="en-US" sz="2800" b="1" dirty="0"/>
              <a:t>: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thập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r>
              <a:rPr lang="en-US" sz="2800" dirty="0"/>
              <a:t>:</a:t>
            </a:r>
          </a:p>
        </p:txBody>
      </p:sp>
      <p:sp>
        <p:nvSpPr>
          <p:cNvPr id="10" name="Text Box 56"/>
          <p:cNvSpPr txBox="1">
            <a:spLocks noChangeArrowheads="1"/>
          </p:cNvSpPr>
          <p:nvPr/>
        </p:nvSpPr>
        <p:spPr bwMode="auto">
          <a:xfrm>
            <a:off x="2743200" y="838200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6m 4dm	= .   .   . m</a:t>
            </a:r>
          </a:p>
        </p:txBody>
      </p:sp>
      <p:sp>
        <p:nvSpPr>
          <p:cNvPr id="11" name="Text Box 58"/>
          <p:cNvSpPr txBox="1">
            <a:spLocks noChangeArrowheads="1"/>
          </p:cNvSpPr>
          <p:nvPr/>
        </p:nvSpPr>
        <p:spPr bwMode="auto">
          <a:xfrm>
            <a:off x="381000" y="1447800"/>
            <a:ext cx="205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008000"/>
                </a:solidFill>
              </a:rPr>
              <a:t>Cách</a:t>
            </a:r>
            <a:r>
              <a:rPr lang="en-US" sz="2800" b="1" i="1" dirty="0">
                <a:solidFill>
                  <a:srgbClr val="008000"/>
                </a:solidFill>
              </a:rPr>
              <a:t> </a:t>
            </a:r>
            <a:r>
              <a:rPr lang="en-US" sz="2800" b="1" i="1" dirty="0" err="1">
                <a:solidFill>
                  <a:srgbClr val="008000"/>
                </a:solidFill>
              </a:rPr>
              <a:t>làm</a:t>
            </a:r>
            <a:r>
              <a:rPr lang="en-US" sz="2800" b="1" i="1" dirty="0">
                <a:solidFill>
                  <a:srgbClr val="008000"/>
                </a:solidFill>
              </a:rPr>
              <a:t>:</a:t>
            </a:r>
            <a:r>
              <a:rPr lang="en-US" sz="2800" b="1" i="1" dirty="0"/>
              <a:t> </a:t>
            </a:r>
            <a:r>
              <a:rPr lang="en-US" sz="2800" dirty="0"/>
              <a:t> </a:t>
            </a:r>
            <a:endParaRPr lang="en-US" sz="2800" b="1" i="1" dirty="0"/>
          </a:p>
        </p:txBody>
      </p:sp>
      <p:grpSp>
        <p:nvGrpSpPr>
          <p:cNvPr id="12" name="Group 62"/>
          <p:cNvGrpSpPr>
            <a:grpSpLocks/>
          </p:cNvGrpSpPr>
          <p:nvPr/>
        </p:nvGrpSpPr>
        <p:grpSpPr bwMode="auto">
          <a:xfrm>
            <a:off x="2667001" y="1447800"/>
            <a:ext cx="6019800" cy="806450"/>
            <a:chOff x="1671" y="930"/>
            <a:chExt cx="3792" cy="508"/>
          </a:xfrm>
        </p:grpSpPr>
        <p:sp>
          <p:nvSpPr>
            <p:cNvPr id="13" name="Text Box 59"/>
            <p:cNvSpPr txBox="1">
              <a:spLocks noChangeArrowheads="1"/>
            </p:cNvSpPr>
            <p:nvPr/>
          </p:nvSpPr>
          <p:spPr bwMode="auto">
            <a:xfrm>
              <a:off x="1671" y="978"/>
              <a:ext cx="37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6m 4dm 	=           m =  6,4m.</a:t>
              </a:r>
              <a:r>
                <a:rPr lang="en-US" sz="2800" b="1" i="1" dirty="0"/>
                <a:t> </a:t>
              </a:r>
              <a:r>
                <a:rPr lang="en-US" sz="2800" dirty="0"/>
                <a:t> </a:t>
              </a:r>
              <a:endParaRPr lang="en-US" sz="2800" b="1" i="1" dirty="0"/>
            </a:p>
          </p:txBody>
        </p:sp>
        <p:graphicFrame>
          <p:nvGraphicFramePr>
            <p:cNvPr id="14" name="Object 60"/>
            <p:cNvGraphicFramePr>
              <a:graphicFrameLocks noChangeAspect="1"/>
            </p:cNvGraphicFramePr>
            <p:nvPr/>
          </p:nvGraphicFramePr>
          <p:xfrm>
            <a:off x="3063" y="930"/>
            <a:ext cx="364" cy="508"/>
          </p:xfrm>
          <a:graphic>
            <a:graphicData uri="http://schemas.openxmlformats.org/presentationml/2006/ole">
              <p:oleObj spid="_x0000_s6147" name="Equation" r:id="rId4" imgW="304560" imgH="393480" progId="">
                <p:embed/>
              </p:oleObj>
            </a:graphicData>
          </a:graphic>
        </p:graphicFrame>
      </p:grpSp>
      <p:sp>
        <p:nvSpPr>
          <p:cNvPr id="15" name="Text Box 63"/>
          <p:cNvSpPr txBox="1">
            <a:spLocks noChangeArrowheads="1"/>
          </p:cNvSpPr>
          <p:nvPr/>
        </p:nvSpPr>
        <p:spPr bwMode="auto">
          <a:xfrm>
            <a:off x="762000" y="2057400"/>
            <a:ext cx="6715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008000"/>
                </a:solidFill>
              </a:rPr>
              <a:t>Vậy</a:t>
            </a:r>
            <a:r>
              <a:rPr lang="en-US" sz="2800" b="1" i="1" dirty="0">
                <a:solidFill>
                  <a:srgbClr val="008000"/>
                </a:solidFill>
              </a:rPr>
              <a:t> 	      :</a:t>
            </a:r>
            <a:r>
              <a:rPr lang="en-US" sz="2800" b="1" i="1" dirty="0"/>
              <a:t> </a:t>
            </a:r>
            <a:r>
              <a:rPr lang="en-US" sz="2800" dirty="0"/>
              <a:t>  6m 4dm	= 6,4m</a:t>
            </a:r>
          </a:p>
        </p:txBody>
      </p:sp>
      <p:sp>
        <p:nvSpPr>
          <p:cNvPr id="16" name="AutoShape 85"/>
          <p:cNvSpPr>
            <a:spLocks noChangeArrowheads="1"/>
          </p:cNvSpPr>
          <p:nvPr/>
        </p:nvSpPr>
        <p:spPr bwMode="auto">
          <a:xfrm>
            <a:off x="3505200" y="2514600"/>
            <a:ext cx="4114800" cy="2590800"/>
          </a:xfrm>
          <a:prstGeom prst="wedgeRoundRectCallout">
            <a:avLst>
              <a:gd name="adj1" fmla="val -10037"/>
              <a:gd name="adj2" fmla="val -69926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vi-VN"/>
          </a:p>
        </p:txBody>
      </p:sp>
      <p:graphicFrame>
        <p:nvGraphicFramePr>
          <p:cNvPr id="17" name="Object 86"/>
          <p:cNvGraphicFramePr>
            <a:graphicFrameLocks noChangeAspect="1"/>
          </p:cNvGraphicFramePr>
          <p:nvPr/>
        </p:nvGraphicFramePr>
        <p:xfrm>
          <a:off x="4419600" y="2514600"/>
          <a:ext cx="725488" cy="749300"/>
        </p:xfrm>
        <a:graphic>
          <a:graphicData uri="http://schemas.openxmlformats.org/presentationml/2006/ole">
            <p:oleObj spid="_x0000_s6148" name="Equation" r:id="rId5" imgW="431640" imgH="393480" progId="">
              <p:embed/>
            </p:oleObj>
          </a:graphicData>
        </a:graphic>
      </p:graphicFrame>
      <p:sp>
        <p:nvSpPr>
          <p:cNvPr id="18" name="Line 89"/>
          <p:cNvSpPr>
            <a:spLocks noChangeShapeType="1"/>
          </p:cNvSpPr>
          <p:nvPr/>
        </p:nvSpPr>
        <p:spPr bwMode="auto">
          <a:xfrm flipH="1">
            <a:off x="4038600" y="3048000"/>
            <a:ext cx="36195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91"/>
          <p:cNvSpPr>
            <a:spLocks noChangeShapeType="1"/>
          </p:cNvSpPr>
          <p:nvPr/>
        </p:nvSpPr>
        <p:spPr bwMode="auto">
          <a:xfrm>
            <a:off x="5105400" y="3048000"/>
            <a:ext cx="441325" cy="517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99"/>
          <p:cNvSpPr>
            <a:spLocks noChangeShapeType="1"/>
          </p:cNvSpPr>
          <p:nvPr/>
        </p:nvSpPr>
        <p:spPr bwMode="auto">
          <a:xfrm>
            <a:off x="3962400" y="4267200"/>
            <a:ext cx="266700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100"/>
          <p:cNvSpPr>
            <a:spLocks noChangeShapeType="1"/>
          </p:cNvSpPr>
          <p:nvPr/>
        </p:nvSpPr>
        <p:spPr bwMode="auto">
          <a:xfrm flipH="1">
            <a:off x="5410200" y="4343400"/>
            <a:ext cx="400050" cy="390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2" name="Object 159"/>
          <p:cNvGraphicFramePr>
            <a:graphicFrameLocks noChangeAspect="1"/>
          </p:cNvGraphicFramePr>
          <p:nvPr/>
        </p:nvGraphicFramePr>
        <p:xfrm>
          <a:off x="3581400" y="3657600"/>
          <a:ext cx="603250" cy="384175"/>
        </p:xfrm>
        <a:graphic>
          <a:graphicData uri="http://schemas.openxmlformats.org/presentationml/2006/ole">
            <p:oleObj spid="_x0000_s6149" name="Equation" r:id="rId6" imgW="241200" imgH="177480" progId="">
              <p:embed/>
            </p:oleObj>
          </a:graphicData>
        </a:graphic>
      </p:graphicFrame>
      <p:graphicFrame>
        <p:nvGraphicFramePr>
          <p:cNvPr id="23" name="Object 160"/>
          <p:cNvGraphicFramePr>
            <a:graphicFrameLocks noChangeAspect="1"/>
          </p:cNvGraphicFramePr>
          <p:nvPr/>
        </p:nvGraphicFramePr>
        <p:xfrm>
          <a:off x="5486400" y="3581400"/>
          <a:ext cx="576262" cy="749300"/>
        </p:xfrm>
        <a:graphic>
          <a:graphicData uri="http://schemas.openxmlformats.org/presentationml/2006/ole">
            <p:oleObj spid="_x0000_s6150" name="Equation" r:id="rId7" imgW="342720" imgH="393480" progId="">
              <p:embed/>
            </p:oleObj>
          </a:graphicData>
        </a:graphic>
      </p:graphicFrame>
      <p:graphicFrame>
        <p:nvGraphicFramePr>
          <p:cNvPr id="24" name="Object 161"/>
          <p:cNvGraphicFramePr>
            <a:graphicFrameLocks noChangeAspect="1"/>
          </p:cNvGraphicFramePr>
          <p:nvPr/>
        </p:nvGraphicFramePr>
        <p:xfrm>
          <a:off x="4343400" y="4648200"/>
          <a:ext cx="257175" cy="384175"/>
        </p:xfrm>
        <a:graphic>
          <a:graphicData uri="http://schemas.openxmlformats.org/presentationml/2006/ole">
            <p:oleObj spid="_x0000_s6151" name="Equation" r:id="rId8" imgW="126720" imgH="177480" progId="">
              <p:embed/>
            </p:oleObj>
          </a:graphicData>
        </a:graphic>
      </p:graphicFrame>
      <p:graphicFrame>
        <p:nvGraphicFramePr>
          <p:cNvPr id="25" name="Object 162"/>
          <p:cNvGraphicFramePr>
            <a:graphicFrameLocks noChangeAspect="1"/>
          </p:cNvGraphicFramePr>
          <p:nvPr/>
        </p:nvGraphicFramePr>
        <p:xfrm>
          <a:off x="4495800" y="4800600"/>
          <a:ext cx="215900" cy="304800"/>
        </p:xfrm>
        <a:graphic>
          <a:graphicData uri="http://schemas.openxmlformats.org/presentationml/2006/ole">
            <p:oleObj spid="_x0000_s6152" name="Equation" r:id="rId9" imgW="75960" imgH="101520" progId="">
              <p:embed/>
            </p:oleObj>
          </a:graphicData>
        </a:graphic>
      </p:graphicFrame>
      <p:graphicFrame>
        <p:nvGraphicFramePr>
          <p:cNvPr id="26" name="Object 163"/>
          <p:cNvGraphicFramePr>
            <a:graphicFrameLocks noChangeAspect="1"/>
          </p:cNvGraphicFramePr>
          <p:nvPr/>
        </p:nvGraphicFramePr>
        <p:xfrm>
          <a:off x="4724400" y="4648200"/>
          <a:ext cx="628650" cy="403225"/>
        </p:xfrm>
        <a:graphic>
          <a:graphicData uri="http://schemas.openxmlformats.org/presentationml/2006/ole">
            <p:oleObj spid="_x0000_s6153" name="Equation" r:id="rId10" imgW="241200" imgH="177480" progId="">
              <p:embed/>
            </p:oleObj>
          </a:graphicData>
        </a:graphic>
      </p:graphicFrame>
      <p:graphicFrame>
        <p:nvGraphicFramePr>
          <p:cNvPr id="27" name="Group 23"/>
          <p:cNvGraphicFramePr>
            <a:graphicFrameLocks noGrp="1"/>
          </p:cNvGraphicFramePr>
          <p:nvPr/>
        </p:nvGraphicFramePr>
        <p:xfrm>
          <a:off x="304801" y="5562600"/>
          <a:ext cx="8515349" cy="914400"/>
        </p:xfrm>
        <a:graphic>
          <a:graphicData uri="http://schemas.openxmlformats.org/drawingml/2006/table">
            <a:tbl>
              <a:tblPr/>
              <a:tblGrid>
                <a:gridCol w="1216916"/>
                <a:gridCol w="1215383"/>
                <a:gridCol w="1218450"/>
                <a:gridCol w="1213851"/>
                <a:gridCol w="1218449"/>
                <a:gridCol w="1215384"/>
                <a:gridCol w="1216916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6,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4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8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2" dur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1295400"/>
            <a:ext cx="9144000" cy="411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886200" y="3971925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</a:t>
            </a:r>
          </a:p>
        </p:txBody>
      </p:sp>
      <p:graphicFrame>
        <p:nvGraphicFramePr>
          <p:cNvPr id="24" name="Rectangle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7173" name="Equation" r:id="rId5" imgW="0" imgH="0" progId="">
              <p:embed/>
            </p:oleObj>
          </a:graphicData>
        </a:graphic>
      </p:graphicFrame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276225" y="1371600"/>
            <a:ext cx="8867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a) </a:t>
            </a:r>
            <a:r>
              <a:rPr lang="en-US" sz="2800" b="1" u="sng" dirty="0" err="1"/>
              <a:t>Ví</a:t>
            </a:r>
            <a:r>
              <a:rPr lang="en-US" sz="2800" b="1" u="sng" dirty="0"/>
              <a:t> </a:t>
            </a:r>
            <a:r>
              <a:rPr lang="en-US" sz="2800" b="1" u="sng" dirty="0" err="1"/>
              <a:t>dụ</a:t>
            </a:r>
            <a:r>
              <a:rPr lang="en-US" sz="2800" b="1" u="sng" dirty="0"/>
              <a:t> 1</a:t>
            </a:r>
            <a:r>
              <a:rPr lang="en-US" sz="2800" b="1" dirty="0"/>
              <a:t>: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thập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r>
              <a:rPr lang="en-US" sz="2800" dirty="0"/>
              <a:t>: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590800" y="1828800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6m 4dm	= </a:t>
            </a:r>
            <a:r>
              <a:rPr lang="en-US" sz="2800" dirty="0" smtClean="0"/>
              <a:t>6,4 </a:t>
            </a:r>
            <a:r>
              <a:rPr lang="en-US" sz="2800" dirty="0"/>
              <a:t>m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276225" y="2667000"/>
            <a:ext cx="8867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b) </a:t>
            </a:r>
            <a:r>
              <a:rPr lang="en-US" sz="2800" b="1" u="sng" dirty="0" err="1"/>
              <a:t>Ví</a:t>
            </a:r>
            <a:r>
              <a:rPr lang="en-US" sz="2800" b="1" u="sng" dirty="0"/>
              <a:t> </a:t>
            </a:r>
            <a:r>
              <a:rPr lang="en-US" sz="2800" b="1" u="sng" dirty="0" err="1"/>
              <a:t>dụ</a:t>
            </a:r>
            <a:r>
              <a:rPr lang="en-US" sz="2800" b="1" u="sng" dirty="0"/>
              <a:t> 2</a:t>
            </a:r>
            <a:r>
              <a:rPr lang="en-US" sz="2800" b="1" dirty="0"/>
              <a:t>: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thập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r>
              <a:rPr lang="en-US" sz="2800" dirty="0"/>
              <a:t>:</a:t>
            </a: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2438400" y="3276600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3m 5cm	= .   .   . m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381000" y="36576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008000"/>
                </a:solidFill>
              </a:rPr>
              <a:t>Cách</a:t>
            </a:r>
            <a:r>
              <a:rPr lang="en-US" sz="2800" b="1" i="1" dirty="0">
                <a:solidFill>
                  <a:srgbClr val="008000"/>
                </a:solidFill>
              </a:rPr>
              <a:t> </a:t>
            </a:r>
            <a:r>
              <a:rPr lang="en-US" sz="2800" b="1" i="1" dirty="0" err="1">
                <a:solidFill>
                  <a:srgbClr val="008000"/>
                </a:solidFill>
              </a:rPr>
              <a:t>làm</a:t>
            </a:r>
            <a:r>
              <a:rPr lang="en-US" sz="2800" b="1" i="1" dirty="0">
                <a:solidFill>
                  <a:srgbClr val="008000"/>
                </a:solidFill>
              </a:rPr>
              <a:t>:</a:t>
            </a:r>
            <a:r>
              <a:rPr lang="en-US" sz="2800" b="1" i="1" dirty="0"/>
              <a:t> </a:t>
            </a:r>
            <a:r>
              <a:rPr lang="en-US" sz="2800" dirty="0"/>
              <a:t> </a:t>
            </a:r>
            <a:endParaRPr lang="en-US" sz="2800" b="1" i="1" dirty="0"/>
          </a:p>
        </p:txBody>
      </p:sp>
      <p:grpSp>
        <p:nvGrpSpPr>
          <p:cNvPr id="35" name="Group 18"/>
          <p:cNvGrpSpPr>
            <a:grpSpLocks/>
          </p:cNvGrpSpPr>
          <p:nvPr/>
        </p:nvGrpSpPr>
        <p:grpSpPr bwMode="auto">
          <a:xfrm>
            <a:off x="2286000" y="3733801"/>
            <a:ext cx="6019800" cy="839788"/>
            <a:chOff x="1548" y="1179"/>
            <a:chExt cx="3792" cy="529"/>
          </a:xfrm>
        </p:grpSpPr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1548" y="1227"/>
              <a:ext cx="37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3m 5cm 	=           m =  3,05m.</a:t>
              </a:r>
              <a:r>
                <a:rPr lang="en-US" sz="2800" b="1" i="1" dirty="0"/>
                <a:t> </a:t>
              </a:r>
              <a:r>
                <a:rPr lang="en-US" sz="2800" dirty="0"/>
                <a:t> </a:t>
              </a:r>
              <a:endParaRPr lang="en-US" sz="2800" b="1" i="1" dirty="0"/>
            </a:p>
          </p:txBody>
        </p:sp>
        <p:graphicFrame>
          <p:nvGraphicFramePr>
            <p:cNvPr id="37" name="Object 20"/>
            <p:cNvGraphicFramePr>
              <a:graphicFrameLocks noChangeAspect="1"/>
            </p:cNvGraphicFramePr>
            <p:nvPr/>
          </p:nvGraphicFramePr>
          <p:xfrm>
            <a:off x="2988" y="1179"/>
            <a:ext cx="439" cy="529"/>
          </p:xfrm>
          <a:graphic>
            <a:graphicData uri="http://schemas.openxmlformats.org/presentationml/2006/ole">
              <p:oleObj spid="_x0000_s7175" name="Equation" r:id="rId6" imgW="368280" imgH="393480" progId="">
                <p:embed/>
              </p:oleObj>
            </a:graphicData>
          </a:graphic>
        </p:graphicFrame>
      </p:grp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609600" y="4495800"/>
            <a:ext cx="6715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008000"/>
                </a:solidFill>
              </a:rPr>
              <a:t>Vậy</a:t>
            </a:r>
            <a:r>
              <a:rPr lang="en-US" sz="2800" b="1" i="1" dirty="0">
                <a:solidFill>
                  <a:srgbClr val="008000"/>
                </a:solidFill>
              </a:rPr>
              <a:t> 	      :</a:t>
            </a:r>
            <a:r>
              <a:rPr lang="en-US" sz="2800" b="1" i="1" dirty="0"/>
              <a:t> </a:t>
            </a:r>
            <a:r>
              <a:rPr lang="en-US" sz="2800" dirty="0"/>
              <a:t> 3m 5cm	= 3,05m</a:t>
            </a:r>
          </a:p>
        </p:txBody>
      </p:sp>
      <p:graphicFrame>
        <p:nvGraphicFramePr>
          <p:cNvPr id="39" name="Group 23"/>
          <p:cNvGraphicFramePr>
            <a:graphicFrameLocks noGrp="1"/>
          </p:cNvGraphicFramePr>
          <p:nvPr/>
        </p:nvGraphicFramePr>
        <p:xfrm>
          <a:off x="1295400" y="8305800"/>
          <a:ext cx="8820150" cy="914400"/>
        </p:xfrm>
        <a:graphic>
          <a:graphicData uri="http://schemas.openxmlformats.org/drawingml/2006/table">
            <a:tbl>
              <a:tblPr/>
              <a:tblGrid>
                <a:gridCol w="1260475"/>
                <a:gridCol w="1258887"/>
                <a:gridCol w="1262063"/>
                <a:gridCol w="1257300"/>
                <a:gridCol w="1262062"/>
                <a:gridCol w="1258888"/>
                <a:gridCol w="1260475"/>
              </a:tblGrid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6,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4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" name="Group 23"/>
          <p:cNvGraphicFramePr>
            <a:graphicFrameLocks noGrp="1"/>
          </p:cNvGraphicFramePr>
          <p:nvPr/>
        </p:nvGraphicFramePr>
        <p:xfrm>
          <a:off x="0" y="5486400"/>
          <a:ext cx="8820150" cy="914400"/>
        </p:xfrm>
        <a:graphic>
          <a:graphicData uri="http://schemas.openxmlformats.org/drawingml/2006/table">
            <a:tbl>
              <a:tblPr/>
              <a:tblGrid>
                <a:gridCol w="1260475"/>
                <a:gridCol w="1258887"/>
                <a:gridCol w="1262063"/>
                <a:gridCol w="1257300"/>
                <a:gridCol w="1262062"/>
                <a:gridCol w="1258888"/>
                <a:gridCol w="12604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3,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    0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5 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2" grpId="0"/>
      <p:bldP spid="33" grpId="0"/>
      <p:bldP spid="34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7696200" cy="9461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rgbClr val="FF0000"/>
                </a:solidFill>
                <a:latin typeface="+mj-lt"/>
              </a:rPr>
              <a:t>* Để viết các số đo độ dài dưới dạng số thập phân, em làm như thế nào ?</a:t>
            </a:r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762000" y="1524000"/>
            <a:ext cx="7696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2800" dirty="0">
                <a:latin typeface="+mj-lt"/>
              </a:rPr>
              <a:t>*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số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dài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dưới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dạng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số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thập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phân,ta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:</a:t>
            </a:r>
          </a:p>
          <a:p>
            <a:pPr algn="l" eaLnBrk="0" hangingPunct="0">
              <a:spcBef>
                <a:spcPct val="50000"/>
              </a:spcBef>
              <a:defRPr/>
            </a:pPr>
            <a:r>
              <a:rPr lang="en-US" sz="2800" dirty="0">
                <a:latin typeface="+mj-lt"/>
              </a:rPr>
              <a:t>  + </a:t>
            </a:r>
            <a:r>
              <a:rPr lang="en-US" sz="2800" dirty="0" err="1">
                <a:latin typeface="+mj-lt"/>
              </a:rPr>
              <a:t>C</a:t>
            </a:r>
            <a:r>
              <a:rPr lang="en-US" sz="2800" dirty="0" err="1" smtClean="0">
                <a:latin typeface="+mj-lt"/>
              </a:rPr>
              <a:t>huyển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đổi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hỗn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số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vị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chuyển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  <a:p>
            <a:pPr algn="l" eaLnBrk="0" hangingPunct="0">
              <a:spcBef>
                <a:spcPct val="50000"/>
              </a:spcBef>
              <a:defRPr/>
            </a:pPr>
            <a:r>
              <a:rPr lang="en-US" sz="2800" dirty="0">
                <a:latin typeface="+mj-lt"/>
              </a:rPr>
              <a:t>  +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đó,viết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dưới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dạng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số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thập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phân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57200" y="609600"/>
            <a:ext cx="8305800" cy="563245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84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8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4" grpId="0" animBg="1"/>
      <p:bldP spid="2846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35865eb089f3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/>
              <a:t> 1. </a:t>
            </a:r>
            <a:r>
              <a:rPr lang="en-US" sz="2800" b="1" dirty="0" err="1" smtClean="0"/>
              <a:t>Viết</a:t>
            </a:r>
            <a:r>
              <a:rPr lang="en-US" sz="2800" b="1" dirty="0" smtClean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đo</a:t>
            </a:r>
            <a:r>
              <a:rPr lang="en-US" sz="2800" b="1" dirty="0"/>
              <a:t> </a:t>
            </a:r>
            <a:r>
              <a:rPr lang="en-US" sz="2800" b="1" dirty="0" err="1"/>
              <a:t>độ</a:t>
            </a:r>
            <a:r>
              <a:rPr lang="en-US" sz="2800" b="1" dirty="0"/>
              <a:t> </a:t>
            </a:r>
            <a:r>
              <a:rPr lang="en-US" sz="2800" b="1" dirty="0" err="1"/>
              <a:t>dài</a:t>
            </a:r>
            <a:r>
              <a:rPr lang="en-US" sz="2800" b="1" dirty="0"/>
              <a:t> </a:t>
            </a:r>
            <a:r>
              <a:rPr lang="en-US" sz="2800" b="1" dirty="0" err="1"/>
              <a:t>dưới</a:t>
            </a:r>
            <a:r>
              <a:rPr lang="en-US" sz="2800" b="1" dirty="0"/>
              <a:t> </a:t>
            </a:r>
            <a:r>
              <a:rPr lang="en-US" sz="2800" b="1" dirty="0" err="1"/>
              <a:t>dạng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thập</a:t>
            </a:r>
            <a:r>
              <a:rPr lang="en-US" sz="2800" b="1" dirty="0"/>
              <a:t> </a:t>
            </a:r>
            <a:r>
              <a:rPr lang="en-US" sz="2800" b="1" dirty="0" err="1"/>
              <a:t>phân</a:t>
            </a:r>
            <a:endParaRPr lang="en-US" sz="2800" b="1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81200" y="1295400"/>
            <a:ext cx="3962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a) 8m 6dm    =  .  .  . </a:t>
            </a:r>
            <a:r>
              <a:rPr lang="en-US" sz="2800" dirty="0" smtClean="0"/>
              <a:t>   m</a:t>
            </a:r>
            <a:endParaRPr lang="en-US" sz="28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81200" y="19812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b) 2dm 2cm   =  .  .  . </a:t>
            </a:r>
            <a:r>
              <a:rPr lang="en-US" sz="2800" dirty="0" smtClean="0"/>
              <a:t> dm</a:t>
            </a:r>
            <a:endParaRPr lang="en-US" sz="28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81200" y="27432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c) 3m 7cm 	   =  .  .  . </a:t>
            </a:r>
            <a:r>
              <a:rPr lang="en-US" sz="2800" dirty="0" smtClean="0"/>
              <a:t> m</a:t>
            </a:r>
            <a:endParaRPr lang="en-US" sz="28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81200" y="34290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d) 23m 13cm =  .  .  . </a:t>
            </a:r>
            <a:r>
              <a:rPr lang="en-US" sz="2800" dirty="0" smtClean="0"/>
              <a:t>  m</a:t>
            </a:r>
            <a:endParaRPr lang="en-US" sz="28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191000" y="12954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8,6</a:t>
            </a:r>
          </a:p>
        </p:txBody>
      </p:sp>
      <p:graphicFrame>
        <p:nvGraphicFramePr>
          <p:cNvPr id="13" name="Group 50"/>
          <p:cNvGraphicFramePr>
            <a:graphicFrameLocks noGrp="1"/>
          </p:cNvGraphicFramePr>
          <p:nvPr/>
        </p:nvGraphicFramePr>
        <p:xfrm>
          <a:off x="323850" y="4495800"/>
          <a:ext cx="8820150" cy="914400"/>
        </p:xfrm>
        <a:graphic>
          <a:graphicData uri="http://schemas.openxmlformats.org/drawingml/2006/table">
            <a:tbl>
              <a:tblPr/>
              <a:tblGrid>
                <a:gridCol w="1260475"/>
                <a:gridCol w="1258887"/>
                <a:gridCol w="1262063"/>
                <a:gridCol w="1257300"/>
                <a:gridCol w="1262062"/>
                <a:gridCol w="1258888"/>
                <a:gridCol w="1260475"/>
              </a:tblGrid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8,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6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267200" y="1905000"/>
            <a:ext cx="8239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2,2</a:t>
            </a:r>
          </a:p>
        </p:txBody>
      </p:sp>
      <p:graphicFrame>
        <p:nvGraphicFramePr>
          <p:cNvPr id="15" name="Group 50"/>
          <p:cNvGraphicFramePr>
            <a:graphicFrameLocks noGrp="1"/>
          </p:cNvGraphicFramePr>
          <p:nvPr/>
        </p:nvGraphicFramePr>
        <p:xfrm>
          <a:off x="323850" y="4495800"/>
          <a:ext cx="8820150" cy="914400"/>
        </p:xfrm>
        <a:graphic>
          <a:graphicData uri="http://schemas.openxmlformats.org/drawingml/2006/table">
            <a:tbl>
              <a:tblPr/>
              <a:tblGrid>
                <a:gridCol w="1260475"/>
                <a:gridCol w="1258887"/>
                <a:gridCol w="1262063"/>
                <a:gridCol w="1257300"/>
                <a:gridCol w="1262062"/>
                <a:gridCol w="1258888"/>
                <a:gridCol w="1260475"/>
              </a:tblGrid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2,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50"/>
          <p:cNvGraphicFramePr>
            <a:graphicFrameLocks noGrp="1"/>
          </p:cNvGraphicFramePr>
          <p:nvPr/>
        </p:nvGraphicFramePr>
        <p:xfrm>
          <a:off x="323850" y="4495800"/>
          <a:ext cx="8820150" cy="914400"/>
        </p:xfrm>
        <a:graphic>
          <a:graphicData uri="http://schemas.openxmlformats.org/drawingml/2006/table">
            <a:tbl>
              <a:tblPr/>
              <a:tblGrid>
                <a:gridCol w="1260475"/>
                <a:gridCol w="1258887"/>
                <a:gridCol w="1262063"/>
                <a:gridCol w="1257300"/>
                <a:gridCol w="1262062"/>
                <a:gridCol w="1258888"/>
                <a:gridCol w="1260475"/>
              </a:tblGrid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3, 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7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267200" y="2667000"/>
            <a:ext cx="919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3,07</a:t>
            </a:r>
          </a:p>
        </p:txBody>
      </p:sp>
      <p:graphicFrame>
        <p:nvGraphicFramePr>
          <p:cNvPr id="18" name="Group 50"/>
          <p:cNvGraphicFramePr>
            <a:graphicFrameLocks noGrp="1"/>
          </p:cNvGraphicFramePr>
          <p:nvPr/>
        </p:nvGraphicFramePr>
        <p:xfrm>
          <a:off x="323850" y="4495800"/>
          <a:ext cx="8820150" cy="914400"/>
        </p:xfrm>
        <a:graphic>
          <a:graphicData uri="http://schemas.openxmlformats.org/drawingml/2006/table">
            <a:tbl>
              <a:tblPr/>
              <a:tblGrid>
                <a:gridCol w="1260475"/>
                <a:gridCol w="1258887"/>
                <a:gridCol w="1262063"/>
                <a:gridCol w="1257300"/>
                <a:gridCol w="1262062"/>
                <a:gridCol w="1258888"/>
                <a:gridCol w="1260475"/>
              </a:tblGrid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3,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1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3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114800" y="3352800"/>
            <a:ext cx="1162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23,13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5" dur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0" dur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5" dur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4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730</Words>
  <Application>Microsoft Office PowerPoint</Application>
  <PresentationFormat>On-screen Show (4:3)</PresentationFormat>
  <Paragraphs>249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16</cp:revision>
  <dcterms:created xsi:type="dcterms:W3CDTF">2018-10-25T14:03:38Z</dcterms:created>
  <dcterms:modified xsi:type="dcterms:W3CDTF">2018-10-25T16:46:50Z</dcterms:modified>
</cp:coreProperties>
</file>