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67" r:id="rId4"/>
    <p:sldId id="256" r:id="rId5"/>
    <p:sldId id="257" r:id="rId6"/>
    <p:sldId id="277" r:id="rId7"/>
    <p:sldId id="259" r:id="rId8"/>
    <p:sldId id="260" r:id="rId9"/>
    <p:sldId id="264" r:id="rId10"/>
    <p:sldId id="263" r:id="rId11"/>
    <p:sldId id="274" r:id="rId12"/>
    <p:sldId id="273" r:id="rId13"/>
    <p:sldId id="265" r:id="rId14"/>
    <p:sldId id="266" r:id="rId15"/>
    <p:sldId id="268" r:id="rId16"/>
    <p:sldId id="272" r:id="rId17"/>
    <p:sldId id="275" r:id="rId18"/>
    <p:sldId id="27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2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69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247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54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942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31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4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66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13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25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53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826B-9194-44E7-B055-E28D3ED669A9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A0BE6-B13D-4836-A989-8A27629CE9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28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09439" y="1650506"/>
            <a:ext cx="14058264" cy="121744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Nhiệt liệt chào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 quý thầy cô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10" name="Picture 332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19" y="2360244"/>
            <a:ext cx="2809368" cy="3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9309" y="5930536"/>
            <a:ext cx="48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HP-005" panose="020B0603050302020204" pitchFamily="34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solidFill>
                  <a:srgbClr val="0070C0"/>
                </a:solidFill>
                <a:latin typeface="HP-005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70C0"/>
                </a:solidFill>
                <a:latin typeface="HP-005" panose="020B0603050302020204" pitchFamily="34" charset="0"/>
                <a:cs typeface="Times New Roman" panose="02020603050405020304" pitchFamily="18" charset="0"/>
              </a:rPr>
              <a:t> Thị Hạnh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3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3" y="2338730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93" y="51403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77" y="51403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55996" y="2034789"/>
            <a:ext cx="717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912" y="2012005"/>
            <a:ext cx="288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  = 2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91" y="1742953"/>
            <a:ext cx="1241987" cy="12419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4800" y="2991394"/>
            <a:ext cx="1411157" cy="86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+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6622" y="2978487"/>
            <a:ext cx="4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93" y="2843002"/>
            <a:ext cx="1046643" cy="1046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491" y="2973632"/>
            <a:ext cx="147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978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ạc thiếu nhi vui nhộn cho bé- Tập thể dục buổi sá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9188"/>
            <a:ext cx="12192000" cy="6743610"/>
          </a:xfrm>
        </p:spPr>
      </p:pic>
    </p:spTree>
    <p:extLst>
      <p:ext uri="{BB962C8B-B14F-4D97-AF65-F5344CB8AC3E}">
        <p14:creationId xmlns:p14="http://schemas.microsoft.com/office/powerpoint/2010/main" val="297048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215" y="1083212"/>
            <a:ext cx="2574391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+mj-lt"/>
              </a:rPr>
              <a:t>Bài 1: Tính</a:t>
            </a:r>
            <a:endParaRPr lang="vi-VN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064" y="2982349"/>
            <a:ext cx="19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1 + 1 =    </a:t>
            </a:r>
            <a:endParaRPr lang="vi-VN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3036" y="2968281"/>
            <a:ext cx="857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2                                 3                               3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9290" y="2954211"/>
            <a:ext cx="151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1 + 2 =</a:t>
            </a:r>
            <a:endParaRPr lang="vi-VN" sz="36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5699" y="2940145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2 + 1 =  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562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65895" y="1533379"/>
            <a:ext cx="3319976" cy="6471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Bài 2: Tính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554" y="3362178"/>
            <a:ext cx="1294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</a:t>
            </a:r>
            <a:r>
              <a:rPr lang="vi-VN" sz="4000" b="1" dirty="0" smtClean="0">
                <a:latin typeface="+mj-lt"/>
              </a:rPr>
              <a:t>1</a:t>
            </a:r>
          </a:p>
          <a:p>
            <a:r>
              <a:rPr lang="vi-VN" sz="4000" b="1" dirty="0" smtClean="0">
                <a:latin typeface="+mj-lt"/>
              </a:rPr>
              <a:t>  1</a:t>
            </a:r>
            <a:r>
              <a:rPr lang="vi-VN" dirty="0" smtClean="0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0153" y="3727939"/>
            <a:ext cx="66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+</a:t>
            </a:r>
            <a:endParaRPr lang="vi-VN" sz="3200" b="1" dirty="0">
              <a:latin typeface="+mj-lt"/>
            </a:endParaRPr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>
            <a:off x="3024554" y="4685617"/>
            <a:ext cx="647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3707" y="4698608"/>
            <a:ext cx="7160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2                       3                        3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4870" y="3362180"/>
            <a:ext cx="1111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9109" y="3713870"/>
            <a:ext cx="39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47580" y="4684540"/>
            <a:ext cx="766692" cy="1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0774" y="3390312"/>
            <a:ext cx="109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9079" y="3727938"/>
            <a:ext cx="5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369079" y="4684540"/>
            <a:ext cx="801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96" y="8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Nối phép tính với số thích hợp: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096" y="1927274"/>
            <a:ext cx="2791270" cy="8018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+ 2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6667" y="1927274"/>
            <a:ext cx="2791270" cy="8018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+ 1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7314" y="1927274"/>
            <a:ext cx="2791270" cy="8018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32185" y="4529797"/>
            <a:ext cx="1181687" cy="10550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24728" y="4529797"/>
            <a:ext cx="1181687" cy="10550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21148" y="4529797"/>
            <a:ext cx="1181687" cy="10550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4" idx="2"/>
            <a:endCxn id="10" idx="0"/>
          </p:cNvCxnSpPr>
          <p:nvPr/>
        </p:nvCxnSpPr>
        <p:spPr>
          <a:xfrm>
            <a:off x="1797731" y="2729132"/>
            <a:ext cx="7414261" cy="1800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1508" y="-2532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H="1" flipV="1">
            <a:off x="6170438" y="2729133"/>
            <a:ext cx="45134" cy="18006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7" idx="2"/>
          </p:cNvCxnSpPr>
          <p:nvPr/>
        </p:nvCxnSpPr>
        <p:spPr>
          <a:xfrm flipV="1">
            <a:off x="9211992" y="2729132"/>
            <a:ext cx="1220957" cy="1800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970" y="1371597"/>
            <a:ext cx="8741061" cy="10842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Nào mình cùng chơi !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33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838" y="-161024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93" y="0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68" y="2713035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79" y="2643207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7888" y="2873827"/>
            <a:ext cx="633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HP-005" panose="020B0603050302020204" pitchFamily="34" charset="0"/>
              </a:rPr>
              <a:t>Trò chơi “Truyền tin”</a:t>
            </a:r>
            <a:endParaRPr lang="vi-VN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22850" y="127005"/>
            <a:ext cx="6589077" cy="6589077"/>
            <a:chOff x="1171115" y="-32067"/>
            <a:chExt cx="6589077" cy="6589077"/>
          </a:xfrm>
        </p:grpSpPr>
        <p:grpSp>
          <p:nvGrpSpPr>
            <p:cNvPr id="24" name="Group 23"/>
            <p:cNvGrpSpPr/>
            <p:nvPr/>
          </p:nvGrpSpPr>
          <p:grpSpPr>
            <a:xfrm>
              <a:off x="1171115" y="-32067"/>
              <a:ext cx="6589077" cy="6589077"/>
              <a:chOff x="6997004" y="-207613"/>
              <a:chExt cx="6589077" cy="6589077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6997004" y="-207613"/>
                <a:ext cx="6589077" cy="6589077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361" name="Group 360"/>
              <p:cNvGrpSpPr/>
              <p:nvPr/>
            </p:nvGrpSpPr>
            <p:grpSpPr>
              <a:xfrm>
                <a:off x="7721233" y="529549"/>
                <a:ext cx="5160299" cy="5134791"/>
                <a:chOff x="1590326" y="204329"/>
                <a:chExt cx="5160299" cy="5134791"/>
              </a:xfrm>
            </p:grpSpPr>
            <p:grpSp>
              <p:nvGrpSpPr>
                <p:cNvPr id="362" name="Group 361"/>
                <p:cNvGrpSpPr/>
                <p:nvPr/>
              </p:nvGrpSpPr>
              <p:grpSpPr>
                <a:xfrm>
                  <a:off x="1590326" y="204329"/>
                  <a:ext cx="5160299" cy="5134791"/>
                  <a:chOff x="1590326" y="204329"/>
                  <a:chExt cx="5160299" cy="5134791"/>
                </a:xfrm>
              </p:grpSpPr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1590326" y="204329"/>
                    <a:ext cx="5160299" cy="5134791"/>
                    <a:chOff x="1590326" y="204329"/>
                    <a:chExt cx="5160299" cy="5134791"/>
                  </a:xfrm>
                </p:grpSpPr>
                <p:grpSp>
                  <p:nvGrpSpPr>
                    <p:cNvPr id="366" name="Group 365"/>
                    <p:cNvGrpSpPr/>
                    <p:nvPr/>
                  </p:nvGrpSpPr>
                  <p:grpSpPr>
                    <a:xfrm rot="10800000">
                      <a:off x="1590326" y="204329"/>
                      <a:ext cx="5138906" cy="5120519"/>
                      <a:chOff x="1616732" y="202768"/>
                      <a:chExt cx="5138906" cy="5120519"/>
                    </a:xfrm>
                  </p:grpSpPr>
                  <p:grpSp>
                    <p:nvGrpSpPr>
                      <p:cNvPr id="392" name="Group 391"/>
                      <p:cNvGrpSpPr/>
                      <p:nvPr/>
                    </p:nvGrpSpPr>
                    <p:grpSpPr>
                      <a:xfrm rot="16392252">
                        <a:off x="1658618" y="215999"/>
                        <a:ext cx="5085282" cy="5108759"/>
                        <a:chOff x="107440" y="797609"/>
                        <a:chExt cx="5085282" cy="5108759"/>
                      </a:xfrm>
                    </p:grpSpPr>
                    <p:sp>
                      <p:nvSpPr>
                        <p:cNvPr id="408" name="Arc 407"/>
                        <p:cNvSpPr/>
                        <p:nvPr/>
                      </p:nvSpPr>
                      <p:spPr>
                        <a:xfrm rot="2116309">
                          <a:off x="108915" y="822562"/>
                          <a:ext cx="5083807" cy="5083806"/>
                        </a:xfrm>
                        <a:prstGeom prst="arc">
                          <a:avLst>
                            <a:gd name="adj1" fmla="val 10123695"/>
                            <a:gd name="adj2" fmla="val 12400917"/>
                          </a:avLst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sp>
                      <p:nvSpPr>
                        <p:cNvPr id="412" name="Arc 411"/>
                        <p:cNvSpPr/>
                        <p:nvPr/>
                      </p:nvSpPr>
                      <p:spPr>
                        <a:xfrm rot="1016238">
                          <a:off x="107440" y="797609"/>
                          <a:ext cx="5083807" cy="5083806"/>
                        </a:xfrm>
                        <a:prstGeom prst="arc">
                          <a:avLst>
                            <a:gd name="adj1" fmla="val 8850150"/>
                            <a:gd name="adj2" fmla="val 11325832"/>
                          </a:avLst>
                        </a:prstGeom>
                        <a:solidFill>
                          <a:schemeClr val="accent2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</p:grpSp>
                  <p:grpSp>
                    <p:nvGrpSpPr>
                      <p:cNvPr id="393" name="Group 392"/>
                      <p:cNvGrpSpPr/>
                      <p:nvPr/>
                    </p:nvGrpSpPr>
                    <p:grpSpPr>
                      <a:xfrm rot="168194">
                        <a:off x="1616732" y="202768"/>
                        <a:ext cx="5105741" cy="5120519"/>
                        <a:chOff x="100496" y="787432"/>
                        <a:chExt cx="5105741" cy="5120519"/>
                      </a:xfrm>
                    </p:grpSpPr>
                    <p:sp>
                      <p:nvSpPr>
                        <p:cNvPr id="405" name="Arc 404"/>
                        <p:cNvSpPr/>
                        <p:nvPr/>
                      </p:nvSpPr>
                      <p:spPr>
                        <a:xfrm rot="3695255">
                          <a:off x="100495" y="824145"/>
                          <a:ext cx="5083807" cy="5083806"/>
                        </a:xfrm>
                        <a:prstGeom prst="arc">
                          <a:avLst>
                            <a:gd name="adj1" fmla="val 9918917"/>
                            <a:gd name="adj2" fmla="val 12238414"/>
                          </a:avLst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sp>
                      <p:nvSpPr>
                        <p:cNvPr id="396" name="Arc 395"/>
                        <p:cNvSpPr/>
                        <p:nvPr/>
                      </p:nvSpPr>
                      <p:spPr>
                        <a:xfrm rot="2116309">
                          <a:off x="108915" y="822562"/>
                          <a:ext cx="5083807" cy="5083806"/>
                        </a:xfrm>
                        <a:prstGeom prst="arc">
                          <a:avLst>
                            <a:gd name="adj1" fmla="val 9076595"/>
                            <a:gd name="adj2" fmla="val 11497038"/>
                          </a:avLst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sp>
                      <p:nvSpPr>
                        <p:cNvPr id="399" name="Arc 398"/>
                        <p:cNvSpPr/>
                        <p:nvPr/>
                      </p:nvSpPr>
                      <p:spPr>
                        <a:xfrm rot="21548821">
                          <a:off x="122430" y="787432"/>
                          <a:ext cx="5083807" cy="5083806"/>
                        </a:xfrm>
                        <a:prstGeom prst="arc">
                          <a:avLst>
                            <a:gd name="adj1" fmla="val 9048671"/>
                            <a:gd name="adj2" fmla="val 11201756"/>
                          </a:avLst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</p:grpSp>
                </p:grpSp>
                <p:grpSp>
                  <p:nvGrpSpPr>
                    <p:cNvPr id="367" name="Group 366"/>
                    <p:cNvGrpSpPr/>
                    <p:nvPr/>
                  </p:nvGrpSpPr>
                  <p:grpSpPr>
                    <a:xfrm>
                      <a:off x="1612236" y="212077"/>
                      <a:ext cx="5138389" cy="5127043"/>
                      <a:chOff x="1612236" y="212077"/>
                      <a:chExt cx="5138389" cy="5127043"/>
                    </a:xfrm>
                  </p:grpSpPr>
                  <p:grpSp>
                    <p:nvGrpSpPr>
                      <p:cNvPr id="368" name="Group 367"/>
                      <p:cNvGrpSpPr/>
                      <p:nvPr/>
                    </p:nvGrpSpPr>
                    <p:grpSpPr>
                      <a:xfrm rot="16392252">
                        <a:off x="1655586" y="216725"/>
                        <a:ext cx="5099688" cy="5090391"/>
                        <a:chOff x="108915" y="810485"/>
                        <a:chExt cx="5099688" cy="5090391"/>
                      </a:xfrm>
                    </p:grpSpPr>
                    <p:sp>
                      <p:nvSpPr>
                        <p:cNvPr id="383" name="Arc 382"/>
                        <p:cNvSpPr/>
                        <p:nvPr/>
                      </p:nvSpPr>
                      <p:spPr>
                        <a:xfrm rot="2633038">
                          <a:off x="108915" y="810485"/>
                          <a:ext cx="5083807" cy="5083806"/>
                        </a:xfrm>
                        <a:prstGeom prst="arc">
                          <a:avLst>
                            <a:gd name="adj1" fmla="val 7790794"/>
                            <a:gd name="adj2" fmla="val 10603486"/>
                          </a:avLst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sp>
                      <p:nvSpPr>
                        <p:cNvPr id="388" name="Arc 387"/>
                        <p:cNvSpPr/>
                        <p:nvPr/>
                      </p:nvSpPr>
                      <p:spPr>
                        <a:xfrm rot="4784947">
                          <a:off x="124796" y="817070"/>
                          <a:ext cx="5083807" cy="5083806"/>
                        </a:xfrm>
                        <a:prstGeom prst="arc">
                          <a:avLst>
                            <a:gd name="adj1" fmla="val 8385524"/>
                            <a:gd name="adj2" fmla="val 10589634"/>
                          </a:avLst>
                        </a:prstGeom>
                        <a:solidFill>
                          <a:schemeClr val="accent4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</p:grpSp>
                  <p:grpSp>
                    <p:nvGrpSpPr>
                      <p:cNvPr id="369" name="Group 368"/>
                      <p:cNvGrpSpPr/>
                      <p:nvPr/>
                    </p:nvGrpSpPr>
                    <p:grpSpPr>
                      <a:xfrm rot="168194">
                        <a:off x="1612236" y="237461"/>
                        <a:ext cx="5095476" cy="5101659"/>
                        <a:chOff x="97246" y="822564"/>
                        <a:chExt cx="5095476" cy="5101659"/>
                      </a:xfrm>
                    </p:grpSpPr>
                    <p:sp>
                      <p:nvSpPr>
                        <p:cNvPr id="379" name="Arc 378"/>
                        <p:cNvSpPr/>
                        <p:nvPr/>
                      </p:nvSpPr>
                      <p:spPr>
                        <a:xfrm rot="3695255">
                          <a:off x="100496" y="824145"/>
                          <a:ext cx="5083807" cy="5083806"/>
                        </a:xfrm>
                        <a:prstGeom prst="arc">
                          <a:avLst>
                            <a:gd name="adj1" fmla="val 9534339"/>
                            <a:gd name="adj2" fmla="val 11710816"/>
                          </a:avLst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sp>
                      <p:nvSpPr>
                        <p:cNvPr id="371" name="Arc 370"/>
                        <p:cNvSpPr/>
                        <p:nvPr/>
                      </p:nvSpPr>
                      <p:spPr>
                        <a:xfrm rot="2116309">
                          <a:off x="108915" y="822564"/>
                          <a:ext cx="5083807" cy="5083806"/>
                        </a:xfrm>
                        <a:prstGeom prst="arc">
                          <a:avLst>
                            <a:gd name="adj1" fmla="val 9093918"/>
                            <a:gd name="adj2" fmla="val 11144506"/>
                          </a:avLst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sp>
                      <p:nvSpPr>
                        <p:cNvPr id="376" name="Arc 375"/>
                        <p:cNvSpPr/>
                        <p:nvPr/>
                      </p:nvSpPr>
                      <p:spPr>
                        <a:xfrm rot="1589201">
                          <a:off x="97246" y="840417"/>
                          <a:ext cx="5083807" cy="5083806"/>
                        </a:xfrm>
                        <a:prstGeom prst="arc">
                          <a:avLst>
                            <a:gd name="adj1" fmla="val 8412024"/>
                            <a:gd name="adj2" fmla="val 9863309"/>
                          </a:avLst>
                        </a:prstGeom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</p:grpSp>
                </p:grpSp>
              </p:grpSp>
              <p:sp>
                <p:nvSpPr>
                  <p:cNvPr id="365" name="Oval 364"/>
                  <p:cNvSpPr/>
                  <p:nvPr/>
                </p:nvSpPr>
                <p:spPr>
                  <a:xfrm>
                    <a:off x="1636524" y="230058"/>
                    <a:ext cx="5103385" cy="5048071"/>
                  </a:xfrm>
                  <a:prstGeom prst="ellipse">
                    <a:avLst/>
                  </a:prstGeom>
                  <a:noFill/>
                  <a:ln w="1270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363" name="Oval 362"/>
                <p:cNvSpPr/>
                <p:nvPr/>
              </p:nvSpPr>
              <p:spPr>
                <a:xfrm>
                  <a:off x="3395052" y="1868417"/>
                  <a:ext cx="1636594" cy="151529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/>
                <a:scene3d>
                  <a:camera prst="orthographicFront"/>
                  <a:lightRig rig="threePt" dir="t"/>
                </a:scene3d>
                <a:sp3d>
                  <a:bevelT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328" name="TextBox 327"/>
            <p:cNvSpPr txBox="1"/>
            <p:nvPr/>
          </p:nvSpPr>
          <p:spPr>
            <a:xfrm rot="18035832">
              <a:off x="3074825" y="4211123"/>
              <a:ext cx="2025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 mút</a:t>
              </a:r>
            </a:p>
          </p:txBody>
        </p:sp>
        <p:sp>
          <p:nvSpPr>
            <p:cNvPr id="395" name="TextBox 394"/>
            <p:cNvSpPr txBox="1"/>
            <p:nvPr/>
          </p:nvSpPr>
          <p:spPr>
            <a:xfrm rot="19572232">
              <a:off x="2266598" y="3876564"/>
              <a:ext cx="163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tràng vỗ tay</a:t>
              </a: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2110787" y="3159975"/>
              <a:ext cx="18000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May mắn</a:t>
              </a:r>
            </a:p>
          </p:txBody>
        </p:sp>
        <p:sp>
          <p:nvSpPr>
            <p:cNvPr id="590" name="TextBox 589"/>
            <p:cNvSpPr txBox="1"/>
            <p:nvPr/>
          </p:nvSpPr>
          <p:spPr>
            <a:xfrm rot="1701414">
              <a:off x="2219468" y="2292674"/>
              <a:ext cx="1623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Thạch rau câu</a:t>
              </a:r>
            </a:p>
          </p:txBody>
        </p:sp>
        <p:sp>
          <p:nvSpPr>
            <p:cNvPr id="719" name="TextBox 718"/>
            <p:cNvSpPr txBox="1"/>
            <p:nvPr/>
          </p:nvSpPr>
          <p:spPr>
            <a:xfrm rot="3348795">
              <a:off x="3055294" y="1591098"/>
              <a:ext cx="1208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 mút</a:t>
              </a:r>
            </a:p>
          </p:txBody>
        </p:sp>
        <p:sp>
          <p:nvSpPr>
            <p:cNvPr id="786" name="TextBox 785"/>
            <p:cNvSpPr txBox="1"/>
            <p:nvPr/>
          </p:nvSpPr>
          <p:spPr>
            <a:xfrm rot="5723798">
              <a:off x="4029528" y="1483969"/>
              <a:ext cx="1381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9" name="TextBox 788"/>
            <p:cNvSpPr txBox="1"/>
            <p:nvPr/>
          </p:nvSpPr>
          <p:spPr>
            <a:xfrm rot="8109219">
              <a:off x="5224126" y="1901366"/>
              <a:ext cx="1146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 mút</a:t>
              </a:r>
            </a:p>
          </p:txBody>
        </p:sp>
        <p:sp>
          <p:nvSpPr>
            <p:cNvPr id="860" name="TextBox 859"/>
            <p:cNvSpPr txBox="1"/>
            <p:nvPr/>
          </p:nvSpPr>
          <p:spPr>
            <a:xfrm rot="10072364">
              <a:off x="5145632" y="2844796"/>
              <a:ext cx="1792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Thạch rau câu</a:t>
              </a:r>
            </a:p>
          </p:txBody>
        </p:sp>
        <p:sp>
          <p:nvSpPr>
            <p:cNvPr id="864" name="TextBox 863"/>
            <p:cNvSpPr txBox="1"/>
            <p:nvPr/>
          </p:nvSpPr>
          <p:spPr>
            <a:xfrm rot="12194674">
              <a:off x="4975452" y="3904935"/>
              <a:ext cx="17006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 chíp </a:t>
              </a:r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chíp</a:t>
              </a:r>
              <a:endPara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7" name="TextBox 866"/>
            <p:cNvSpPr txBox="1"/>
            <p:nvPr/>
          </p:nvSpPr>
          <p:spPr>
            <a:xfrm rot="14976277">
              <a:off x="4484148" y="4573821"/>
              <a:ext cx="1066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80" name="Freeform 879"/>
          <p:cNvSpPr/>
          <p:nvPr/>
        </p:nvSpPr>
        <p:spPr>
          <a:xfrm rot="3037625">
            <a:off x="3606449" y="4973965"/>
            <a:ext cx="811383" cy="176428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0923" y="-1774454"/>
            <a:ext cx="609600" cy="609600"/>
          </a:xfrm>
          <a:prstGeom prst="rect">
            <a:avLst/>
          </a:prstGeom>
        </p:spPr>
      </p:pic>
      <p:sp>
        <p:nvSpPr>
          <p:cNvPr id="420" name="Oval 419"/>
          <p:cNvSpPr/>
          <p:nvPr/>
        </p:nvSpPr>
        <p:spPr>
          <a:xfrm>
            <a:off x="2683914" y="-34616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2757530" y="-33426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2836314" y="-33092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2909930" y="-31902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2966943" y="-34968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3040559" y="-33778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3119343" y="-33444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192959" y="-32254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2985282" y="-33010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3058898" y="-31820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3137682" y="-31486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3211298" y="-30296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3268311" y="-33362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3341927" y="-32172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3420711" y="-31838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3494327" y="-30648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3163581" y="-35646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3237197" y="-34456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3315981" y="-34122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3389597" y="-32932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3446610" y="-35997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3520226" y="-34807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3599010" y="-34473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3672626" y="-33283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3464949" y="-34040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3538565" y="-32850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3617349" y="-32516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3690965" y="-31326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3747978" y="-34391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3821594" y="-33201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3900378" y="-32867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973994" y="-31677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3380910" y="-36804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3454526" y="-35614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3533310" y="-35280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3606926" y="-34090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3663939" y="-37156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3737555" y="-35966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3816339" y="-35632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3889955" y="-34442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3682278" y="-35198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3755894" y="-34008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3834678" y="-33674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3908294" y="-32484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3965307" y="-35550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4038923" y="-34360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4117707" y="-34026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4191323" y="-32836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3860577" y="-37834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3934193" y="-36644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4012977" y="-36310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4086593" y="-35120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4143606" y="-38185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4217222" y="-36995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4296006" y="-36661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4369622" y="-35471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4161945" y="-36228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4235561" y="-35038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4314345" y="-34704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4387961" y="-33514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4444974" y="-36579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4518590" y="-35389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4597374" y="-35055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4670990" y="-33865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2836314" y="-33092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2909930" y="-31902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2988714" y="-31568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3062330" y="-30378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3119343" y="-33444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3192959" y="-32254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3271743" y="-31920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3345359" y="-30730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3137682" y="-31486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3211298" y="-30296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3290082" y="-29962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3363698" y="-28772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3420711" y="-31838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3494327" y="-30648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3573111" y="-30314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3646727" y="-29124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3315981" y="-34122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3389597" y="-32932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3468381" y="-32598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3541997" y="-31408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3599010" y="-34473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3672626" y="-33283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3751410" y="-32949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3825026" y="-31759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3617349" y="-32516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690965" y="-31326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3769749" y="-30992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3843365" y="-29802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3900378" y="-32867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3973994" y="-31677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4052778" y="-31343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4126394" y="-30153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3533310" y="-35280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3606926" y="-34090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3685710" y="-33756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3759326" y="-32566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3816339" y="-35632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3889955" y="-34442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3968739" y="-34108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4042355" y="-32918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3834678" y="-33674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3908294" y="-32484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3987078" y="-32150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4060694" y="-30960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4117707" y="-34026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4191323" y="-32836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4270107" y="-32502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4343723" y="-31312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4012977" y="-36310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4086593" y="-35120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4165377" y="-34786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4238993" y="-33596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4296006" y="-36661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4369622" y="-35471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4448406" y="-35137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4522022" y="-33947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4314345" y="-34704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4387961" y="-33514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4466745" y="-33180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4540361" y="-31990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4597374" y="-35055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4670990" y="-33865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4749774" y="-33531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81364" y="5937967"/>
            <a:ext cx="953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4400" b="1" dirty="0" smtClean="0">
                <a:solidFill>
                  <a:srgbClr val="7030A0"/>
                </a:solidFill>
                <a:sym typeface="Wingdings" panose="05000000000000000000" pitchFamily="2" charset="2"/>
                <a:hlinkClick r:id="" action="ppaction://hlinkshowjump?jump=nextslide"/>
              </a:rPr>
              <a:t></a:t>
            </a:r>
            <a:endParaRPr lang="vi-VN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1" dur="16039" fill="hold"/>
                                        <p:tgtEl>
                                          <p:spTgt spid="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19"/>
                </p:tgtEl>
              </p:cMediaNode>
            </p:audio>
          </p:childTnLst>
        </p:cTn>
      </p:par>
    </p:tnLst>
    <p:bldLst>
      <p:bldP spid="880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39" grpId="1" animBg="1"/>
      <p:bldP spid="440" grpId="0" animBg="1"/>
      <p:bldP spid="440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4" grpId="0" animBg="1"/>
      <p:bldP spid="444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3" grpId="1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5" grpId="1" animBg="1"/>
      <p:bldP spid="506" grpId="0" animBg="1"/>
      <p:bldP spid="506" grpId="1" animBg="1"/>
      <p:bldP spid="507" grpId="0" animBg="1"/>
      <p:bldP spid="507" grpId="1" animBg="1"/>
      <p:bldP spid="508" grpId="0" animBg="1"/>
      <p:bldP spid="508" grpId="1" animBg="1"/>
      <p:bldP spid="509" grpId="0" animBg="1"/>
      <p:bldP spid="509" grpId="1" animBg="1"/>
      <p:bldP spid="510" grpId="0" animBg="1"/>
      <p:bldP spid="510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4" grpId="0" animBg="1"/>
      <p:bldP spid="514" grpId="1" animBg="1"/>
      <p:bldP spid="515" grpId="0" animBg="1"/>
      <p:bldP spid="515" grpId="1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8" grpId="0" animBg="1"/>
      <p:bldP spid="5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6" y="-399406"/>
            <a:ext cx="11720646" cy="737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8236" y="812069"/>
            <a:ext cx="8555547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vi-VN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Trân trọng </a:t>
            </a:r>
          </a:p>
          <a:p>
            <a:pPr algn="ctr" eaLnBrk="1" hangingPunct="1">
              <a:defRPr/>
            </a:pPr>
            <a:r>
              <a:rPr lang="vi-VN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 ơn quý thầy cô !</a:t>
            </a:r>
            <a:endParaRPr lang="vi-VN" sz="6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3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234376" y="154743"/>
            <a:ext cx="3587261" cy="773723"/>
          </a:xfrm>
          <a:prstGeom prst="flowChartAlternateProcess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latin typeface="+mj-lt"/>
              </a:rPr>
              <a:t>Ôn bài cũ</a:t>
            </a:r>
            <a:endParaRPr lang="vi-VN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114" y="1547450"/>
            <a:ext cx="109446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latin typeface="+mj-lt"/>
              </a:rPr>
              <a:t>Bài 1: Điền dấu &gt;, &lt;, =</a:t>
            </a:r>
          </a:p>
          <a:p>
            <a:r>
              <a:rPr lang="vi-VN" sz="3400" dirty="0">
                <a:latin typeface="+mj-lt"/>
              </a:rPr>
              <a:t> </a:t>
            </a:r>
            <a:r>
              <a:rPr lang="vi-VN" sz="3400" dirty="0" smtClean="0">
                <a:latin typeface="+mj-lt"/>
              </a:rPr>
              <a:t>3 .... 6                           9 .... 8                                   10 .... 10</a:t>
            </a:r>
          </a:p>
          <a:p>
            <a:r>
              <a:rPr lang="vi-VN" sz="3400" dirty="0" smtClean="0">
                <a:latin typeface="+mj-lt"/>
              </a:rPr>
              <a:t> 4 .... 7                           6 .... 6                                     6 .... </a:t>
            </a:r>
            <a:r>
              <a:rPr lang="vi-VN" sz="3400" dirty="0">
                <a:latin typeface="+mj-lt"/>
              </a:rPr>
              <a:t>2</a:t>
            </a:r>
            <a:endParaRPr lang="vi-VN" sz="3400" dirty="0" smtClean="0">
              <a:latin typeface="+mj-lt"/>
            </a:endParaRPr>
          </a:p>
          <a:p>
            <a:endParaRPr lang="vi-VN" sz="3400" dirty="0" smtClean="0">
              <a:latin typeface="+mj-lt"/>
            </a:endParaRPr>
          </a:p>
          <a:p>
            <a:r>
              <a:rPr lang="vi-VN" sz="3400" b="1" dirty="0" smtClean="0">
                <a:latin typeface="+mj-lt"/>
              </a:rPr>
              <a:t>Bài 2: Cho các số: 0, 4, 6, 9, 10</a:t>
            </a:r>
          </a:p>
          <a:p>
            <a:pPr marL="514350" indent="-514350">
              <a:buAutoNum type="alphaLcPeriod"/>
            </a:pPr>
            <a:r>
              <a:rPr lang="vi-VN" sz="3400" dirty="0" smtClean="0">
                <a:latin typeface="+mj-lt"/>
              </a:rPr>
              <a:t>Số bé nhất là số ....</a:t>
            </a:r>
          </a:p>
          <a:p>
            <a:pPr marL="514350" indent="-514350">
              <a:buAutoNum type="alphaLcPeriod"/>
            </a:pPr>
            <a:r>
              <a:rPr lang="vi-VN" sz="3400" dirty="0" smtClean="0">
                <a:latin typeface="+mj-lt"/>
              </a:rPr>
              <a:t>Số lớn nhất là số ...</a:t>
            </a:r>
            <a:endParaRPr lang="vi-VN" sz="3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139482" y="2053882"/>
            <a:ext cx="10452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&lt;                                   &gt;                                             =</a:t>
            </a:r>
          </a:p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&lt;                                   =                                             &gt;</a:t>
            </a:r>
            <a:endParaRPr lang="vi-VN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7769" y="4121830"/>
            <a:ext cx="91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0</a:t>
            </a:r>
          </a:p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10</a:t>
            </a:r>
            <a:endParaRPr lang="vi-VN" sz="3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1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142" y="2335236"/>
            <a:ext cx="4895555" cy="1955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2968289" y="2172454"/>
            <a:ext cx="67806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 smtClean="0">
                <a:latin typeface="+mj-lt"/>
              </a:rPr>
              <a:t>Bài :</a:t>
            </a:r>
          </a:p>
          <a:p>
            <a:pPr algn="ctr"/>
            <a:r>
              <a:rPr lang="vi-VN" sz="5400" b="1" dirty="0" smtClean="0">
                <a:solidFill>
                  <a:srgbClr val="7030A0"/>
                </a:solidFill>
                <a:latin typeface="+mj-lt"/>
              </a:rPr>
              <a:t>Phép cộng trong phạm vi 3</a:t>
            </a:r>
            <a:endParaRPr lang="vi-VN" sz="5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51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84139" y="289452"/>
            <a:ext cx="7663245" cy="42846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52" y="758034"/>
            <a:ext cx="3083047" cy="29876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965895" y="289452"/>
            <a:ext cx="2110154" cy="428463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5910" y="917645"/>
            <a:ext cx="2942497" cy="3028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1837" y="4700700"/>
            <a:ext cx="5345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+  1  =  2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cộng một bằng hai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lain"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lain"/>
            </a:pP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64994" y="300770"/>
            <a:ext cx="7750788" cy="39557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26926" y="339959"/>
            <a:ext cx="18633" cy="39166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46583" y="4489685"/>
            <a:ext cx="5167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+  1  =  3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cộng một bằng ba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lain" startAt="2"/>
            </a:pP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178437" y="429466"/>
            <a:ext cx="2194561" cy="19275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Isosceles Triangle 9"/>
          <p:cNvSpPr/>
          <p:nvPr/>
        </p:nvSpPr>
        <p:spPr>
          <a:xfrm>
            <a:off x="3829353" y="2038376"/>
            <a:ext cx="2323898" cy="19198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Isosceles Triangle 11"/>
          <p:cNvSpPr/>
          <p:nvPr/>
        </p:nvSpPr>
        <p:spPr>
          <a:xfrm>
            <a:off x="6869052" y="1040755"/>
            <a:ext cx="2335988" cy="19952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98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58794" y="478302"/>
            <a:ext cx="6597748" cy="379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lowchart: Terminator 3"/>
          <p:cNvSpPr/>
          <p:nvPr/>
        </p:nvSpPr>
        <p:spPr>
          <a:xfrm>
            <a:off x="3938955" y="928467"/>
            <a:ext cx="154743" cy="29964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05046" y="478302"/>
            <a:ext cx="1589649" cy="379827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4354" y="4506686"/>
            <a:ext cx="5301507" cy="14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+  2  =  3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cộng hai bằng ba</a:t>
            </a:r>
            <a:endParaRPr lang="vi-VN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294099" y="860136"/>
            <a:ext cx="154743" cy="29964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lowchart: Terminator 14"/>
          <p:cNvSpPr/>
          <p:nvPr/>
        </p:nvSpPr>
        <p:spPr>
          <a:xfrm>
            <a:off x="7948247" y="860137"/>
            <a:ext cx="154743" cy="29964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216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02836" y="195943"/>
            <a:ext cx="6309517" cy="34257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401556" y="985691"/>
            <a:ext cx="1796078" cy="188524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2011757" y="548182"/>
            <a:ext cx="3136030" cy="25216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lowchart: Connector 3"/>
          <p:cNvSpPr/>
          <p:nvPr/>
        </p:nvSpPr>
        <p:spPr>
          <a:xfrm>
            <a:off x="3722909" y="944265"/>
            <a:ext cx="1054776" cy="108047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Flowchart: Connector 5"/>
          <p:cNvSpPr/>
          <p:nvPr/>
        </p:nvSpPr>
        <p:spPr>
          <a:xfrm>
            <a:off x="2489384" y="1631318"/>
            <a:ext cx="1096253" cy="108674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Connector 6"/>
          <p:cNvSpPr/>
          <p:nvPr/>
        </p:nvSpPr>
        <p:spPr>
          <a:xfrm>
            <a:off x="5785534" y="1430510"/>
            <a:ext cx="1028122" cy="99494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032716" y="4146741"/>
            <a:ext cx="575791" cy="586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8539" y="4886715"/>
            <a:ext cx="589850" cy="5343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4426" y="4146741"/>
            <a:ext cx="630063" cy="586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03268" y="3044136"/>
            <a:ext cx="4286" cy="11287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0"/>
          </p:cNvCxnSpPr>
          <p:nvPr/>
        </p:nvCxnSpPr>
        <p:spPr>
          <a:xfrm>
            <a:off x="4773464" y="3687036"/>
            <a:ext cx="0" cy="1199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89060" y="2827191"/>
            <a:ext cx="40398" cy="13456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51632" y="3995818"/>
            <a:ext cx="2883929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3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3920" y="5160831"/>
            <a:ext cx="2821594" cy="8309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2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173885" y="937549"/>
            <a:ext cx="4259482" cy="4641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706318" y="1666751"/>
            <a:ext cx="4988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+ 1 = 2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3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= 3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24628" y="2257064"/>
            <a:ext cx="2696901" cy="1585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cộng trong phạm vi 3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111" y="2169766"/>
            <a:ext cx="258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+ 1 =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9555" y="3282955"/>
            <a:ext cx="227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+ 2 =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134" y="4475873"/>
            <a:ext cx="226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+ 1 =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1323" y="2155477"/>
            <a:ext cx="82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51" y="1992496"/>
            <a:ext cx="1179695" cy="1179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7857" y="3262865"/>
            <a:ext cx="79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521" y="4454173"/>
            <a:ext cx="82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0" y="4392547"/>
            <a:ext cx="1152718" cy="1152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18" y="3213520"/>
            <a:ext cx="1179695" cy="1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286</Words>
  <Application>Microsoft Office PowerPoint</Application>
  <PresentationFormat>Widescreen</PresentationFormat>
  <Paragraphs>80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HP-005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Nối phép tính với số thích hợp: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MAYTINH</cp:lastModifiedBy>
  <cp:revision>43</cp:revision>
  <dcterms:created xsi:type="dcterms:W3CDTF">2018-10-02T08:51:16Z</dcterms:created>
  <dcterms:modified xsi:type="dcterms:W3CDTF">2018-10-30T11:44:17Z</dcterms:modified>
</cp:coreProperties>
</file>