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69" r:id="rId15"/>
    <p:sldId id="270" r:id="rId16"/>
    <p:sldId id="282" r:id="rId17"/>
    <p:sldId id="271" r:id="rId18"/>
    <p:sldId id="272" r:id="rId19"/>
    <p:sldId id="275" r:id="rId20"/>
    <p:sldId id="273" r:id="rId21"/>
    <p:sldId id="276" r:id="rId22"/>
    <p:sldId id="277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4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FA05F-E5AA-40EA-B3B5-6DED9E6A4E8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10F0-1FF5-48D4-859F-096C56B39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810F0-1FF5-48D4-859F-096C56B391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810F0-1FF5-48D4-859F-096C56B391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4" y="260649"/>
            <a:ext cx="2154667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91027"/>
            <a:ext cx="3737782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9679"/>
            <a:ext cx="6883556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9144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4965171"/>
            <a:ext cx="8251298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7845491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err="1" smtClean="0">
                <a:solidFill>
                  <a:schemeClr val="bg1"/>
                </a:solidFill>
              </a:rPr>
              <a:t>Contents_N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580104"/>
            <a:ext cx="4356278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609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4B1F-732C-4211-BBEA-4F0915A3EAB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ED69-A02C-436E-B283-E5D05F3488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86" y="2667000"/>
            <a:ext cx="8140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CHÀO MỪNG QUÝ THẦY CÔ VỀ DỰ GIỜ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7898" y="335280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LỊCH SỬ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343400"/>
            <a:ext cx="7056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GV: </a:t>
            </a:r>
            <a:r>
              <a:rPr lang="en-US" altLang="zh-CN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Nguyễn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Khánh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Linh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– </a:t>
            </a:r>
            <a:r>
              <a:rPr lang="en-US" altLang="zh-CN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4C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64241"/>
            <a:ext cx="5257800" cy="53413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81000" y="1524000"/>
            <a:ext cx="3008313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+mj-lt"/>
              </a:rPr>
              <a:t>Vua </a:t>
            </a:r>
            <a:r>
              <a:rPr lang="vi-VN" sz="2400" dirty="0">
                <a:latin typeface="+mj-lt"/>
              </a:rPr>
              <a:t>Lý Thái Tổ 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(974- 1028)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vi-VN" sz="2400" dirty="0">
                <a:latin typeface="+mj-lt"/>
              </a:rPr>
              <a:t>Người làng Cổ Pháp, tỉnh </a:t>
            </a:r>
            <a:r>
              <a:rPr lang="vi-VN" sz="2400" dirty="0" smtClean="0">
                <a:latin typeface="+mj-lt"/>
              </a:rPr>
              <a:t>Bắc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Ninh</a:t>
            </a:r>
            <a:r>
              <a:rPr lang="vi-VN" sz="2400" dirty="0">
                <a:latin typeface="+mj-lt"/>
              </a:rPr>
              <a:t>, là người thông minh, nhân ái, có chí lớn. Lên ngôi vua năm 1009, lấy niên hiệu là Thuận Thiên. Ông là vị vua đầu tiên của nhà </a:t>
            </a:r>
            <a:r>
              <a:rPr lang="vi-VN" sz="2400" dirty="0" smtClean="0">
                <a:latin typeface="+mj-lt"/>
              </a:rPr>
              <a:t>Lý</a:t>
            </a:r>
            <a:r>
              <a:rPr lang="en-US" sz="2400" dirty="0" smtClean="0">
                <a:latin typeface="+mj-lt"/>
              </a:rPr>
              <a:t>. </a:t>
            </a:r>
            <a:endParaRPr 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1.Sự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514600"/>
            <a:ext cx="7162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Triều đình nhà Lê mục nát, lòng dân oán hận.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Viên quan Lý Công Uẩn tài đức,cảm hóa được lòng người. Các quan trong triều tôn Lý Công Uẩn lên làm vua ( đó là vua Lý Thái Tổ) lập nên nhà Lý (năm 1009)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324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039" y="1228820"/>
            <a:ext cx="776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43842" y="2611315"/>
            <a:ext cx="8006712" cy="3761300"/>
            <a:chOff x="543842" y="2611315"/>
            <a:chExt cx="8006712" cy="3761300"/>
          </a:xfrm>
        </p:grpSpPr>
        <p:grpSp>
          <p:nvGrpSpPr>
            <p:cNvPr id="5" name="Group 4"/>
            <p:cNvGrpSpPr/>
            <p:nvPr/>
          </p:nvGrpSpPr>
          <p:grpSpPr>
            <a:xfrm>
              <a:off x="543842" y="2611315"/>
              <a:ext cx="5245964" cy="2792016"/>
              <a:chOff x="543842" y="2611315"/>
              <a:chExt cx="5245964" cy="2792016"/>
            </a:xfrm>
          </p:grpSpPr>
          <p:sp>
            <p:nvSpPr>
              <p:cNvPr id="13" name="Cloud 12"/>
              <p:cNvSpPr/>
              <p:nvPr/>
            </p:nvSpPr>
            <p:spPr>
              <a:xfrm rot="316620">
                <a:off x="543842" y="2611315"/>
                <a:ext cx="4864636" cy="2792016"/>
              </a:xfrm>
              <a:prstGeom prst="cloud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Vua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Thái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quyết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ời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đâu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đâu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68865" y="4657301"/>
                <a:ext cx="334524" cy="309562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07682" y="5039221"/>
                <a:ext cx="182124" cy="168685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20" b="100000" l="0" r="100000">
                          <a14:foregroundMark x1="82810" y1="43659" x2="82810" y2="43659"/>
                          <a14:foregroundMark x1="80764" y1="22195" x2="80764" y2="22195"/>
                          <a14:foregroundMark x1="83220" y1="80976" x2="83220" y2="80976"/>
                          <a14:foregroundMark x1="71760" y1="74390" x2="71760" y2="74390"/>
                          <a14:foregroundMark x1="82401" y1="59756" x2="82401" y2="59756"/>
                          <a14:foregroundMark x1="89905" y1="94390" x2="89905" y2="94390"/>
                          <a14:foregroundMark x1="87449" y1="90732" x2="87449" y2="90732"/>
                          <a14:foregroundMark x1="93997" y1="86829" x2="93997" y2="86829"/>
                          <a14:foregroundMark x1="70941" y1="87561" x2="70941" y2="87561"/>
                          <a14:foregroundMark x1="77080" y1="62683" x2="77080" y2="62683"/>
                          <a14:foregroundMark x1="93588" y1="76585" x2="93588" y2="76585"/>
                          <a14:foregroundMark x1="39291" y1="50244" x2="39291" y2="50244"/>
                          <a14:foregroundMark x1="87040" y1="59756" x2="87040" y2="59756"/>
                          <a14:foregroundMark x1="82810" y1="95122" x2="82810" y2="95122"/>
                          <a14:foregroundMark x1="78718" y1="92195" x2="78718" y2="92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554" y="4668783"/>
              <a:ext cx="3048000" cy="17038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40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5257800"/>
            <a:ext cx="8686800" cy="1143000"/>
          </a:xfrm>
        </p:spPr>
        <p:txBody>
          <a:bodyPr>
            <a:noAutofit/>
          </a:bodyPr>
          <a:lstStyle/>
          <a:p>
            <a:r>
              <a:rPr lang="vi-VN" sz="2800" dirty="0"/>
              <a:t>Thành Ðại La là một kiến trúc vĩ đại, gồm một bức thành lớn bao quanh một bức thành nhỏ ở bên trong. 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200" cy="4689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vi-VN" sz="3200" dirty="0" smtClean="0"/>
              <a:t>Hãy </a:t>
            </a:r>
            <a:r>
              <a:rPr lang="vi-VN" sz="3200" dirty="0"/>
              <a:t>so sánh vị trí địa lí và địa hình địa thế </a:t>
            </a:r>
            <a:r>
              <a:rPr lang="vi-VN" sz="3200" dirty="0" smtClean="0"/>
              <a:t>của </a:t>
            </a:r>
            <a:r>
              <a:rPr lang="vi-VN" sz="3200" dirty="0"/>
              <a:t>vùng đất Hoa lư và Đại La theo bảng </a:t>
            </a:r>
            <a:r>
              <a:rPr lang="vi-VN" sz="3200" dirty="0" smtClean="0"/>
              <a:t>sau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850524"/>
              </p:ext>
            </p:extLst>
          </p:nvPr>
        </p:nvGraphicFramePr>
        <p:xfrm>
          <a:off x="533400" y="2667000"/>
          <a:ext cx="8153400" cy="3657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en-US" sz="32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2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lowchart: Punched Tape 5"/>
          <p:cNvSpPr/>
          <p:nvPr/>
        </p:nvSpPr>
        <p:spPr>
          <a:xfrm>
            <a:off x="2209800" y="183573"/>
            <a:ext cx="4876800" cy="1143000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vi-VN" sz="3200" dirty="0" smtClean="0"/>
              <a:t>Hãy </a:t>
            </a:r>
            <a:r>
              <a:rPr lang="vi-VN" sz="3200" dirty="0"/>
              <a:t>so sánh vị trí địa lí và địa hình địa thế </a:t>
            </a:r>
            <a:r>
              <a:rPr lang="vi-VN" sz="3200" dirty="0" smtClean="0"/>
              <a:t>của </a:t>
            </a:r>
            <a:r>
              <a:rPr lang="vi-VN" sz="3200" dirty="0"/>
              <a:t>vùng đất Hoa lư và Đại La theo bảng </a:t>
            </a:r>
            <a:r>
              <a:rPr lang="vi-VN" sz="3200" dirty="0" smtClean="0"/>
              <a:t>sau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28672"/>
              </p:ext>
            </p:extLst>
          </p:nvPr>
        </p:nvGraphicFramePr>
        <p:xfrm>
          <a:off x="533400" y="2667000"/>
          <a:ext cx="8153400" cy="3657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en-US" sz="32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2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</a:t>
                      </a:r>
                      <a:r>
                        <a:rPr lang="en-US" sz="3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phẳng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mỡ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chật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hẹp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lowchart: Punched Tape 5"/>
          <p:cNvSpPr/>
          <p:nvPr/>
        </p:nvSpPr>
        <p:spPr>
          <a:xfrm>
            <a:off x="2209800" y="183573"/>
            <a:ext cx="4876800" cy="1143000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0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91400" cy="48111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</p:spPr>
      </p:pic>
      <p:sp>
        <p:nvSpPr>
          <p:cNvPr id="5" name="Rectangle 4"/>
          <p:cNvSpPr/>
          <p:nvPr/>
        </p:nvSpPr>
        <p:spPr>
          <a:xfrm>
            <a:off x="1066800" y="3048000"/>
            <a:ext cx="7467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2</a:t>
            </a:r>
            <a:r>
              <a:rPr lang="vi-VN" sz="2000" b="1" dirty="0" smtClean="0"/>
              <a:t>. </a:t>
            </a:r>
            <a:r>
              <a:rPr lang="vi-VN" sz="3200" b="1" u="sng" dirty="0">
                <a:latin typeface="+mj-lt"/>
              </a:rPr>
              <a:t>Nguyên nhân vua Lý Thái Tổ rời đô </a:t>
            </a:r>
            <a:r>
              <a:rPr lang="en-US" sz="2800" u="sng" dirty="0">
                <a:latin typeface="+mj-lt"/>
              </a:rPr>
              <a:t>:</a:t>
            </a:r>
            <a:endParaRPr lang="vi-VN" sz="2800" u="sng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latin typeface="+mj-lt"/>
              </a:rPr>
              <a:t>Đại La nằm ở trung tâm đất nước, đất rộng bằng phẳng, màu mỡ. Con cháu đời sau sẽ xây dựng được cuộc sống ấm no.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latin typeface="+mj-lt"/>
              </a:rPr>
              <a:t>Năm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1010</a:t>
            </a:r>
            <a:r>
              <a:rPr lang="vi-VN" sz="2800" dirty="0">
                <a:latin typeface="+mj-lt"/>
              </a:rPr>
              <a:t>, Lý Thái Tổ </a:t>
            </a:r>
            <a:r>
              <a:rPr lang="en-GB" sz="2800" dirty="0">
                <a:latin typeface="+mj-lt"/>
              </a:rPr>
              <a:t>r</a:t>
            </a:r>
            <a:r>
              <a:rPr lang="vi-VN" sz="2800" dirty="0" smtClean="0">
                <a:latin typeface="+mj-lt"/>
              </a:rPr>
              <a:t>ời </a:t>
            </a:r>
            <a:r>
              <a:rPr lang="vi-VN" sz="2800" dirty="0">
                <a:latin typeface="+mj-lt"/>
              </a:rPr>
              <a:t>đô về Đại </a:t>
            </a:r>
            <a:r>
              <a:rPr lang="vi-VN" sz="2800" dirty="0" smtClean="0">
                <a:latin typeface="+mj-lt"/>
              </a:rPr>
              <a:t>La</a:t>
            </a:r>
            <a:r>
              <a:rPr lang="en-GB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 (Headings)"/>
              </a:rPr>
              <a:t>và</a:t>
            </a:r>
            <a:r>
              <a:rPr lang="en-US" sz="2800" dirty="0" smtClean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đổi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Thăng Long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3" y="2364798"/>
            <a:ext cx="3033713" cy="1749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4798"/>
            <a:ext cx="2705100" cy="174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3" y="4426527"/>
            <a:ext cx="3033713" cy="1982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26527"/>
            <a:ext cx="2705100" cy="198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THẠCH BÀN 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1600200"/>
            <a:ext cx="83058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60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</a:t>
            </a:r>
          </a:p>
          <a:p>
            <a:pPr algn="ctr"/>
            <a:r>
              <a:rPr lang="en-GB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4C </a:t>
            </a:r>
            <a:endParaRPr lang="en-GB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0" y="5955003"/>
            <a:ext cx="5638800" cy="8153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" y="381000"/>
            <a:ext cx="3048000" cy="2179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381000"/>
            <a:ext cx="27432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581400"/>
            <a:ext cx="3484418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629025" cy="2426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819400"/>
            <a:ext cx="281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Khuê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Văn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9712" y="2819400"/>
            <a:ext cx="304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Chùa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Cột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191" y="6172200"/>
            <a:ext cx="3048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Đền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Đô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6229350"/>
            <a:ext cx="3810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Một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số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hiện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vật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của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kinh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đô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Thăng</a:t>
            </a:r>
            <a:r>
              <a:rPr lang="en-US" sz="1600" dirty="0" smtClean="0">
                <a:solidFill>
                  <a:schemeClr val="tx1"/>
                </a:solidFill>
              </a:rPr>
              <a:t> Long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616846"/>
            <a:ext cx="8382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vi-VN" sz="3200" dirty="0" smtClean="0">
                <a:solidFill>
                  <a:prstClr val="black"/>
                </a:solidFill>
                <a:latin typeface="Times New Roman (Headings)"/>
              </a:rPr>
              <a:t>Nhà </a:t>
            </a:r>
            <a:r>
              <a:rPr lang="vi-VN" sz="3200" dirty="0">
                <a:solidFill>
                  <a:prstClr val="black"/>
                </a:solidFill>
                <a:latin typeface="Times New Roman (Headings)"/>
              </a:rPr>
              <a:t>Lý cho xây dựng nhiều lâu đài, cung điện, đền chùa…</a:t>
            </a:r>
            <a:endParaRPr lang="en-US" sz="3200" dirty="0">
              <a:solidFill>
                <a:prstClr val="black"/>
              </a:solidFill>
              <a:latin typeface="Times New Roman (Headings)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cư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tụ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họp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càng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 (Headings)"/>
              </a:rPr>
              <a:t>đông</a:t>
            </a:r>
            <a:r>
              <a:rPr lang="en-US" sz="3200" dirty="0">
                <a:solidFill>
                  <a:prstClr val="black"/>
                </a:solidFill>
                <a:latin typeface="Times New Roman (Headings)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876300" y="2133600"/>
            <a:ext cx="7924799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GB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438400" y="533400"/>
            <a:ext cx="4800600" cy="1676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FF0000"/>
                </a:solidFill>
                <a:latin typeface="Times New Roman (Headings)"/>
              </a:rPr>
              <a:t>Kết</a:t>
            </a:r>
            <a:r>
              <a:rPr lang="en-GB" sz="4000" b="1" dirty="0" smtClean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 (Headings)"/>
              </a:rPr>
              <a:t>Luận</a:t>
            </a:r>
            <a:r>
              <a:rPr lang="en-GB" sz="4000" b="1" dirty="0" smtClean="0">
                <a:solidFill>
                  <a:srgbClr val="FF0000"/>
                </a:solidFill>
                <a:latin typeface="Times New Roman (Headings)"/>
              </a:rPr>
              <a:t> </a:t>
            </a:r>
            <a:endParaRPr lang="en-GB" sz="4000" b="1" dirty="0">
              <a:solidFill>
                <a:srgbClr val="FF0000"/>
              </a:solidFill>
              <a:latin typeface="Times New Roman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2112" y="228600"/>
            <a:ext cx="5635625" cy="1459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800" dirty="0" smtClean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!</a:t>
            </a:r>
            <a:endParaRPr lang="en-GB" altLang="en-US" sz="2800" dirty="0"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Trò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chơi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Lật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mảnh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ghép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dirty="0">
              <a:ln w="1143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876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352800" cy="3872484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800600" y="2133600"/>
            <a:ext cx="1676400" cy="19362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hlinkClick r:id="rId5" action="ppaction://hlinksldjump"/>
              </a:rPr>
              <a:t>1</a:t>
            </a:r>
            <a:endParaRPr lang="en-US" sz="9600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6500813" y="2133600"/>
            <a:ext cx="1652587" cy="19362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 </a:t>
            </a:r>
            <a:r>
              <a:rPr lang="en-US" sz="9600" dirty="0" smtClean="0">
                <a:hlinkClick r:id="rId6" action="ppaction://hlinksldjump"/>
              </a:rPr>
              <a:t>2</a:t>
            </a:r>
            <a:endParaRPr lang="en-US" sz="9600" dirty="0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800599" y="4069841"/>
            <a:ext cx="1700213" cy="1936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hlinkClick r:id="rId7" action="ppaction://hlinksldjump"/>
              </a:rPr>
              <a:t>3</a:t>
            </a:r>
            <a:endParaRPr lang="en-US" sz="9600" dirty="0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6507740" y="4069841"/>
            <a:ext cx="1652587" cy="1936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hlinkClick r:id="rId8" action="ppaction://hlinksldjump"/>
              </a:rPr>
              <a:t>4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97081" y="685800"/>
            <a:ext cx="6113319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ction Button: Home 26">
            <a:hlinkClick r:id="rId3" action="ppaction://hlinksldjump" highlightClick="1"/>
          </p:cNvPr>
          <p:cNvSpPr/>
          <p:nvPr/>
        </p:nvSpPr>
        <p:spPr>
          <a:xfrm>
            <a:off x="8388927" y="6019800"/>
            <a:ext cx="228600" cy="228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33500" y="2232312"/>
            <a:ext cx="2261753" cy="864178"/>
            <a:chOff x="1333500" y="2232312"/>
            <a:chExt cx="2261753" cy="864178"/>
          </a:xfrm>
        </p:grpSpPr>
        <p:sp>
          <p:nvSpPr>
            <p:cNvPr id="17" name="Rounded Rectangle 16"/>
            <p:cNvSpPr/>
            <p:nvPr/>
          </p:nvSpPr>
          <p:spPr>
            <a:xfrm>
              <a:off x="1676400" y="2583872"/>
              <a:ext cx="1918853" cy="51261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979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Diamond 1"/>
            <p:cNvSpPr/>
            <p:nvPr/>
          </p:nvSpPr>
          <p:spPr>
            <a:xfrm>
              <a:off x="1333500" y="2232312"/>
              <a:ext cx="685800" cy="703119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7966" y="4301147"/>
            <a:ext cx="2187287" cy="863135"/>
            <a:chOff x="1407966" y="4301147"/>
            <a:chExt cx="2187287" cy="863135"/>
          </a:xfrm>
        </p:grpSpPr>
        <p:sp>
          <p:nvSpPr>
            <p:cNvPr id="21" name="Rounded Rectangle 20"/>
            <p:cNvSpPr/>
            <p:nvPr/>
          </p:nvSpPr>
          <p:spPr>
            <a:xfrm>
              <a:off x="1750866" y="4630882"/>
              <a:ext cx="1844387" cy="533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981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1407966" y="4301147"/>
              <a:ext cx="685800" cy="703119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3846" y="4279322"/>
            <a:ext cx="2178627" cy="884960"/>
            <a:chOff x="4443846" y="4279322"/>
            <a:chExt cx="2178627" cy="884960"/>
          </a:xfrm>
        </p:grpSpPr>
        <p:sp>
          <p:nvSpPr>
            <p:cNvPr id="23" name="Rounded Rectangle 22"/>
            <p:cNvSpPr/>
            <p:nvPr/>
          </p:nvSpPr>
          <p:spPr>
            <a:xfrm>
              <a:off x="4786746" y="4630882"/>
              <a:ext cx="1835727" cy="533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982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>
              <a:off x="4443846" y="4279322"/>
              <a:ext cx="685800" cy="703119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74573" y="2221921"/>
            <a:ext cx="2247900" cy="884960"/>
            <a:chOff x="4374573" y="2221921"/>
            <a:chExt cx="2247900" cy="884960"/>
          </a:xfrm>
        </p:grpSpPr>
        <p:sp>
          <p:nvSpPr>
            <p:cNvPr id="19" name="Rounded Rectangle 18"/>
            <p:cNvSpPr/>
            <p:nvPr/>
          </p:nvSpPr>
          <p:spPr>
            <a:xfrm>
              <a:off x="4717473" y="2573481"/>
              <a:ext cx="1905000" cy="533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980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>
              <a:off x="4374573" y="2221921"/>
              <a:ext cx="685800" cy="703119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2362200"/>
            <a:ext cx="2209800" cy="914400"/>
            <a:chOff x="1447800" y="2362200"/>
            <a:chExt cx="2209800" cy="914400"/>
          </a:xfrm>
        </p:grpSpPr>
        <p:sp>
          <p:nvSpPr>
            <p:cNvPr id="7" name="Rectangle 6"/>
            <p:cNvSpPr/>
            <p:nvPr/>
          </p:nvSpPr>
          <p:spPr>
            <a:xfrm>
              <a:off x="1752600" y="2667000"/>
              <a:ext cx="1905000" cy="6096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ctagon 10"/>
            <p:cNvSpPr/>
            <p:nvPr/>
          </p:nvSpPr>
          <p:spPr>
            <a:xfrm>
              <a:off x="1447800" y="2362200"/>
              <a:ext cx="533400" cy="514350"/>
            </a:xfrm>
            <a:prstGeom prst="octagon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1501" y="2362200"/>
            <a:ext cx="2220190" cy="914400"/>
            <a:chOff x="4381501" y="2362200"/>
            <a:chExt cx="2220190" cy="914400"/>
          </a:xfrm>
        </p:grpSpPr>
        <p:sp>
          <p:nvSpPr>
            <p:cNvPr id="8" name="Rectangle 7"/>
            <p:cNvSpPr/>
            <p:nvPr/>
          </p:nvSpPr>
          <p:spPr>
            <a:xfrm>
              <a:off x="4648200" y="2667000"/>
              <a:ext cx="1953491" cy="6096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Thánh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Tông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ctagon 11"/>
            <p:cNvSpPr/>
            <p:nvPr/>
          </p:nvSpPr>
          <p:spPr>
            <a:xfrm>
              <a:off x="4381501" y="2362200"/>
              <a:ext cx="533400" cy="514350"/>
            </a:xfrm>
            <a:prstGeom prst="octagon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66850" y="4267200"/>
            <a:ext cx="2190750" cy="990600"/>
            <a:chOff x="1466850" y="4267200"/>
            <a:chExt cx="2190750" cy="990600"/>
          </a:xfrm>
        </p:grpSpPr>
        <p:sp>
          <p:nvSpPr>
            <p:cNvPr id="9" name="Rectangle 8"/>
            <p:cNvSpPr/>
            <p:nvPr/>
          </p:nvSpPr>
          <p:spPr>
            <a:xfrm>
              <a:off x="1752600" y="4648200"/>
              <a:ext cx="1905000" cy="6096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Uy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ctagon 12"/>
            <p:cNvSpPr/>
            <p:nvPr/>
          </p:nvSpPr>
          <p:spPr>
            <a:xfrm>
              <a:off x="1466850" y="4267200"/>
              <a:ext cx="571500" cy="533400"/>
            </a:xfrm>
            <a:prstGeom prst="octagon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81502" y="4267200"/>
            <a:ext cx="2220189" cy="990600"/>
            <a:chOff x="4381502" y="4267200"/>
            <a:chExt cx="2220189" cy="990600"/>
          </a:xfrm>
        </p:grpSpPr>
        <p:sp>
          <p:nvSpPr>
            <p:cNvPr id="10" name="Rectangle 9"/>
            <p:cNvSpPr/>
            <p:nvPr/>
          </p:nvSpPr>
          <p:spPr>
            <a:xfrm>
              <a:off x="4648201" y="4648200"/>
              <a:ext cx="1953490" cy="6096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ctagon 13"/>
            <p:cNvSpPr/>
            <p:nvPr/>
          </p:nvSpPr>
          <p:spPr>
            <a:xfrm>
              <a:off x="4381502" y="4267200"/>
              <a:ext cx="533400" cy="533400"/>
            </a:xfrm>
            <a:prstGeom prst="octagon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8382000" y="6262255"/>
            <a:ext cx="228600" cy="152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143000" y="838200"/>
            <a:ext cx="545869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33944" y="1066800"/>
            <a:ext cx="6567055" cy="10668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3:Quân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9928" y="2468705"/>
            <a:ext cx="2736272" cy="1036495"/>
            <a:chOff x="1149928" y="2468705"/>
            <a:chExt cx="2736272" cy="1036495"/>
          </a:xfrm>
        </p:grpSpPr>
        <p:sp>
          <p:nvSpPr>
            <p:cNvPr id="6" name="Rounded Rectangle 5"/>
            <p:cNvSpPr/>
            <p:nvPr/>
          </p:nvSpPr>
          <p:spPr>
            <a:xfrm>
              <a:off x="1524000" y="2705100"/>
              <a:ext cx="2362200" cy="8001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Decagon 9"/>
            <p:cNvSpPr/>
            <p:nvPr/>
          </p:nvSpPr>
          <p:spPr>
            <a:xfrm>
              <a:off x="1149928" y="2468705"/>
              <a:ext cx="762000" cy="647700"/>
            </a:xfrm>
            <a:prstGeom prst="decag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9100" y="2511996"/>
            <a:ext cx="2400300" cy="1001862"/>
            <a:chOff x="4229100" y="2511996"/>
            <a:chExt cx="2400300" cy="1001862"/>
          </a:xfrm>
        </p:grpSpPr>
        <p:sp>
          <p:nvSpPr>
            <p:cNvPr id="7" name="Rounded Rectangle 6"/>
            <p:cNvSpPr/>
            <p:nvPr/>
          </p:nvSpPr>
          <p:spPr>
            <a:xfrm>
              <a:off x="4572000" y="2705099"/>
              <a:ext cx="2057400" cy="80875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ctagon 10"/>
            <p:cNvSpPr/>
            <p:nvPr/>
          </p:nvSpPr>
          <p:spPr>
            <a:xfrm>
              <a:off x="4229100" y="2511996"/>
              <a:ext cx="685800" cy="647700"/>
            </a:xfrm>
            <a:prstGeom prst="octag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46217" y="4035134"/>
            <a:ext cx="3480956" cy="1104903"/>
            <a:chOff x="2646217" y="4035134"/>
            <a:chExt cx="3480956" cy="1104903"/>
          </a:xfrm>
        </p:grpSpPr>
        <p:sp>
          <p:nvSpPr>
            <p:cNvPr id="8" name="Rounded Rectangle 7"/>
            <p:cNvSpPr/>
            <p:nvPr/>
          </p:nvSpPr>
          <p:spPr>
            <a:xfrm>
              <a:off x="2989117" y="4301837"/>
              <a:ext cx="3138056" cy="8382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ctagon 11"/>
            <p:cNvSpPr/>
            <p:nvPr/>
          </p:nvSpPr>
          <p:spPr>
            <a:xfrm>
              <a:off x="2646217" y="4035134"/>
              <a:ext cx="685800" cy="685803"/>
            </a:xfrm>
            <a:prstGeom prst="octagon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C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454736" y="6255327"/>
            <a:ext cx="228600" cy="152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" b="96975" l="5622" r="94719">
                        <a14:foregroundMark x1="35094" y1="22306" x2="35094" y2="22306"/>
                        <a14:foregroundMark x1="35094" y1="22306" x2="35094" y2="22306"/>
                        <a14:foregroundMark x1="13458" y1="34783" x2="13458" y2="34783"/>
                        <a14:foregroundMark x1="14480" y1="11342" x2="14480" y2="11342"/>
                        <a14:foregroundMark x1="51107" y1="5104" x2="51107" y2="5104"/>
                        <a14:foregroundMark x1="94719" y1="33648" x2="94719" y2="33648"/>
                        <a14:foregroundMark x1="5792" y1="38185" x2="5792" y2="38185"/>
                        <a14:foregroundMark x1="32538" y1="96975" x2="32538" y2="96975"/>
                        <a14:foregroundMark x1="19250" y1="92817" x2="19250" y2="92817"/>
                        <a14:foregroundMark x1="19250" y1="92817" x2="19250" y2="92817"/>
                        <a14:foregroundMark x1="81772" y1="92817" x2="81772" y2="92817"/>
                        <a14:foregroundMark x1="48893" y1="75803" x2="48893" y2="75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4660392"/>
            <a:ext cx="2438400" cy="219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499368">
            <a:off x="1295400" y="1295400"/>
            <a:ext cx="6324600" cy="4495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b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382000" y="6217227"/>
            <a:ext cx="304800" cy="228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682668"/>
            <a:ext cx="8610600" cy="1265967"/>
            <a:chOff x="381000" y="682668"/>
            <a:chExt cx="8610600" cy="1265967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682668"/>
              <a:ext cx="4038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u="sng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LỊCH SỬ 4: </a:t>
              </a:r>
              <a:endParaRPr lang="en-GB" sz="4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1471581"/>
              <a:ext cx="8229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1009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5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GB" sz="25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1226) </a:t>
              </a:r>
              <a:endParaRPr lang="en-GB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5400" y="2667000"/>
            <a:ext cx="7086599" cy="2019299"/>
            <a:chOff x="1295400" y="2667000"/>
            <a:chExt cx="7086599" cy="2019299"/>
          </a:xfrm>
        </p:grpSpPr>
        <p:sp>
          <p:nvSpPr>
            <p:cNvPr id="9" name="Rectangle 8"/>
            <p:cNvSpPr/>
            <p:nvPr/>
          </p:nvSpPr>
          <p:spPr>
            <a:xfrm>
              <a:off x="1295400" y="3848100"/>
              <a:ext cx="7086599" cy="838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Nhà</a:t>
              </a:r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r>
                <a:rPr lang="en-US" sz="4000" b="1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Lý</a:t>
              </a:r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r>
                <a:rPr lang="en-US" sz="4000" b="1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dời</a:t>
              </a:r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r>
                <a:rPr lang="en-US" sz="4000" b="1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đô</a:t>
              </a:r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r>
                <a:rPr lang="en-US" sz="4000" b="1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ra</a:t>
              </a:r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r>
                <a:rPr lang="en-US" sz="4000" b="1" cap="all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Thăng</a:t>
              </a:r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Long </a:t>
              </a:r>
              <a:endPara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2667000"/>
              <a:ext cx="27432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0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9:</a:t>
              </a:r>
              <a:endPara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5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0800000" flipV="1">
            <a:off x="914400" y="1417638"/>
            <a:ext cx="7315200" cy="14017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524000" y="2514600"/>
            <a:ext cx="6400800" cy="381000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617</Words>
  <Application>Microsoft Office PowerPoint</Application>
  <PresentationFormat>On-screen Show (4:3)</PresentationFormat>
  <Paragraphs>97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Calibri</vt:lpstr>
      <vt:lpstr>Times New Roman</vt:lpstr>
      <vt:lpstr>Times New Roman (Headings)</vt:lpstr>
      <vt:lpstr>Wingdings</vt:lpstr>
      <vt:lpstr>华康海报体W12(P)</vt:lpstr>
      <vt:lpstr>Office Theme</vt:lpstr>
      <vt:lpstr>PowerPoint Presentation</vt:lpstr>
      <vt:lpstr>TRƯỜNG TIỂU HỌC THẠCH BÀN A</vt:lpstr>
      <vt:lpstr>Trò chơi: Lật mảnh ghép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Hoạt động 1                     Sự ra đời nhà Lý </vt:lpstr>
      <vt:lpstr>PowerPoint Presentation</vt:lpstr>
      <vt:lpstr>PowerPoint Presentation</vt:lpstr>
      <vt:lpstr>Hoạt động 2</vt:lpstr>
      <vt:lpstr>PowerPoint Presentation</vt:lpstr>
      <vt:lpstr>Thành Ðại La là một kiến trúc vĩ đại, gồm một bức thành lớn bao quanh một bức thành nhỏ ở bên trong. </vt:lpstr>
      <vt:lpstr>Hãy so sánh vị trí địa lí và địa hình địa thế của vùng đất Hoa lư và Đại La theo bảng sau:</vt:lpstr>
      <vt:lpstr>Hãy so sánh vị trí địa lí và địa hình địa thế của vùng đất Hoa lư và Đại La theo bảng sau:</vt:lpstr>
      <vt:lpstr>Theo truyền thuyết , khi thuyền vua tạm đỗ dưới thành Đại La , có rồng vàng hiện lên chỗ thuyền ngự, vì thế Vua quyết định đổi tên Đại La thành Thăng Long. Nghĩa là Rồng bay lên. </vt:lpstr>
      <vt:lpstr>Hoạt động 2</vt:lpstr>
      <vt:lpstr>Hoạt động 3</vt:lpstr>
      <vt:lpstr>PowerPoint Presentation</vt:lpstr>
      <vt:lpstr>Hoạt động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Tuyet</dc:creator>
  <cp:lastModifiedBy>thuyduong</cp:lastModifiedBy>
  <cp:revision>65</cp:revision>
  <dcterms:created xsi:type="dcterms:W3CDTF">2017-11-24T10:12:00Z</dcterms:created>
  <dcterms:modified xsi:type="dcterms:W3CDTF">2018-11-12T03:17:48Z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2057-10.2.0.5978</vt:lpwstr>
  </property>
</Properties>
</file>