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1" r:id="rId3"/>
    <p:sldId id="28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3" r:id="rId15"/>
    <p:sldId id="279" r:id="rId16"/>
    <p:sldId id="276" r:id="rId17"/>
    <p:sldId id="277" r:id="rId18"/>
    <p:sldId id="27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9809A-0917-4B31-9E2E-88D135AE8D64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F2E8-8D24-44DC-B087-F1A88393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03CF-C096-43BE-8BA7-83A67599650C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20.gif"/><Relationship Id="rId5" Type="http://schemas.openxmlformats.org/officeDocument/2006/relationships/image" Target="../media/image17.wmf"/><Relationship Id="rId10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1" name="Content Placeholder 3" descr="Floral-Design-PP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0" y="1828800"/>
            <a:ext cx="9144000" cy="213235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chµo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mõng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C¸c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thÇy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c«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gi¸o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ĐẾN  DỰ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GiỜ</a:t>
            </a:r>
            <a:endParaRPr lang="en-US" sz="4400" dirty="0">
              <a:latin typeface=".VnArabiaH" pitchFamily="34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895600" y="4191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0930" y="3810000"/>
            <a:ext cx="11682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4572000"/>
            <a:ext cx="158408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2A2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6019800"/>
            <a:ext cx="441960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sinh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HOÀNG THU HƯƠNG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5562600"/>
            <a:ext cx="4114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GVHD: CÔ NGUYỄN THỊ MINH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340475" cy="1066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latin typeface=".VnTime" pitchFamily="34" charset="0"/>
              </a:rPr>
              <a:t>     </a:t>
            </a:r>
          </a:p>
          <a:p>
            <a:pPr algn="l"/>
            <a:r>
              <a:rPr lang="en-US" sz="3200">
                <a:latin typeface=".VnTime" pitchFamily="34" charset="0"/>
              </a:rPr>
              <a:t>                   </a:t>
            </a:r>
            <a:endParaRPr lang="en-US" sz="2400" b="1">
              <a:latin typeface=".VnTime" pitchFamily="34" charset="0"/>
            </a:endParaRP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3419475" y="1524000"/>
            <a:ext cx="22955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i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abia"/>
              </a:rPr>
              <a:t>LuyÖn</a:t>
            </a:r>
            <a:r>
              <a:rPr lang="en-US" sz="3600" i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3600" i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abia"/>
              </a:rPr>
              <a:t>tËp</a:t>
            </a:r>
            <a:endParaRPr lang="en-US" sz="3600" i="1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Arabia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1250" y="225425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u="sng" dirty="0" err="1">
                <a:latin typeface=".VnTime" pitchFamily="34" charset="0"/>
              </a:rPr>
              <a:t>Bµi</a:t>
            </a:r>
            <a:r>
              <a:rPr lang="en-US" sz="3200" u="sng" dirty="0">
                <a:latin typeface=".VnTime" pitchFamily="34" charset="0"/>
              </a:rPr>
              <a:t> 1: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.VnTime" pitchFamily="34" charset="0"/>
              </a:rPr>
              <a:t>Sè</a:t>
            </a:r>
            <a:endParaRPr lang="en-US" sz="3600" b="1" dirty="0">
              <a:solidFill>
                <a:srgbClr val="CC3300"/>
              </a:solidFill>
              <a:latin typeface=".VnTime" pitchFamily="34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974725" y="2071688"/>
            <a:ext cx="16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43140" name="Group 132"/>
          <p:cNvGraphicFramePr>
            <a:graphicFrameLocks noGrp="1"/>
          </p:cNvGraphicFramePr>
          <p:nvPr/>
        </p:nvGraphicFramePr>
        <p:xfrm>
          <a:off x="1219200" y="3276600"/>
          <a:ext cx="6781800" cy="1600200"/>
        </p:xfrm>
        <a:graphic>
          <a:graphicData uri="http://schemas.openxmlformats.org/drawingml/2006/table">
            <a:tbl>
              <a:tblPr/>
              <a:tblGrid>
                <a:gridCol w="1731963"/>
                <a:gridCol w="504825"/>
                <a:gridCol w="504825"/>
                <a:gridCol w="504825"/>
                <a:gridCol w="504825"/>
                <a:gridCol w="504825"/>
                <a:gridCol w="504825"/>
                <a:gridCol w="506412"/>
                <a:gridCol w="504825"/>
                <a:gridCol w="504825"/>
                <a:gridCol w="504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chia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chia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Th­¬ng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639" name="Picture 103" descr="Dấu hỏ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362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93" name="Text Box 185"/>
          <p:cNvSpPr txBox="1">
            <a:spLocks noChangeArrowheads="1"/>
          </p:cNvSpPr>
          <p:nvPr/>
        </p:nvSpPr>
        <p:spPr bwMode="auto">
          <a:xfrm>
            <a:off x="3505200" y="434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4     6    8    10    9     7    5     3     1</a:t>
            </a:r>
          </a:p>
        </p:txBody>
      </p:sp>
      <p:sp>
        <p:nvSpPr>
          <p:cNvPr id="43195" name="Text Box 187"/>
          <p:cNvSpPr txBox="1">
            <a:spLocks noChangeArrowheads="1"/>
          </p:cNvSpPr>
          <p:nvPr/>
        </p:nvSpPr>
        <p:spPr bwMode="auto">
          <a:xfrm>
            <a:off x="30480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15421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086600" y="48085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193" grpId="0"/>
      <p:bldP spid="43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128" name="Text Box 72"/>
          <p:cNvSpPr txBox="1">
            <a:spLocks noChangeArrowheads="1"/>
          </p:cNvSpPr>
          <p:nvPr/>
        </p:nvSpPr>
        <p:spPr bwMode="auto">
          <a:xfrm>
            <a:off x="228600" y="14478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    .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15 </a:t>
            </a:r>
            <a:r>
              <a:rPr lang="en-US" sz="3200" b="1" dirty="0" err="1">
                <a:latin typeface="VNI-Times" pitchFamily="2" charset="0"/>
              </a:rPr>
              <a:t>boâng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hoa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caém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ñeàu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vaøo</a:t>
            </a:r>
            <a:r>
              <a:rPr lang="en-US" sz="3200" b="1" dirty="0">
                <a:latin typeface="VNI-Times" pitchFamily="2" charset="0"/>
              </a:rPr>
              <a:t> 5 </a:t>
            </a:r>
            <a:r>
              <a:rPr lang="en-US" sz="3200" b="1" dirty="0" err="1">
                <a:latin typeface="VNI-Times" pitchFamily="2" charset="0"/>
              </a:rPr>
              <a:t>bình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hoa</a:t>
            </a:r>
            <a:r>
              <a:rPr lang="en-US" sz="3200" b="1" dirty="0">
                <a:latin typeface="VNI-Times" pitchFamily="2" charset="0"/>
              </a:rPr>
              <a:t>. </a:t>
            </a:r>
            <a:r>
              <a:rPr lang="en-US" sz="3200" b="1" dirty="0" err="1">
                <a:latin typeface="VNI-Times" pitchFamily="2" charset="0"/>
              </a:rPr>
              <a:t>Hoûi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moãi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bình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maáy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boâng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hoa</a:t>
            </a:r>
            <a:r>
              <a:rPr lang="en-US" sz="3200" b="1" dirty="0">
                <a:latin typeface="VNI-Times" pitchFamily="2" charset="0"/>
              </a:rPr>
              <a:t> ?</a:t>
            </a:r>
          </a:p>
        </p:txBody>
      </p:sp>
      <p:sp>
        <p:nvSpPr>
          <p:cNvPr id="45178" name="Rectangle 122"/>
          <p:cNvSpPr>
            <a:spLocks noChangeArrowheads="1"/>
          </p:cNvSpPr>
          <p:nvPr/>
        </p:nvSpPr>
        <p:spPr bwMode="auto">
          <a:xfrm>
            <a:off x="3810000" y="2743200"/>
            <a:ext cx="5334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dirty="0"/>
              <a:t> 15 : 5 = 3 (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) </a:t>
            </a:r>
          </a:p>
          <a:p>
            <a:pPr algn="ctr"/>
            <a:r>
              <a:rPr lang="en-US" sz="2800" b="1" dirty="0"/>
              <a:t>                   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3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</p:txBody>
      </p:sp>
      <p:sp>
        <p:nvSpPr>
          <p:cNvPr id="45179" name="Rectangle 123"/>
          <p:cNvSpPr>
            <a:spLocks noChangeArrowheads="1"/>
          </p:cNvSpPr>
          <p:nvPr/>
        </p:nvSpPr>
        <p:spPr bwMode="auto">
          <a:xfrm>
            <a:off x="0" y="2514600"/>
            <a:ext cx="39624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        </a:t>
            </a:r>
            <a:r>
              <a:rPr lang="en-US" sz="2800" b="1" u="sng" dirty="0" err="1"/>
              <a:t>Tóm</a:t>
            </a:r>
            <a:r>
              <a:rPr lang="en-US" sz="2800" b="1" u="sng" dirty="0"/>
              <a:t> </a:t>
            </a:r>
            <a:r>
              <a:rPr lang="en-US" sz="2800" b="1" u="sng" dirty="0" err="1"/>
              <a:t>tắt</a:t>
            </a:r>
            <a:r>
              <a:rPr lang="en-US" sz="2800" b="1" u="sng" dirty="0"/>
              <a:t>: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5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0000FF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  <a:p>
            <a:r>
              <a:rPr lang="en-US" sz="2800" b="1" dirty="0">
                <a:solidFill>
                  <a:srgbClr val="0000FF"/>
                </a:solidFill>
              </a:rPr>
              <a:t>1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 smtClean="0"/>
              <a:t>hoa</a:t>
            </a:r>
            <a:r>
              <a:rPr lang="en-US" sz="2800" b="1" dirty="0" smtClean="0"/>
              <a:t>:    ? </a:t>
            </a:r>
            <a:r>
              <a:rPr lang="en-US" sz="2800" b="1" dirty="0" err="1" smtClean="0"/>
              <a:t>bông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hoa</a:t>
            </a:r>
            <a:endParaRPr lang="en-US" sz="2800" b="1" dirty="0"/>
          </a:p>
        </p:txBody>
      </p:sp>
      <p:sp>
        <p:nvSpPr>
          <p:cNvPr id="45180" name="Oval 124"/>
          <p:cNvSpPr>
            <a:spLocks noChangeArrowheads="1"/>
          </p:cNvSpPr>
          <p:nvPr/>
        </p:nvSpPr>
        <p:spPr bwMode="auto">
          <a:xfrm>
            <a:off x="0" y="137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8" grpId="0"/>
      <p:bldP spid="45178" grpId="0" animBg="1"/>
      <p:bldP spid="45179" grpId="0" animBg="1"/>
      <p:bldP spid="451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86200" y="533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VNI-Times" pitchFamily="2" charset="0"/>
              </a:rPr>
              <a:t>ù</a:t>
            </a:r>
            <a:endParaRPr lang="en-US" sz="2800" b="1" dirty="0">
              <a:solidFill>
                <a:srgbClr val="006600"/>
              </a:solidFill>
              <a:latin typeface="VNI-Times" pitchFamily="2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    </a:t>
            </a:r>
            <a:r>
              <a:rPr lang="en-US" sz="3200" b="1" dirty="0" smtClean="0">
                <a:latin typeface="VNI-Times" pitchFamily="2" charset="0"/>
              </a:rPr>
              <a:t>.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15 </a:t>
            </a:r>
            <a:r>
              <a:rPr lang="en-US" sz="3200" b="1" dirty="0" err="1" smtClean="0"/>
              <a:t>bông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cắm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mỗi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5 </a:t>
            </a:r>
            <a:r>
              <a:rPr lang="en-US" sz="3200" b="1" dirty="0" err="1" smtClean="0"/>
              <a:t>bông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cắm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 ?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810000" y="2971800"/>
            <a:ext cx="5334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cắm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dirty="0"/>
              <a:t> 15 : 5 = 3 (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) </a:t>
            </a:r>
          </a:p>
          <a:p>
            <a:pPr algn="ctr"/>
            <a:r>
              <a:rPr lang="en-US" sz="2800" b="1" dirty="0"/>
              <a:t>                   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3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2971800"/>
            <a:ext cx="4419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        </a:t>
            </a:r>
            <a:r>
              <a:rPr lang="en-US" sz="2800" b="1" u="sng" dirty="0" err="1"/>
              <a:t>Tóm</a:t>
            </a:r>
            <a:r>
              <a:rPr lang="en-US" sz="2800" b="1" u="sng" dirty="0"/>
              <a:t> </a:t>
            </a:r>
            <a:r>
              <a:rPr lang="en-US" sz="2800" b="1" u="sng" dirty="0" err="1"/>
              <a:t>tắt</a:t>
            </a:r>
            <a:r>
              <a:rPr lang="en-US" sz="2800" b="1" u="sng" dirty="0"/>
              <a:t>: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5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 : </a:t>
            </a:r>
            <a:r>
              <a:rPr lang="en-US" sz="2800" b="1" dirty="0">
                <a:solidFill>
                  <a:srgbClr val="0000FF"/>
                </a:solidFill>
              </a:rPr>
              <a:t>1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  <a:p>
            <a:r>
              <a:rPr lang="en-US" sz="2800" b="1" dirty="0">
                <a:solidFill>
                  <a:srgbClr val="0000FF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: 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hoa</a:t>
            </a:r>
            <a:endParaRPr lang="en-US" sz="2800" b="1" dirty="0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0" y="137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4" grpId="0" animBg="1"/>
      <p:bldP spid="64525" grpId="0" animBg="1"/>
      <p:bldP spid="645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4267200" cy="1295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trß ch¬i</a:t>
            </a:r>
          </a:p>
        </p:txBody>
      </p:sp>
      <p:pic>
        <p:nvPicPr>
          <p:cNvPr id="17412" name="Picture 6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-3304381" y="3304381"/>
            <a:ext cx="6743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672932" y="3386931"/>
            <a:ext cx="6805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1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52600" y="3464004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Ô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cửa</a:t>
            </a:r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bí</a:t>
            </a:r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mật</a:t>
            </a:r>
            <a:endParaRPr lang="en-US" sz="6600" b="1" kern="1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13" name="Picture 24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858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86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334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4" descr="j030493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191000"/>
            <a:ext cx="2362200" cy="211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9141" name="Picture 5" descr="3599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762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7" descr="3616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762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 descr="5503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41148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9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9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9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9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3200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</a:rPr>
              <a:t>May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</a:rPr>
              <a:t>mắn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rial" pitchFamily="34" charset="0"/>
            </a:endParaRPr>
          </a:p>
        </p:txBody>
      </p:sp>
      <p:sp>
        <p:nvSpPr>
          <p:cNvPr id="1946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7912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31447" name="AutoShape 23"/>
          <p:cNvSpPr>
            <a:spLocks noChangeArrowheads="1"/>
          </p:cNvSpPr>
          <p:nvPr/>
        </p:nvSpPr>
        <p:spPr bwMode="auto">
          <a:xfrm>
            <a:off x="0" y="2057400"/>
            <a:ext cx="9144000" cy="3429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Phần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thưởng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bạn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là</a:t>
            </a:r>
            <a:endParaRPr lang="en-US" sz="3600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chiếc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kẹo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mút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pic>
        <p:nvPicPr>
          <p:cNvPr id="14" name="Picture 4" descr="j030493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752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6" grpId="1"/>
      <p:bldP spid="231447" grpId="0" animBg="1"/>
      <p:bldP spid="2314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latin typeface=".VnArial" pitchFamily="34" charset="0"/>
              </a:rPr>
              <a:t>Bao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err="1">
                <a:latin typeface=".VnArial" pitchFamily="34" charset="0"/>
              </a:rPr>
              <a:t>nhiªu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err="1">
                <a:latin typeface=".VnArial" pitchFamily="34" charset="0"/>
              </a:rPr>
              <a:t>chia</a:t>
            </a:r>
            <a:r>
              <a:rPr lang="en-US" sz="3600" b="1" dirty="0">
                <a:latin typeface=".VnArial" pitchFamily="34" charset="0"/>
              </a:rPr>
              <a:t> 5 ®­</a:t>
            </a:r>
            <a:r>
              <a:rPr lang="en-US" sz="3600" b="1" dirty="0" err="1">
                <a:latin typeface=".VnArial" pitchFamily="34" charset="0"/>
              </a:rPr>
              <a:t>îc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smtClean="0">
                <a:latin typeface=".VnArial" pitchFamily="34" charset="0"/>
              </a:rPr>
              <a:t>10</a:t>
            </a:r>
            <a:endParaRPr lang="en-US" sz="3600" b="1" dirty="0">
              <a:latin typeface=".VnArial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3200" b="1" dirty="0">
              <a:latin typeface=".VnArial" pitchFamily="34" charset="0"/>
            </a:endParaRPr>
          </a:p>
        </p:txBody>
      </p:sp>
      <p:sp>
        <p:nvSpPr>
          <p:cNvPr id="2150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609600" y="2895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§¸p ¸n:</a:t>
            </a:r>
            <a:r>
              <a:rPr lang="en-US" sz="4400" dirty="0">
                <a:solidFill>
                  <a:srgbClr val="0000FF"/>
                </a:solidFill>
                <a:latin typeface=".VnTime" pitchFamily="34" charset="0"/>
              </a:rPr>
              <a:t> 5</a:t>
            </a: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sp>
        <p:nvSpPr>
          <p:cNvPr id="16" name="AutoShape 27" descr="Dark downward diagonal"/>
          <p:cNvSpPr>
            <a:spLocks noChangeArrowheads="1"/>
          </p:cNvSpPr>
          <p:nvPr/>
        </p:nvSpPr>
        <p:spPr bwMode="auto">
          <a:xfrm>
            <a:off x="609600" y="2286000"/>
            <a:ext cx="7848600" cy="2590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cs typeface="Times New Roman" pitchFamily="18" charset="0"/>
              </a:rPr>
              <a:t>Phần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thưởng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của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bạn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là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một</a:t>
            </a:r>
            <a:endParaRPr lang="en-US" sz="3600" b="1" dirty="0" smtClean="0"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cs typeface="Times New Roman" pitchFamily="18" charset="0"/>
              </a:rPr>
              <a:t>chiếc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bút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chì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xinh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xắn</a:t>
            </a:r>
            <a:r>
              <a:rPr lang="en-US" sz="3600" b="1" dirty="0" smtClean="0">
                <a:cs typeface="Times New Roman" pitchFamily="18" charset="0"/>
              </a:rPr>
              <a:t>.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54" name="Picture 7" descr="361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2" grpId="1"/>
      <p:bldP spid="222236" grpId="0"/>
      <p:bldP spid="231428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latin typeface=".VnTime" pitchFamily="34" charset="0"/>
              </a:rPr>
              <a:t>N¨m m­¬i chia n¨m b»ng m­êi</a:t>
            </a:r>
          </a:p>
          <a:p>
            <a:pPr algn="l"/>
            <a:r>
              <a:rPr lang="en-US" sz="3600" b="1">
                <a:latin typeface=".VnTime" pitchFamily="34" charset="0"/>
              </a:rPr>
              <a:t>Bèn m­¬i chia n¨m th× lµ bao nhiªu?</a:t>
            </a:r>
          </a:p>
        </p:txBody>
      </p:sp>
      <p:sp>
        <p:nvSpPr>
          <p:cNvPr id="2253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7912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1752600" y="2590800"/>
            <a:ext cx="5105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 dirty="0">
                <a:solidFill>
                  <a:srgbClr val="FF3300"/>
                </a:solidFill>
                <a:latin typeface=".VnTime" pitchFamily="34" charset="0"/>
              </a:rPr>
              <a:t>§¸p ¸n: 8</a:t>
            </a:r>
          </a:p>
        </p:txBody>
      </p:sp>
      <p:sp>
        <p:nvSpPr>
          <p:cNvPr id="235547" name="AutoShape 27" descr="Dark downward diagonal"/>
          <p:cNvSpPr>
            <a:spLocks noChangeArrowheads="1"/>
          </p:cNvSpPr>
          <p:nvPr/>
        </p:nvSpPr>
        <p:spPr bwMode="auto">
          <a:xfrm>
            <a:off x="609600" y="2133600"/>
            <a:ext cx="7848600" cy="2590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thưởng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err="1" smtClean="0"/>
              <a:t>hộp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sữa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pic>
        <p:nvPicPr>
          <p:cNvPr id="8" name="Picture 5" descr="359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  <p:bldP spid="235546" grpId="0"/>
      <p:bldP spid="235547" grpId="0" animBg="1"/>
      <p:bldP spid="2314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371600" y="29718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chia</a:t>
            </a:r>
            <a:r>
              <a:rPr lang="en-US" sz="3200" b="1" dirty="0" smtClean="0"/>
              <a:t> 5.</a:t>
            </a:r>
            <a:endParaRPr lang="en-US" sz="3200" b="1" dirty="0"/>
          </a:p>
        </p:txBody>
      </p:sp>
      <p:sp>
        <p:nvSpPr>
          <p:cNvPr id="235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26330" name="AutoShape 26"/>
          <p:cNvSpPr>
            <a:spLocks noChangeArrowheads="1"/>
          </p:cNvSpPr>
          <p:nvPr/>
        </p:nvSpPr>
        <p:spPr bwMode="auto">
          <a:xfrm>
            <a:off x="1143000" y="2209800"/>
            <a:ext cx="7239000" cy="25146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thưởng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142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FF0066"/>
                </a:solidFill>
                <a:latin typeface=".VnArial" pitchFamily="34" charset="0"/>
              </a:rPr>
              <a:t>PhÇn</a:t>
            </a:r>
            <a:r>
              <a:rPr lang="en-US" sz="3200" dirty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.VnArial" pitchFamily="34" charset="0"/>
              </a:rPr>
              <a:t>th­ëng</a:t>
            </a:r>
            <a:endParaRPr lang="en-US" sz="3200" dirty="0">
              <a:solidFill>
                <a:srgbClr val="FF0066"/>
              </a:solidFill>
              <a:latin typeface=".VnArial" pitchFamily="34" charset="0"/>
            </a:endParaRPr>
          </a:p>
        </p:txBody>
      </p:sp>
      <p:pic>
        <p:nvPicPr>
          <p:cNvPr id="7" name="Picture 8" descr="550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30" grpId="0" animBg="1"/>
      <p:bldP spid="231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03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te-Flower-Floral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1752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Kiểm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cũ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2275"/>
          </a:xfrm>
          <a:prstGeom prst="rect">
            <a:avLst/>
          </a:prstGeom>
        </p:spPr>
      </p:pic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371600" y="1179493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2016</a:t>
            </a:r>
            <a:endParaRPr lang="en-US" sz="2800" u="sng" dirty="0">
              <a:latin typeface="Times New Roman" pitchFamily="18" charset="0"/>
            </a:endParaRPr>
          </a:p>
          <a:p>
            <a:pPr algn="ctr" eaLnBrk="0" hangingPunct="0"/>
            <a:r>
              <a:rPr lang="en-US" sz="2800" dirty="0" err="1" smtClean="0">
                <a:latin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Bảng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chia</a:t>
            </a:r>
            <a:r>
              <a:rPr lang="en-US" sz="5400" dirty="0" smtClean="0">
                <a:solidFill>
                  <a:srgbClr val="FF0000"/>
                </a:solidFill>
              </a:rPr>
              <a:t> 5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86200" y="6397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VNI-Times" pitchFamily="2" charset="0"/>
              </a:rPr>
              <a:t>Toaùn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24200" y="1219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Baûng chia 5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114800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  <a:r>
              <a:rPr lang="en-US" sz="4000" b="1">
                <a:latin typeface=".VnTime" pitchFamily="34" charset="0"/>
              </a:rPr>
              <a:t>5  x  3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15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371600" y="5105400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.VnTime" pitchFamily="34" charset="0"/>
              </a:rPr>
              <a:t>     </a:t>
            </a:r>
            <a:r>
              <a:rPr lang="en-US" sz="4000" b="1">
                <a:latin typeface=".VnTime" pitchFamily="34" charset="0"/>
              </a:rPr>
              <a:t>15  :  5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3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248400" y="1447800"/>
            <a:ext cx="2438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19800" y="2514600"/>
            <a:ext cx="2667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609600" y="22098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auto">
          <a:xfrm>
            <a:off x="6858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1066800" y="2743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>
            <a:off x="14478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AutoShape 7"/>
          <p:cNvSpPr>
            <a:spLocks noChangeArrowheads="1"/>
          </p:cNvSpPr>
          <p:nvPr/>
        </p:nvSpPr>
        <p:spPr bwMode="auto">
          <a:xfrm>
            <a:off x="14478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auto">
          <a:xfrm>
            <a:off x="6858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09800" y="22098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10000" y="22098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2860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667000" y="2743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718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860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482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862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267200" y="2743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82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8862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9718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405" name="Group 253"/>
          <p:cNvGraphicFramePr>
            <a:graphicFrameLocks noGrp="1"/>
          </p:cNvGraphicFramePr>
          <p:nvPr/>
        </p:nvGraphicFramePr>
        <p:xfrm>
          <a:off x="5943600" y="1676400"/>
          <a:ext cx="208280" cy="51816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18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352" name="Text Box 200"/>
          <p:cNvSpPr txBox="1">
            <a:spLocks noChangeArrowheads="1"/>
          </p:cNvSpPr>
          <p:nvPr/>
        </p:nvSpPr>
        <p:spPr bwMode="auto">
          <a:xfrm>
            <a:off x="6019800" y="2514600"/>
            <a:ext cx="2667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15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3</a:t>
            </a:r>
          </a:p>
        </p:txBody>
      </p:sp>
      <p:graphicFrame>
        <p:nvGraphicFramePr>
          <p:cNvPr id="49404" name="Group 252"/>
          <p:cNvGraphicFramePr>
            <a:graphicFrameLocks noGrp="1"/>
          </p:cNvGraphicFramePr>
          <p:nvPr/>
        </p:nvGraphicFramePr>
        <p:xfrm>
          <a:off x="6019800" y="1828800"/>
          <a:ext cx="208280" cy="502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02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337924" grpId="0" animBg="1"/>
      <p:bldP spid="337928" grpId="0" animBg="1"/>
      <p:bldP spid="337925" grpId="0" animBg="1"/>
      <p:bldP spid="337926" grpId="0" animBg="1"/>
      <p:bldP spid="337927" grpId="0" animBg="1"/>
      <p:bldP spid="33792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93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86200" y="6397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VNI-Times" pitchFamily="2" charset="0"/>
              </a:rPr>
              <a:t>Toaùn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124200" y="1219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Baûng chia 5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371600" y="4114800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  <a:r>
              <a:rPr lang="en-US" sz="4000" b="1">
                <a:latin typeface=".VnTime" pitchFamily="34" charset="0"/>
              </a:rPr>
              <a:t>5  x  4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20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371600" y="5089525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.VnTime" pitchFamily="34" charset="0"/>
              </a:rPr>
              <a:t>     </a:t>
            </a:r>
            <a:r>
              <a:rPr lang="en-US" sz="4000" b="1">
                <a:latin typeface=".VnTime" pitchFamily="34" charset="0"/>
              </a:rPr>
              <a:t>20  :  5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4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477000" y="1447800"/>
            <a:ext cx="2209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</a:t>
            </a:r>
            <a:r>
              <a:rPr lang="en-US" sz="3200" b="1" dirty="0">
                <a:latin typeface=".VnTime" pitchFamily="34" charset="0"/>
              </a:rPr>
              <a:t>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 smtClean="0">
                <a:latin typeface=".VnTime" pitchFamily="34" charset="0"/>
              </a:rPr>
              <a:t>= 1</a:t>
            </a: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400800" y="1981200"/>
            <a:ext cx="2286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  </a:t>
            </a:r>
            <a:r>
              <a:rPr lang="en-US" sz="3200" b="1" dirty="0">
                <a:latin typeface=".VnTime" pitchFamily="34" charset="0"/>
              </a:rPr>
              <a:t>10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2</a:t>
            </a: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172200" y="2514600"/>
            <a:ext cx="2743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</a:t>
            </a:r>
            <a:r>
              <a:rPr lang="en-US" sz="3200" b="1">
                <a:latin typeface=".VnTime" pitchFamily="34" charset="0"/>
              </a:rPr>
              <a:t>15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3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19800" y="3048000"/>
            <a:ext cx="2895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20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4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019800" y="35814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      </a:t>
            </a:r>
            <a:r>
              <a:rPr lang="en-US" sz="3200" b="1" dirty="0">
                <a:latin typeface=".VnTime" pitchFamily="34" charset="0"/>
              </a:rPr>
              <a:t>25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19800" y="41148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  </a:t>
            </a:r>
            <a:r>
              <a:rPr lang="en-US" sz="3200" b="1" dirty="0">
                <a:latin typeface=".VnTime" pitchFamily="34" charset="0"/>
              </a:rPr>
              <a:t>30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019800" y="46482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  </a:t>
            </a:r>
            <a:r>
              <a:rPr lang="en-US" sz="3200" b="1" dirty="0">
                <a:latin typeface=".VnTime" pitchFamily="34" charset="0"/>
              </a:rPr>
              <a:t>35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019800" y="51816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40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019800" y="57150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45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019800" y="621665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50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152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609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>
            <a:off x="990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AutoShape 7"/>
          <p:cNvSpPr>
            <a:spLocks noChangeArrowheads="1"/>
          </p:cNvSpPr>
          <p:nvPr/>
        </p:nvSpPr>
        <p:spPr bwMode="auto">
          <a:xfrm>
            <a:off x="228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auto">
          <a:xfrm>
            <a:off x="228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auto">
          <a:xfrm>
            <a:off x="990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676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133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514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52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752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514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200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657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038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76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76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038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724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181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562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800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800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5562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8001000" y="3505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8001000" y="4114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8001000" y="4648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8001000" y="51816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8001000" y="57150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34882" name="Text Box 66"/>
          <p:cNvSpPr txBox="1">
            <a:spLocks noChangeArrowheads="1"/>
          </p:cNvSpPr>
          <p:nvPr/>
        </p:nvSpPr>
        <p:spPr bwMode="auto">
          <a:xfrm>
            <a:off x="7848600" y="62484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graphicFrame>
        <p:nvGraphicFramePr>
          <p:cNvPr id="34893" name="Group 77"/>
          <p:cNvGraphicFramePr>
            <a:graphicFrameLocks noGrp="1"/>
          </p:cNvGraphicFramePr>
          <p:nvPr/>
        </p:nvGraphicFramePr>
        <p:xfrm>
          <a:off x="6324600" y="1600200"/>
          <a:ext cx="685800" cy="52578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525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8" name="Rectangle 82"/>
          <p:cNvSpPr>
            <a:spLocks noChangeArrowheads="1"/>
          </p:cNvSpPr>
          <p:nvPr/>
        </p:nvSpPr>
        <p:spPr bwMode="auto">
          <a:xfrm>
            <a:off x="1600200" y="1905000"/>
            <a:ext cx="3200400" cy="480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660033"/>
                </a:solidFill>
              </a:rPr>
              <a:t>Bảng</a:t>
            </a:r>
            <a:r>
              <a:rPr lang="en-US" sz="3200" b="1" dirty="0">
                <a:solidFill>
                  <a:srgbClr val="660033"/>
                </a:solidFill>
              </a:rPr>
              <a:t>  </a:t>
            </a:r>
            <a:r>
              <a:rPr lang="en-US" sz="3200" b="1" dirty="0" err="1">
                <a:solidFill>
                  <a:srgbClr val="660033"/>
                </a:solidFill>
              </a:rPr>
              <a:t>nhân</a:t>
            </a:r>
            <a:r>
              <a:rPr lang="en-US" sz="3200" b="1" dirty="0">
                <a:solidFill>
                  <a:srgbClr val="660033"/>
                </a:solidFill>
              </a:rPr>
              <a:t> 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1 = 5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2 = 10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3 = 15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4 = 20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5 = 25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6 = 30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7 = 35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8 = 40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9 = 45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10=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4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8" dur="5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3" grpId="1" animBg="1"/>
      <p:bldP spid="34824" grpId="0" animBg="1"/>
      <p:bldP spid="34824" grpId="1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37924" grpId="0" animBg="1"/>
      <p:bldP spid="337924" grpId="1" animBg="1"/>
      <p:bldP spid="337925" grpId="0" animBg="1"/>
      <p:bldP spid="337925" grpId="1" animBg="1"/>
      <p:bldP spid="337926" grpId="0" animBg="1"/>
      <p:bldP spid="337926" grpId="1" animBg="1"/>
      <p:bldP spid="337927" grpId="0" animBg="1"/>
      <p:bldP spid="337927" grpId="1" animBg="1"/>
      <p:bldP spid="337928" grpId="0" animBg="1"/>
      <p:bldP spid="337928" grpId="1" animBg="1"/>
      <p:bldP spid="337929" grpId="0" animBg="1"/>
      <p:bldP spid="33792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4877" grpId="0"/>
      <p:bldP spid="34878" grpId="0"/>
      <p:bldP spid="34879" grpId="0"/>
      <p:bldP spid="34880" grpId="0"/>
      <p:bldP spid="34881" grpId="0"/>
      <p:bldP spid="34882" grpId="0"/>
      <p:bldP spid="348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124200" y="8382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VNI-Times" pitchFamily="2" charset="0"/>
              </a:rPr>
              <a:t>Baûng</a:t>
            </a: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VNI-Times" pitchFamily="2" charset="0"/>
              </a:rPr>
              <a:t>chia</a:t>
            </a: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 5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00400" y="1524000"/>
            <a:ext cx="2438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1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971800" y="2057400"/>
            <a:ext cx="2667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2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971800" y="2590800"/>
            <a:ext cx="2667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3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971800" y="3124200"/>
            <a:ext cx="2667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20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4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971800" y="36576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25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5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971800" y="41910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30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6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971800" y="47244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35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7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971800" y="52578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40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8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971800" y="57912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45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9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971800" y="629285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50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pic>
        <p:nvPicPr>
          <p:cNvPr id="11267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968" y="4880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Häc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</a:t>
            </a:r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thuéc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</a:t>
            </a:r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b¶ng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</a:t>
            </a:r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chia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5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52800" y="1752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1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2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3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4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6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7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8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9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10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School-Days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752600" y="76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                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FF660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endParaRPr lang="en-US" sz="2800" b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endParaRPr lang="en-US" sz="2800" b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Arial" charset="0"/>
              </a:rPr>
              <a:t>1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2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3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4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6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7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8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9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10</a:t>
            </a:r>
          </a:p>
        </p:txBody>
      </p:sp>
      <p:pic>
        <p:nvPicPr>
          <p:cNvPr id="14453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1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8"/>
          <p:cNvGrpSpPr>
            <a:grpSpLocks noChangeAspect="1"/>
          </p:cNvGrpSpPr>
          <p:nvPr/>
        </p:nvGrpSpPr>
        <p:grpSpPr bwMode="auto">
          <a:xfrm>
            <a:off x="4191000" y="3962400"/>
            <a:ext cx="433388" cy="444500"/>
            <a:chOff x="2928" y="1968"/>
            <a:chExt cx="367" cy="376"/>
          </a:xfrm>
        </p:grpSpPr>
        <p:sp>
          <p:nvSpPr>
            <p:cNvPr id="1230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4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5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6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7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8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9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0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1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2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3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4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5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6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7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8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9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0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1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2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3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4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5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6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7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8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9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0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1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2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3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4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5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6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7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4452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4196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WordArt 51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Häc thuéc b¶ng chia 5</a:t>
            </a:r>
          </a:p>
        </p:txBody>
      </p:sp>
      <p:sp>
        <p:nvSpPr>
          <p:cNvPr id="12301" name="WordArt 52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Häc thuéc b¶ng chia 5</a:t>
            </a:r>
          </a:p>
        </p:txBody>
      </p:sp>
      <p:pic>
        <p:nvPicPr>
          <p:cNvPr id="51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7244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5626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118"/>
          <p:cNvGrpSpPr>
            <a:grpSpLocks noChangeAspect="1"/>
          </p:cNvGrpSpPr>
          <p:nvPr/>
        </p:nvGrpSpPr>
        <p:grpSpPr bwMode="auto">
          <a:xfrm>
            <a:off x="3048000" y="2667000"/>
            <a:ext cx="433388" cy="444500"/>
            <a:chOff x="2928" y="1968"/>
            <a:chExt cx="367" cy="376"/>
          </a:xfrm>
        </p:grpSpPr>
        <p:sp>
          <p:nvSpPr>
            <p:cNvPr id="54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6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7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8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9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0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1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2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3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4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5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6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7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9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0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1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2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3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4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5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6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7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8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9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0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1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2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3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4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5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6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7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8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9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90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5052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School-Days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1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2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3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4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6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7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8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9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10</a:t>
            </a:r>
          </a:p>
        </p:txBody>
      </p:sp>
      <p:pic>
        <p:nvPicPr>
          <p:cNvPr id="14453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098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1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8"/>
          <p:cNvGrpSpPr>
            <a:grpSpLocks noChangeAspect="1"/>
          </p:cNvGrpSpPr>
          <p:nvPr/>
        </p:nvGrpSpPr>
        <p:grpSpPr bwMode="auto">
          <a:xfrm>
            <a:off x="5334000" y="4343400"/>
            <a:ext cx="433388" cy="444500"/>
            <a:chOff x="2928" y="1968"/>
            <a:chExt cx="367" cy="376"/>
          </a:xfrm>
        </p:grpSpPr>
        <p:sp>
          <p:nvSpPr>
            <p:cNvPr id="13364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6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7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8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9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0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1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2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3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4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5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6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7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8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9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0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1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2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3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4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5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6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7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8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9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0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1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2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3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4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5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6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7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8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9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4452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9624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2" name="Picture 156" descr="0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746375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4" name="Picture 158" descr="UL00045"/>
          <p:cNvPicPr>
            <a:picLocks noChangeAspect="1" noChangeArrowheads="1"/>
          </p:cNvPicPr>
          <p:nvPr/>
        </p:nvPicPr>
        <p:blipFill>
          <a:blip r:embed="rId7"/>
          <a:srcRect l="50026" t="62228"/>
          <a:stretch>
            <a:fillRect/>
          </a:stretch>
        </p:blipFill>
        <p:spPr bwMode="auto">
          <a:xfrm>
            <a:off x="3048000" y="3505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3" name="Picture 157" descr="FLOWER40"/>
          <p:cNvPicPr>
            <a:picLocks noChangeAspect="1" noChangeArrowheads="1"/>
          </p:cNvPicPr>
          <p:nvPr/>
        </p:nvPicPr>
        <p:blipFill>
          <a:blip r:embed="rId8"/>
          <a:srcRect l="1176" t="7059" b="8235"/>
          <a:stretch>
            <a:fillRect/>
          </a:stretch>
        </p:blipFill>
        <p:spPr bwMode="auto">
          <a:xfrm>
            <a:off x="3048000" y="4865688"/>
            <a:ext cx="457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8"/>
          <p:cNvGrpSpPr>
            <a:grpSpLocks noChangeAspect="1"/>
          </p:cNvGrpSpPr>
          <p:nvPr/>
        </p:nvGrpSpPr>
        <p:grpSpPr bwMode="auto">
          <a:xfrm>
            <a:off x="3057525" y="5638800"/>
            <a:ext cx="446088" cy="457200"/>
            <a:chOff x="2928" y="1968"/>
            <a:chExt cx="367" cy="376"/>
          </a:xfrm>
        </p:grpSpPr>
        <p:sp>
          <p:nvSpPr>
            <p:cNvPr id="13328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0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1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2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3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4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5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6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7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8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9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0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1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2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3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4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5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6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7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8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9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0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1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2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3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4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5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6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7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8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9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0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1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2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3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sp>
        <p:nvSpPr>
          <p:cNvPr id="13327" name="WordArt 90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Häc thuéc b¶ng chia 5</a:t>
            </a:r>
          </a:p>
        </p:txBody>
      </p:sp>
      <p:pic>
        <p:nvPicPr>
          <p:cNvPr id="89" name="Picture 158" descr="UL00045"/>
          <p:cNvPicPr>
            <a:picLocks noChangeAspect="1" noChangeArrowheads="1"/>
          </p:cNvPicPr>
          <p:nvPr/>
        </p:nvPicPr>
        <p:blipFill>
          <a:blip r:embed="rId7"/>
          <a:srcRect l="50026" t="62228"/>
          <a:stretch>
            <a:fillRect/>
          </a:stretch>
        </p:blipFill>
        <p:spPr bwMode="auto">
          <a:xfrm>
            <a:off x="5334000" y="3505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Group 118"/>
          <p:cNvGrpSpPr>
            <a:grpSpLocks noChangeAspect="1"/>
          </p:cNvGrpSpPr>
          <p:nvPr/>
        </p:nvGrpSpPr>
        <p:grpSpPr bwMode="auto">
          <a:xfrm>
            <a:off x="4191000" y="2209800"/>
            <a:ext cx="433388" cy="444500"/>
            <a:chOff x="2928" y="1968"/>
            <a:chExt cx="367" cy="376"/>
          </a:xfrm>
        </p:grpSpPr>
        <p:sp>
          <p:nvSpPr>
            <p:cNvPr id="9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4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5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6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7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8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9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0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1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2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3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4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5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6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7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8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9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0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1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2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3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4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5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6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7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8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9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0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1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2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4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5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6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7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28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2578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5626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628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Windows User</cp:lastModifiedBy>
  <cp:revision>38</cp:revision>
  <dcterms:created xsi:type="dcterms:W3CDTF">2016-03-02T15:18:28Z</dcterms:created>
  <dcterms:modified xsi:type="dcterms:W3CDTF">2019-01-25T03:47:06Z</dcterms:modified>
</cp:coreProperties>
</file>