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4" r:id="rId17"/>
    <p:sldId id="275"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p:scale>
          <a:sx n="53" d="100"/>
          <a:sy n="53" d="100"/>
        </p:scale>
        <p:origin x="-1866" y="-7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B726F-847D-48E0-ACA6-A270330E93C3}" type="datetimeFigureOut">
              <a:rPr lang="en-US" smtClean="0"/>
              <a:t>8/8/2019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93F38-D436-4363-8452-59117BDDC51F}" type="slidenum">
              <a:rPr lang="en-US" smtClean="0"/>
              <a:t>‹#›</a:t>
            </a:fld>
            <a:endParaRPr lang="en-US"/>
          </a:p>
        </p:txBody>
      </p:sp>
    </p:spTree>
    <p:extLst>
      <p:ext uri="{BB962C8B-B14F-4D97-AF65-F5344CB8AC3E}">
        <p14:creationId xmlns:p14="http://schemas.microsoft.com/office/powerpoint/2010/main" val="171630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DD607B-A2FA-4E49-8D80-E56E7C792C66}"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D2ED7-7450-46DF-ACA8-7AACA0E640B9}" type="slidenum">
              <a:rPr lang="en-US" smtClean="0"/>
              <a:t>‹#›</a:t>
            </a:fld>
            <a:endParaRPr lang="en-US"/>
          </a:p>
        </p:txBody>
      </p:sp>
    </p:spTree>
    <p:extLst>
      <p:ext uri="{BB962C8B-B14F-4D97-AF65-F5344CB8AC3E}">
        <p14:creationId xmlns:p14="http://schemas.microsoft.com/office/powerpoint/2010/main" val="361846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D607B-A2FA-4E49-8D80-E56E7C792C66}"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D2ED7-7450-46DF-ACA8-7AACA0E640B9}" type="slidenum">
              <a:rPr lang="en-US" smtClean="0"/>
              <a:t>‹#›</a:t>
            </a:fld>
            <a:endParaRPr lang="en-US"/>
          </a:p>
        </p:txBody>
      </p:sp>
    </p:spTree>
    <p:extLst>
      <p:ext uri="{BB962C8B-B14F-4D97-AF65-F5344CB8AC3E}">
        <p14:creationId xmlns:p14="http://schemas.microsoft.com/office/powerpoint/2010/main" val="354257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D607B-A2FA-4E49-8D80-E56E7C792C66}"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D2ED7-7450-46DF-ACA8-7AACA0E640B9}" type="slidenum">
              <a:rPr lang="en-US" smtClean="0"/>
              <a:t>‹#›</a:t>
            </a:fld>
            <a:endParaRPr lang="en-US"/>
          </a:p>
        </p:txBody>
      </p:sp>
    </p:spTree>
    <p:extLst>
      <p:ext uri="{BB962C8B-B14F-4D97-AF65-F5344CB8AC3E}">
        <p14:creationId xmlns:p14="http://schemas.microsoft.com/office/powerpoint/2010/main" val="33067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91C474-A0E9-49F3-9A26-9729FA3C5160}" type="slidenum">
              <a:rPr lang="en-US"/>
              <a:pPr>
                <a:defRPr/>
              </a:pPr>
              <a:t>‹#›</a:t>
            </a:fld>
            <a:endParaRPr lang="en-US"/>
          </a:p>
        </p:txBody>
      </p:sp>
    </p:spTree>
    <p:extLst>
      <p:ext uri="{BB962C8B-B14F-4D97-AF65-F5344CB8AC3E}">
        <p14:creationId xmlns:p14="http://schemas.microsoft.com/office/powerpoint/2010/main" val="95960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BD03A68-A18C-4BE2-8D1C-FC75011F5820}" type="slidenum">
              <a:rPr lang="en-US"/>
              <a:pPr>
                <a:defRPr/>
              </a:pPr>
              <a:t>‹#›</a:t>
            </a:fld>
            <a:endParaRPr lang="en-US"/>
          </a:p>
        </p:txBody>
      </p:sp>
    </p:spTree>
    <p:extLst>
      <p:ext uri="{BB962C8B-B14F-4D97-AF65-F5344CB8AC3E}">
        <p14:creationId xmlns:p14="http://schemas.microsoft.com/office/powerpoint/2010/main" val="7931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D607B-A2FA-4E49-8D80-E56E7C792C66}"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D2ED7-7450-46DF-ACA8-7AACA0E640B9}" type="slidenum">
              <a:rPr lang="en-US" smtClean="0"/>
              <a:t>‹#›</a:t>
            </a:fld>
            <a:endParaRPr lang="en-US"/>
          </a:p>
        </p:txBody>
      </p:sp>
    </p:spTree>
    <p:extLst>
      <p:ext uri="{BB962C8B-B14F-4D97-AF65-F5344CB8AC3E}">
        <p14:creationId xmlns:p14="http://schemas.microsoft.com/office/powerpoint/2010/main" val="341452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D607B-A2FA-4E49-8D80-E56E7C792C66}"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D2ED7-7450-46DF-ACA8-7AACA0E640B9}" type="slidenum">
              <a:rPr lang="en-US" smtClean="0"/>
              <a:t>‹#›</a:t>
            </a:fld>
            <a:endParaRPr lang="en-US"/>
          </a:p>
        </p:txBody>
      </p:sp>
    </p:spTree>
    <p:extLst>
      <p:ext uri="{BB962C8B-B14F-4D97-AF65-F5344CB8AC3E}">
        <p14:creationId xmlns:p14="http://schemas.microsoft.com/office/powerpoint/2010/main" val="135476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D607B-A2FA-4E49-8D80-E56E7C792C66}"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D2ED7-7450-46DF-ACA8-7AACA0E640B9}" type="slidenum">
              <a:rPr lang="en-US" smtClean="0"/>
              <a:t>‹#›</a:t>
            </a:fld>
            <a:endParaRPr lang="en-US"/>
          </a:p>
        </p:txBody>
      </p:sp>
    </p:spTree>
    <p:extLst>
      <p:ext uri="{BB962C8B-B14F-4D97-AF65-F5344CB8AC3E}">
        <p14:creationId xmlns:p14="http://schemas.microsoft.com/office/powerpoint/2010/main" val="335375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D607B-A2FA-4E49-8D80-E56E7C792C66}"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D2ED7-7450-46DF-ACA8-7AACA0E640B9}" type="slidenum">
              <a:rPr lang="en-US" smtClean="0"/>
              <a:t>‹#›</a:t>
            </a:fld>
            <a:endParaRPr lang="en-US"/>
          </a:p>
        </p:txBody>
      </p:sp>
    </p:spTree>
    <p:extLst>
      <p:ext uri="{BB962C8B-B14F-4D97-AF65-F5344CB8AC3E}">
        <p14:creationId xmlns:p14="http://schemas.microsoft.com/office/powerpoint/2010/main" val="151469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D607B-A2FA-4E49-8D80-E56E7C792C66}"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D2ED7-7450-46DF-ACA8-7AACA0E640B9}" type="slidenum">
              <a:rPr lang="en-US" smtClean="0"/>
              <a:t>‹#›</a:t>
            </a:fld>
            <a:endParaRPr lang="en-US"/>
          </a:p>
        </p:txBody>
      </p:sp>
    </p:spTree>
    <p:extLst>
      <p:ext uri="{BB962C8B-B14F-4D97-AF65-F5344CB8AC3E}">
        <p14:creationId xmlns:p14="http://schemas.microsoft.com/office/powerpoint/2010/main" val="334754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D607B-A2FA-4E49-8D80-E56E7C792C66}"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D2ED7-7450-46DF-ACA8-7AACA0E640B9}" type="slidenum">
              <a:rPr lang="en-US" smtClean="0"/>
              <a:t>‹#›</a:t>
            </a:fld>
            <a:endParaRPr lang="en-US"/>
          </a:p>
        </p:txBody>
      </p:sp>
    </p:spTree>
    <p:extLst>
      <p:ext uri="{BB962C8B-B14F-4D97-AF65-F5344CB8AC3E}">
        <p14:creationId xmlns:p14="http://schemas.microsoft.com/office/powerpoint/2010/main" val="232488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D607B-A2FA-4E49-8D80-E56E7C792C66}"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D2ED7-7450-46DF-ACA8-7AACA0E640B9}" type="slidenum">
              <a:rPr lang="en-US" smtClean="0"/>
              <a:t>‹#›</a:t>
            </a:fld>
            <a:endParaRPr lang="en-US"/>
          </a:p>
        </p:txBody>
      </p:sp>
    </p:spTree>
    <p:extLst>
      <p:ext uri="{BB962C8B-B14F-4D97-AF65-F5344CB8AC3E}">
        <p14:creationId xmlns:p14="http://schemas.microsoft.com/office/powerpoint/2010/main" val="107943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D607B-A2FA-4E49-8D80-E56E7C792C66}"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D2ED7-7450-46DF-ACA8-7AACA0E640B9}" type="slidenum">
              <a:rPr lang="en-US" smtClean="0"/>
              <a:t>‹#›</a:t>
            </a:fld>
            <a:endParaRPr lang="en-US"/>
          </a:p>
        </p:txBody>
      </p:sp>
    </p:spTree>
    <p:extLst>
      <p:ext uri="{BB962C8B-B14F-4D97-AF65-F5344CB8AC3E}">
        <p14:creationId xmlns:p14="http://schemas.microsoft.com/office/powerpoint/2010/main" val="358675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DD607B-A2FA-4E49-8D80-E56E7C792C66}" type="datetimeFigureOut">
              <a:rPr lang="en-US" smtClean="0"/>
              <a:t>8/8/2019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65D2ED7-7450-46DF-ACA8-7AACA0E640B9}" type="slidenum">
              <a:rPr lang="en-US" smtClean="0"/>
              <a:t>‹#›</a:t>
            </a:fld>
            <a:endParaRPr lang="en-US"/>
          </a:p>
        </p:txBody>
      </p:sp>
    </p:spTree>
    <p:extLst>
      <p:ext uri="{BB962C8B-B14F-4D97-AF65-F5344CB8AC3E}">
        <p14:creationId xmlns:p14="http://schemas.microsoft.com/office/powerpoint/2010/main" val="88762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eg"/><Relationship Id="rId7" Type="http://schemas.openxmlformats.org/officeDocument/2006/relationships/image" Target="../media/image35.jp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 Id="rId9"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0.gif"/><Relationship Id="rId3" Type="http://schemas.openxmlformats.org/officeDocument/2006/relationships/image" Target="../media/image3.jpeg"/><Relationship Id="rId7" Type="http://schemas.openxmlformats.org/officeDocument/2006/relationships/image" Target="../media/image5.png"/><Relationship Id="rId12" Type="http://schemas.openxmlformats.org/officeDocument/2006/relationships/image" Target="../media/image9.gif"/><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8.gif"/><Relationship Id="rId5" Type="http://schemas.openxmlformats.org/officeDocument/2006/relationships/image" Target="../media/image4.png"/><Relationship Id="rId10" Type="http://schemas.openxmlformats.org/officeDocument/2006/relationships/image" Target="../media/image7.gif"/><Relationship Id="rId4" Type="http://schemas.openxmlformats.org/officeDocument/2006/relationships/slide" Target="slide4.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hyperlink" Target="My%20Documents/SONG/ATGT%20(khoi7)/vong3(khoi7).ppt" TargetMode="Externa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hyperlink" Target="My%20Documents/SONG/ATGT%20(khoi7)/vong3(khoi7).ppt" TargetMode="Externa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6.gif"/><Relationship Id="rId3" Type="http://schemas.openxmlformats.org/officeDocument/2006/relationships/image" Target="../media/image18.gif"/><Relationship Id="rId7" Type="http://schemas.openxmlformats.org/officeDocument/2006/relationships/image" Target="../media/image22.gif"/><Relationship Id="rId12" Type="http://schemas.openxmlformats.org/officeDocument/2006/relationships/slide" Target="slide3.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gif"/><Relationship Id="rId11" Type="http://schemas.openxmlformats.org/officeDocument/2006/relationships/image" Target="../media/image9.gif"/><Relationship Id="rId5" Type="http://schemas.openxmlformats.org/officeDocument/2006/relationships/image" Target="../media/image20.gif"/><Relationship Id="rId10" Type="http://schemas.openxmlformats.org/officeDocument/2006/relationships/image" Target="../media/image25.gif"/><Relationship Id="rId4" Type="http://schemas.openxmlformats.org/officeDocument/2006/relationships/image" Target="../media/image19.gif"/><Relationship Id="rId9" Type="http://schemas.openxmlformats.org/officeDocument/2006/relationships/image" Target="../media/image2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16"/>
          <p:cNvSpPr>
            <a:spLocks noChangeArrowheads="1" noChangeShapeType="1" noTextEdit="1"/>
          </p:cNvSpPr>
          <p:nvPr/>
        </p:nvSpPr>
        <p:spPr bwMode="auto">
          <a:xfrm>
            <a:off x="1066800" y="1771650"/>
            <a:ext cx="7162800" cy="1714500"/>
          </a:xfrm>
          <a:prstGeom prst="rect">
            <a:avLst/>
          </a:prstGeom>
        </p:spPr>
        <p:txBody>
          <a:bodyPr wrap="none" fromWordArt="1">
            <a:prstTxWarp prst="textPlain">
              <a:avLst>
                <a:gd name="adj" fmla="val 50000"/>
              </a:avLst>
            </a:prstTxWarp>
          </a:bodyPr>
          <a:lstStyle/>
          <a:p>
            <a:pPr algn="ctr"/>
            <a:r>
              <a:rPr lang="en-US" sz="3600" b="1" kern="1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MÔN: LUYỆN TỪ VÀ CÂU</a:t>
            </a:r>
          </a:p>
          <a:p>
            <a:pPr algn="ctr"/>
            <a:r>
              <a:rPr lang="en-US" sz="3600" b="1" kern="1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LỚP 5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45503779"/>
      </p:ext>
    </p:extLst>
  </p:cSld>
  <p:clrMapOvr>
    <a:masterClrMapping/>
  </p:clrMapOvr>
  <p:transition advTm="2117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2" y="0"/>
            <a:ext cx="9155482" cy="5143500"/>
          </a:xfrm>
          <a:prstGeom prst="rect">
            <a:avLst/>
          </a:prstGeom>
        </p:spPr>
      </p:pic>
      <p:sp>
        <p:nvSpPr>
          <p:cNvPr id="2" name="Rectangle 1"/>
          <p:cNvSpPr/>
          <p:nvPr/>
        </p:nvSpPr>
        <p:spPr>
          <a:xfrm>
            <a:off x="762000" y="1581150"/>
            <a:ext cx="7696200" cy="2819400"/>
          </a:xfrm>
          <a:prstGeom prst="rect">
            <a:avLst/>
          </a:prstGeom>
          <a:solidFill>
            <a:srgbClr val="E6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eaLnBrk="1" hangingPunct="1">
              <a:spcBef>
                <a:spcPct val="50000"/>
              </a:spcBef>
              <a:buAutoNum type="arabicPeriod"/>
            </a:pPr>
            <a:r>
              <a:rPr lang="en-US" altLang="en-US" sz="2800" smtClean="0">
                <a:solidFill>
                  <a:schemeClr val="tx1"/>
                </a:solidFill>
                <a:latin typeface="Times New Roman" pitchFamily="18" charset="0"/>
              </a:rPr>
              <a:t>Trong bài văn, đoạn văn, các câu cần phải </a:t>
            </a:r>
            <a:r>
              <a:rPr lang="en-US" altLang="en-US" sz="2800" b="1" i="1" smtClean="0">
                <a:solidFill>
                  <a:srgbClr val="FF0000"/>
                </a:solidFill>
                <a:latin typeface="Times New Roman" pitchFamily="18" charset="0"/>
              </a:rPr>
              <a:t>liên kết</a:t>
            </a:r>
            <a:r>
              <a:rPr lang="en-US" altLang="en-US" sz="2800" smtClean="0">
                <a:solidFill>
                  <a:srgbClr val="FF0000"/>
                </a:solidFill>
                <a:latin typeface="Times New Roman" pitchFamily="18" charset="0"/>
              </a:rPr>
              <a:t> </a:t>
            </a:r>
            <a:r>
              <a:rPr lang="en-US" altLang="en-US" sz="2800" smtClean="0">
                <a:solidFill>
                  <a:schemeClr val="tx1"/>
                </a:solidFill>
                <a:latin typeface="Times New Roman" pitchFamily="18" charset="0"/>
              </a:rPr>
              <a:t>chặt chẽ với nhau.</a:t>
            </a:r>
          </a:p>
          <a:p>
            <a:pPr marL="342900" indent="-342900">
              <a:spcBef>
                <a:spcPct val="50000"/>
              </a:spcBef>
              <a:buFontTx/>
              <a:buAutoNum type="arabicPeriod"/>
            </a:pPr>
            <a:r>
              <a:rPr lang="en-US" altLang="en-US" sz="2800" smtClean="0">
                <a:solidFill>
                  <a:schemeClr val="tx1"/>
                </a:solidFill>
                <a:latin typeface="Times New Roman" pitchFamily="18" charset="0"/>
              </a:rPr>
              <a:t>Để liên kết một câu với câu đứng trước nó, ta có thể </a:t>
            </a:r>
            <a:r>
              <a:rPr lang="en-US" altLang="en-US" sz="2800" b="1" i="1" smtClean="0">
                <a:solidFill>
                  <a:srgbClr val="FF0000"/>
                </a:solidFill>
                <a:latin typeface="Times New Roman" pitchFamily="18" charset="0"/>
              </a:rPr>
              <a:t>lặp lại </a:t>
            </a:r>
            <a:r>
              <a:rPr lang="en-US" altLang="en-US" sz="2800" smtClean="0">
                <a:solidFill>
                  <a:schemeClr val="tx1"/>
                </a:solidFill>
                <a:latin typeface="Times New Roman" pitchFamily="18" charset="0"/>
              </a:rPr>
              <a:t>trong câu ấy những từ đã xuất hiện ở câu đứng trước.</a:t>
            </a:r>
            <a:endParaRPr lang="en-US" altLang="en-US" sz="2800" b="1" smtClean="0">
              <a:solidFill>
                <a:schemeClr val="tx1"/>
              </a:solidFill>
              <a:latin typeface="Times New Roman" pitchFamily="18" charset="0"/>
            </a:endParaRPr>
          </a:p>
        </p:txBody>
      </p:sp>
      <p:sp>
        <p:nvSpPr>
          <p:cNvPr id="4" name="Rectangle 3"/>
          <p:cNvSpPr/>
          <p:nvPr/>
        </p:nvSpPr>
        <p:spPr>
          <a:xfrm>
            <a:off x="2667000" y="438150"/>
            <a:ext cx="3505200" cy="5334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GHI NHỚ</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4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43292"/>
            <a:ext cx="8839200" cy="1384995"/>
          </a:xfrm>
          <a:prstGeom prst="rect">
            <a:avLst/>
          </a:prstGeom>
        </p:spPr>
        <p:txBody>
          <a:bodyPr wrap="square">
            <a:spAutoFit/>
          </a:bodyPr>
          <a:lstStyle/>
          <a:p>
            <a:pPr marL="457200" indent="-457200" algn="just" eaLnBrk="1" hangingPunct="1">
              <a:spcBef>
                <a:spcPct val="50000"/>
              </a:spcBef>
              <a:buAutoNum type="arabicPeriod"/>
            </a:pPr>
            <a:r>
              <a:rPr lang="en-US" altLang="en-US" sz="2400" i="1" smtClean="0">
                <a:solidFill>
                  <a:schemeClr val="tx1">
                    <a:lumMod val="95000"/>
                    <a:lumOff val="5000"/>
                  </a:schemeClr>
                </a:solidFill>
                <a:latin typeface="Times New Roman" pitchFamily="18" charset="0"/>
              </a:rPr>
              <a:t>Tìm những từ ngữ được lặp lại để liên kết câu:</a:t>
            </a:r>
          </a:p>
          <a:p>
            <a:pPr eaLnBrk="1" hangingPunct="1">
              <a:spcBef>
                <a:spcPct val="50000"/>
              </a:spcBef>
            </a:pPr>
            <a:r>
              <a:rPr lang="en-US" altLang="en-US" sz="2400" smtClean="0">
                <a:solidFill>
                  <a:schemeClr val="tx1">
                    <a:lumMod val="95000"/>
                    <a:lumOff val="5000"/>
                  </a:schemeClr>
                </a:solidFill>
                <a:latin typeface="Times New Roman" pitchFamily="18" charset="0"/>
              </a:rPr>
              <a:t>    a) Niềm tự hào chính đáng của chúng ta trong nền văn hoá                 chính là bộ sưu tập                    hết sức phong phú.                                      </a:t>
            </a:r>
            <a:endParaRPr lang="en-US" sz="2400">
              <a:solidFill>
                <a:schemeClr val="tx1">
                  <a:lumMod val="95000"/>
                  <a:lumOff val="5000"/>
                </a:schemeClr>
              </a:solidFill>
            </a:endParaRPr>
          </a:p>
        </p:txBody>
      </p:sp>
      <p:sp>
        <p:nvSpPr>
          <p:cNvPr id="19464" name="Rectangle 8"/>
          <p:cNvSpPr>
            <a:spLocks noChangeArrowheads="1"/>
          </p:cNvSpPr>
          <p:nvPr/>
        </p:nvSpPr>
        <p:spPr bwMode="auto">
          <a:xfrm>
            <a:off x="7632792" y="667823"/>
            <a:ext cx="14350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chemeClr val="tx1">
                    <a:lumMod val="95000"/>
                    <a:lumOff val="5000"/>
                  </a:schemeClr>
                </a:solidFill>
                <a:latin typeface="Times New Roman" pitchFamily="18" charset="0"/>
              </a:rPr>
              <a:t>Đông Sơn</a:t>
            </a:r>
          </a:p>
        </p:txBody>
      </p:sp>
      <p:sp>
        <p:nvSpPr>
          <p:cNvPr id="19466" name="Rectangle 10"/>
          <p:cNvSpPr>
            <a:spLocks noChangeArrowheads="1"/>
          </p:cNvSpPr>
          <p:nvPr/>
        </p:nvSpPr>
        <p:spPr bwMode="auto">
          <a:xfrm>
            <a:off x="6172200" y="1047750"/>
            <a:ext cx="320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chemeClr val="tx1">
                    <a:lumMod val="95000"/>
                    <a:lumOff val="5000"/>
                  </a:schemeClr>
                </a:solidFill>
                <a:latin typeface="Times New Roman" pitchFamily="18" charset="0"/>
              </a:rPr>
              <a:t> </a:t>
            </a:r>
            <a:r>
              <a:rPr lang="en-US" altLang="en-US" sz="2400" smtClean="0">
                <a:solidFill>
                  <a:schemeClr val="tx1">
                    <a:lumMod val="95000"/>
                    <a:lumOff val="5000"/>
                  </a:schemeClr>
                </a:solidFill>
                <a:latin typeface="Times New Roman" pitchFamily="18" charset="0"/>
              </a:rPr>
              <a:t>Trống đồng Đông </a:t>
            </a:r>
            <a:r>
              <a:rPr lang="en-US" altLang="en-US" sz="2400">
                <a:solidFill>
                  <a:schemeClr val="tx1">
                    <a:lumMod val="95000"/>
                    <a:lumOff val="5000"/>
                  </a:schemeClr>
                </a:solidFill>
                <a:latin typeface="Times New Roman" pitchFamily="18" charset="0"/>
              </a:rPr>
              <a:t>Sơn</a:t>
            </a:r>
          </a:p>
        </p:txBody>
      </p:sp>
      <p:sp>
        <p:nvSpPr>
          <p:cNvPr id="19469" name="Rectangle 13"/>
          <p:cNvSpPr>
            <a:spLocks noChangeArrowheads="1"/>
          </p:cNvSpPr>
          <p:nvPr/>
        </p:nvSpPr>
        <p:spPr bwMode="auto">
          <a:xfrm>
            <a:off x="2510732" y="1047750"/>
            <a:ext cx="16802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chemeClr val="tx1">
                    <a:lumMod val="95000"/>
                    <a:lumOff val="5000"/>
                  </a:schemeClr>
                </a:solidFill>
                <a:latin typeface="Times New Roman" pitchFamily="18" charset="0"/>
              </a:rPr>
              <a:t>trống đồng  </a:t>
            </a:r>
          </a:p>
        </p:txBody>
      </p:sp>
      <p:sp>
        <p:nvSpPr>
          <p:cNvPr id="3" name="Rectangle 2"/>
          <p:cNvSpPr/>
          <p:nvPr/>
        </p:nvSpPr>
        <p:spPr>
          <a:xfrm>
            <a:off x="76200" y="1415354"/>
            <a:ext cx="8991600" cy="1384995"/>
          </a:xfrm>
          <a:prstGeom prst="rect">
            <a:avLst/>
          </a:prstGeom>
        </p:spPr>
        <p:txBody>
          <a:bodyPr wrap="square">
            <a:spAutoFit/>
          </a:bodyPr>
          <a:lstStyle/>
          <a:p>
            <a:pPr eaLnBrk="1" hangingPunct="1">
              <a:spcBef>
                <a:spcPct val="50000"/>
              </a:spcBef>
            </a:pPr>
            <a:r>
              <a:rPr lang="en-US" altLang="en-US" sz="2400" smtClean="0">
                <a:latin typeface="Times New Roman" pitchFamily="18" charset="0"/>
              </a:rPr>
              <a:t>đa dạng không chỉ về hình dáng, kích thước mà cả về phong cách trang trí, sắp xếp hoa văn.</a:t>
            </a:r>
          </a:p>
          <a:p>
            <a:pPr algn="r" eaLnBrk="1" hangingPunct="1">
              <a:spcBef>
                <a:spcPct val="50000"/>
              </a:spcBef>
            </a:pPr>
            <a:r>
              <a:rPr lang="en-US" altLang="en-US" sz="2400" b="1" smtClean="0">
                <a:latin typeface="Times New Roman" pitchFamily="18" charset="0"/>
              </a:rPr>
              <a:t>Nguyễn Văn Huyên</a:t>
            </a:r>
            <a:endParaRPr lang="en-US" sz="2400"/>
          </a:p>
        </p:txBody>
      </p:sp>
      <p:sp>
        <p:nvSpPr>
          <p:cNvPr id="4" name="Rectangle 3"/>
          <p:cNvSpPr/>
          <p:nvPr/>
        </p:nvSpPr>
        <p:spPr>
          <a:xfrm>
            <a:off x="76200" y="2824465"/>
            <a:ext cx="8991600" cy="1938992"/>
          </a:xfrm>
          <a:prstGeom prst="rect">
            <a:avLst/>
          </a:prstGeom>
        </p:spPr>
        <p:txBody>
          <a:bodyPr wrap="square">
            <a:spAutoFit/>
          </a:bodyPr>
          <a:lstStyle/>
          <a:p>
            <a:pPr eaLnBrk="1" hangingPunct="1">
              <a:spcBef>
                <a:spcPct val="50000"/>
              </a:spcBef>
            </a:pPr>
            <a:r>
              <a:rPr lang="en-US" altLang="en-US" sz="2400" smtClean="0">
                <a:latin typeface="Times New Roman" pitchFamily="18" charset="0"/>
              </a:rPr>
              <a:t>b) Trong một sáng đào công sự, lưỡi xẻng của                      xúc lên một mảnh đồ gốm có                     màu nâu và xanh, hình đuôi rồng.        </a:t>
            </a:r>
          </a:p>
          <a:p>
            <a:pPr eaLnBrk="1" hangingPunct="1">
              <a:spcBef>
                <a:spcPct val="50000"/>
              </a:spcBef>
            </a:pPr>
            <a:endParaRPr lang="en-US" altLang="en-US" sz="2400" b="1" smtClean="0">
              <a:latin typeface="Times New Roman" pitchFamily="18" charset="0"/>
            </a:endParaRPr>
          </a:p>
          <a:p>
            <a:pPr algn="r" eaLnBrk="1" hangingPunct="1">
              <a:spcBef>
                <a:spcPct val="50000"/>
              </a:spcBef>
            </a:pPr>
            <a:r>
              <a:rPr lang="en-US" altLang="en-US" sz="2400" b="1" smtClean="0">
                <a:latin typeface="Times New Roman" pitchFamily="18" charset="0"/>
              </a:rPr>
              <a:t>Hà Đình Cẩn</a:t>
            </a:r>
            <a:endParaRPr lang="en-US" altLang="en-US" sz="2400" b="1">
              <a:latin typeface="Times New Roman" pitchFamily="18" charset="0"/>
            </a:endParaRPr>
          </a:p>
        </p:txBody>
      </p:sp>
      <p:sp>
        <p:nvSpPr>
          <p:cNvPr id="5" name="Rectangle 4"/>
          <p:cNvSpPr/>
          <p:nvPr/>
        </p:nvSpPr>
        <p:spPr>
          <a:xfrm>
            <a:off x="5791200" y="2806459"/>
            <a:ext cx="1729961" cy="461665"/>
          </a:xfrm>
          <a:prstGeom prst="rect">
            <a:avLst/>
          </a:prstGeom>
        </p:spPr>
        <p:txBody>
          <a:bodyPr wrap="none">
            <a:spAutoFit/>
          </a:bodyPr>
          <a:lstStyle/>
          <a:p>
            <a:r>
              <a:rPr lang="en-US" altLang="en-US" sz="2400" smtClean="0">
                <a:latin typeface="Times New Roman" pitchFamily="18" charset="0"/>
              </a:rPr>
              <a:t>anh chiến sĩ </a:t>
            </a:r>
            <a:endParaRPr lang="en-US" sz="2400"/>
          </a:p>
        </p:txBody>
      </p:sp>
      <p:sp>
        <p:nvSpPr>
          <p:cNvPr id="7" name="Rectangle 6"/>
          <p:cNvSpPr/>
          <p:nvPr/>
        </p:nvSpPr>
        <p:spPr>
          <a:xfrm>
            <a:off x="29227" y="3586345"/>
            <a:ext cx="8839200" cy="830997"/>
          </a:xfrm>
          <a:prstGeom prst="rect">
            <a:avLst/>
          </a:prstGeom>
        </p:spPr>
        <p:txBody>
          <a:bodyPr wrap="square">
            <a:spAutoFit/>
          </a:bodyPr>
          <a:lstStyle/>
          <a:p>
            <a:pPr eaLnBrk="1" hangingPunct="1">
              <a:spcBef>
                <a:spcPct val="50000"/>
              </a:spcBef>
            </a:pPr>
            <a:r>
              <a:rPr lang="en-US" altLang="en-US" sz="2400" smtClean="0">
                <a:latin typeface="Times New Roman" pitchFamily="18" charset="0"/>
              </a:rPr>
              <a:t>              quả quyết rằng những                     này y như hoa văn trên hũ rượu thờ ở đình làng anh.</a:t>
            </a:r>
          </a:p>
        </p:txBody>
      </p:sp>
      <p:sp>
        <p:nvSpPr>
          <p:cNvPr id="25" name="Rectangle 24"/>
          <p:cNvSpPr/>
          <p:nvPr/>
        </p:nvSpPr>
        <p:spPr>
          <a:xfrm>
            <a:off x="7924800" y="3181350"/>
            <a:ext cx="715260" cy="461665"/>
          </a:xfrm>
          <a:prstGeom prst="rect">
            <a:avLst/>
          </a:prstGeom>
        </p:spPr>
        <p:txBody>
          <a:bodyPr wrap="none">
            <a:spAutoFit/>
          </a:bodyPr>
          <a:lstStyle/>
          <a:p>
            <a:r>
              <a:rPr lang="en-US" altLang="en-US" sz="2400" smtClean="0">
                <a:latin typeface="Times New Roman" pitchFamily="18" charset="0"/>
              </a:rPr>
              <a:t>Anh</a:t>
            </a:r>
            <a:endParaRPr lang="en-US" sz="2400"/>
          </a:p>
        </p:txBody>
      </p:sp>
      <p:sp>
        <p:nvSpPr>
          <p:cNvPr id="26" name="Rectangle 25"/>
          <p:cNvSpPr/>
          <p:nvPr/>
        </p:nvSpPr>
        <p:spPr>
          <a:xfrm>
            <a:off x="76200" y="3564582"/>
            <a:ext cx="1132041" cy="461665"/>
          </a:xfrm>
          <a:prstGeom prst="rect">
            <a:avLst/>
          </a:prstGeom>
        </p:spPr>
        <p:txBody>
          <a:bodyPr wrap="none">
            <a:spAutoFit/>
          </a:bodyPr>
          <a:lstStyle/>
          <a:p>
            <a:r>
              <a:rPr lang="en-US" altLang="en-US" sz="2400">
                <a:latin typeface="Times New Roman" pitchFamily="18" charset="0"/>
              </a:rPr>
              <a:t>c</a:t>
            </a:r>
            <a:r>
              <a:rPr lang="en-US" altLang="en-US" sz="2400" smtClean="0">
                <a:latin typeface="Times New Roman" pitchFamily="18" charset="0"/>
              </a:rPr>
              <a:t>hiến sĩ</a:t>
            </a:r>
            <a:endParaRPr lang="en-US" sz="2400"/>
          </a:p>
        </p:txBody>
      </p:sp>
      <p:sp>
        <p:nvSpPr>
          <p:cNvPr id="8" name="Rectangle 7"/>
          <p:cNvSpPr/>
          <p:nvPr/>
        </p:nvSpPr>
        <p:spPr>
          <a:xfrm>
            <a:off x="2209800" y="3181350"/>
            <a:ext cx="1678665" cy="461665"/>
          </a:xfrm>
          <a:prstGeom prst="rect">
            <a:avLst/>
          </a:prstGeom>
        </p:spPr>
        <p:txBody>
          <a:bodyPr wrap="none">
            <a:spAutoFit/>
          </a:bodyPr>
          <a:lstStyle/>
          <a:p>
            <a:r>
              <a:rPr lang="en-US" altLang="en-US" sz="2400" smtClean="0">
                <a:latin typeface="Times New Roman" pitchFamily="18" charset="0"/>
              </a:rPr>
              <a:t>nét hoa văn </a:t>
            </a:r>
            <a:endParaRPr lang="en-US" sz="2400"/>
          </a:p>
        </p:txBody>
      </p:sp>
      <p:sp>
        <p:nvSpPr>
          <p:cNvPr id="28" name="Rectangle 27"/>
          <p:cNvSpPr/>
          <p:nvPr/>
        </p:nvSpPr>
        <p:spPr>
          <a:xfrm>
            <a:off x="3810000" y="3586345"/>
            <a:ext cx="1678665" cy="461665"/>
          </a:xfrm>
          <a:prstGeom prst="rect">
            <a:avLst/>
          </a:prstGeom>
        </p:spPr>
        <p:txBody>
          <a:bodyPr wrap="none">
            <a:spAutoFit/>
          </a:bodyPr>
          <a:lstStyle/>
          <a:p>
            <a:r>
              <a:rPr lang="en-US" altLang="en-US" sz="2400" smtClean="0">
                <a:latin typeface="Times New Roman" pitchFamily="18" charset="0"/>
              </a:rPr>
              <a:t>nét hoa văn </a:t>
            </a:r>
            <a:endParaRPr lang="en-US" sz="2400"/>
          </a:p>
        </p:txBody>
      </p:sp>
    </p:spTree>
    <p:extLst>
      <p:ext uri="{BB962C8B-B14F-4D97-AF65-F5344CB8AC3E}">
        <p14:creationId xmlns:p14="http://schemas.microsoft.com/office/powerpoint/2010/main" val="218560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9464"/>
                                        </p:tgtEl>
                                        <p:attrNameLst>
                                          <p:attrName>style.color</p:attrName>
                                        </p:attrNameLst>
                                      </p:cBhvr>
                                      <p:to>
                                        <p:clrVal>
                                          <a:schemeClr val="accent2"/>
                                        </p:clrVal>
                                      </p:to>
                                    </p:set>
                                    <p:set>
                                      <p:cBhvr>
                                        <p:cTn id="7" dur="500" fill="hold"/>
                                        <p:tgtEl>
                                          <p:spTgt spid="19464"/>
                                        </p:tgtEl>
                                        <p:attrNameLst>
                                          <p:attrName>fillcolor</p:attrName>
                                        </p:attrNameLst>
                                      </p:cBhvr>
                                      <p:to>
                                        <p:clrVal>
                                          <a:schemeClr val="accent2"/>
                                        </p:clrVal>
                                      </p:to>
                                    </p:set>
                                    <p:set>
                                      <p:cBhvr>
                                        <p:cTn id="8" dur="500" fill="hold"/>
                                        <p:tgtEl>
                                          <p:spTgt spid="19464"/>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19469"/>
                                        </p:tgtEl>
                                        <p:attrNameLst>
                                          <p:attrName>style.color</p:attrName>
                                        </p:attrNameLst>
                                      </p:cBhvr>
                                      <p:to>
                                        <p:clrVal>
                                          <a:schemeClr val="accent2"/>
                                        </p:clrVal>
                                      </p:to>
                                    </p:set>
                                    <p:set>
                                      <p:cBhvr>
                                        <p:cTn id="11" dur="500" fill="hold"/>
                                        <p:tgtEl>
                                          <p:spTgt spid="19469"/>
                                        </p:tgtEl>
                                        <p:attrNameLst>
                                          <p:attrName>fillcolor</p:attrName>
                                        </p:attrNameLst>
                                      </p:cBhvr>
                                      <p:to>
                                        <p:clrVal>
                                          <a:schemeClr val="accent2"/>
                                        </p:clrVal>
                                      </p:to>
                                    </p:set>
                                    <p:set>
                                      <p:cBhvr>
                                        <p:cTn id="12" dur="500" fill="hold"/>
                                        <p:tgtEl>
                                          <p:spTgt spid="19469"/>
                                        </p:tgtEl>
                                        <p:attrNameLst>
                                          <p:attrName>fill.type</p:attrName>
                                        </p:attrNameLst>
                                      </p:cBhvr>
                                      <p:to>
                                        <p:strVal val="solid"/>
                                      </p:to>
                                    </p:set>
                                  </p:childTnLst>
                                </p:cTn>
                              </p:par>
                              <p:par>
                                <p:cTn id="13" presetID="16" presetClass="emph" presetSubtype="0" fill="hold" grpId="0" nodeType="withEffect">
                                  <p:stCondLst>
                                    <p:cond delay="0"/>
                                  </p:stCondLst>
                                  <p:iterate type="lt">
                                    <p:tmPct val="4000"/>
                                  </p:iterate>
                                  <p:childTnLst>
                                    <p:set>
                                      <p:cBhvr override="childStyle">
                                        <p:cTn id="14" dur="500" fill="hold"/>
                                        <p:tgtEl>
                                          <p:spTgt spid="19466"/>
                                        </p:tgtEl>
                                        <p:attrNameLst>
                                          <p:attrName>style.color</p:attrName>
                                        </p:attrNameLst>
                                      </p:cBhvr>
                                      <p:to>
                                        <p:clrVal>
                                          <a:schemeClr val="accent2"/>
                                        </p:clrVal>
                                      </p:to>
                                    </p:set>
                                    <p:set>
                                      <p:cBhvr>
                                        <p:cTn id="15" dur="500" fill="hold"/>
                                        <p:tgtEl>
                                          <p:spTgt spid="19466"/>
                                        </p:tgtEl>
                                        <p:attrNameLst>
                                          <p:attrName>fillcolor</p:attrName>
                                        </p:attrNameLst>
                                      </p:cBhvr>
                                      <p:to>
                                        <p:clrVal>
                                          <a:schemeClr val="accent2"/>
                                        </p:clrVal>
                                      </p:to>
                                    </p:set>
                                    <p:set>
                                      <p:cBhvr>
                                        <p:cTn id="16" dur="500" fill="hold"/>
                                        <p:tgtEl>
                                          <p:spTgt spid="1946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5"/>
                                        </p:tgtEl>
                                        <p:attrNameLst>
                                          <p:attrName>style.color</p:attrName>
                                        </p:attrNameLst>
                                      </p:cBhvr>
                                      <p:to>
                                        <p:clrVal>
                                          <a:srgbClr val="FF0000"/>
                                        </p:clrVal>
                                      </p:to>
                                    </p:set>
                                    <p:set>
                                      <p:cBhvr>
                                        <p:cTn id="21" dur="500" fill="hold"/>
                                        <p:tgtEl>
                                          <p:spTgt spid="5"/>
                                        </p:tgtEl>
                                        <p:attrNameLst>
                                          <p:attrName>fillcolor</p:attrName>
                                        </p:attrNameLst>
                                      </p:cBhvr>
                                      <p:to>
                                        <p:clrVal>
                                          <a:srgbClr val="FF0000"/>
                                        </p:clrVal>
                                      </p:to>
                                    </p:set>
                                    <p:set>
                                      <p:cBhvr>
                                        <p:cTn id="22" dur="500" fill="hold"/>
                                        <p:tgtEl>
                                          <p:spTgt spid="5"/>
                                        </p:tgtEl>
                                        <p:attrNameLst>
                                          <p:attrName>fill.type</p:attrName>
                                        </p:attrNameLst>
                                      </p:cBhvr>
                                      <p:to>
                                        <p:strVal val="solid"/>
                                      </p:to>
                                    </p:set>
                                  </p:childTnLst>
                                </p:cTn>
                              </p:par>
                              <p:par>
                                <p:cTn id="23" presetID="16" presetClass="emph" presetSubtype="0" fill="hold" grpId="0" nodeType="withEffect">
                                  <p:stCondLst>
                                    <p:cond delay="0"/>
                                  </p:stCondLst>
                                  <p:iterate type="lt">
                                    <p:tmPct val="4000"/>
                                  </p:iterate>
                                  <p:childTnLst>
                                    <p:set>
                                      <p:cBhvr override="childStyle">
                                        <p:cTn id="24" dur="500" fill="hold"/>
                                        <p:tgtEl>
                                          <p:spTgt spid="8"/>
                                        </p:tgtEl>
                                        <p:attrNameLst>
                                          <p:attrName>style.color</p:attrName>
                                        </p:attrNameLst>
                                      </p:cBhvr>
                                      <p:to>
                                        <p:clrVal>
                                          <a:srgbClr val="FF0000"/>
                                        </p:clrVal>
                                      </p:to>
                                    </p:set>
                                    <p:set>
                                      <p:cBhvr>
                                        <p:cTn id="25" dur="500" fill="hold"/>
                                        <p:tgtEl>
                                          <p:spTgt spid="8"/>
                                        </p:tgtEl>
                                        <p:attrNameLst>
                                          <p:attrName>fillcolor</p:attrName>
                                        </p:attrNameLst>
                                      </p:cBhvr>
                                      <p:to>
                                        <p:clrVal>
                                          <a:srgbClr val="FF0000"/>
                                        </p:clrVal>
                                      </p:to>
                                    </p:set>
                                    <p:set>
                                      <p:cBhvr>
                                        <p:cTn id="26" dur="500" fill="hold"/>
                                        <p:tgtEl>
                                          <p:spTgt spid="8"/>
                                        </p:tgtEl>
                                        <p:attrNameLst>
                                          <p:attrName>fill.type</p:attrName>
                                        </p:attrNameLst>
                                      </p:cBhvr>
                                      <p:to>
                                        <p:strVal val="solid"/>
                                      </p:to>
                                    </p:set>
                                  </p:childTnLst>
                                </p:cTn>
                              </p:par>
                              <p:par>
                                <p:cTn id="27" presetID="16" presetClass="emph" presetSubtype="0" fill="hold" grpId="0" nodeType="withEffect">
                                  <p:stCondLst>
                                    <p:cond delay="0"/>
                                  </p:stCondLst>
                                  <p:iterate type="lt">
                                    <p:tmPct val="4000"/>
                                  </p:iterate>
                                  <p:childTnLst>
                                    <p:set>
                                      <p:cBhvr override="childStyle">
                                        <p:cTn id="28" dur="500" fill="hold"/>
                                        <p:tgtEl>
                                          <p:spTgt spid="25"/>
                                        </p:tgtEl>
                                        <p:attrNameLst>
                                          <p:attrName>style.color</p:attrName>
                                        </p:attrNameLst>
                                      </p:cBhvr>
                                      <p:to>
                                        <p:clrVal>
                                          <a:srgbClr val="FF0000"/>
                                        </p:clrVal>
                                      </p:to>
                                    </p:set>
                                    <p:set>
                                      <p:cBhvr>
                                        <p:cTn id="29" dur="500" fill="hold"/>
                                        <p:tgtEl>
                                          <p:spTgt spid="25"/>
                                        </p:tgtEl>
                                        <p:attrNameLst>
                                          <p:attrName>fillcolor</p:attrName>
                                        </p:attrNameLst>
                                      </p:cBhvr>
                                      <p:to>
                                        <p:clrVal>
                                          <a:srgbClr val="FF0000"/>
                                        </p:clrVal>
                                      </p:to>
                                    </p:set>
                                    <p:set>
                                      <p:cBhvr>
                                        <p:cTn id="30" dur="500" fill="hold"/>
                                        <p:tgtEl>
                                          <p:spTgt spid="25"/>
                                        </p:tgtEl>
                                        <p:attrNameLst>
                                          <p:attrName>fill.type</p:attrName>
                                        </p:attrNameLst>
                                      </p:cBhvr>
                                      <p:to>
                                        <p:strVal val="solid"/>
                                      </p:to>
                                    </p:set>
                                  </p:childTnLst>
                                </p:cTn>
                              </p:par>
                              <p:par>
                                <p:cTn id="31" presetID="16" presetClass="emph" presetSubtype="0" fill="hold" grpId="0" nodeType="withEffect">
                                  <p:stCondLst>
                                    <p:cond delay="0"/>
                                  </p:stCondLst>
                                  <p:iterate type="lt">
                                    <p:tmPct val="4000"/>
                                  </p:iterate>
                                  <p:childTnLst>
                                    <p:set>
                                      <p:cBhvr override="childStyle">
                                        <p:cTn id="32" dur="500" fill="hold"/>
                                        <p:tgtEl>
                                          <p:spTgt spid="26"/>
                                        </p:tgtEl>
                                        <p:attrNameLst>
                                          <p:attrName>style.color</p:attrName>
                                        </p:attrNameLst>
                                      </p:cBhvr>
                                      <p:to>
                                        <p:clrVal>
                                          <a:srgbClr val="FF0000"/>
                                        </p:clrVal>
                                      </p:to>
                                    </p:set>
                                    <p:set>
                                      <p:cBhvr>
                                        <p:cTn id="33" dur="500" fill="hold"/>
                                        <p:tgtEl>
                                          <p:spTgt spid="26"/>
                                        </p:tgtEl>
                                        <p:attrNameLst>
                                          <p:attrName>fillcolor</p:attrName>
                                        </p:attrNameLst>
                                      </p:cBhvr>
                                      <p:to>
                                        <p:clrVal>
                                          <a:srgbClr val="FF0000"/>
                                        </p:clrVal>
                                      </p:to>
                                    </p:set>
                                    <p:set>
                                      <p:cBhvr>
                                        <p:cTn id="34" dur="500" fill="hold"/>
                                        <p:tgtEl>
                                          <p:spTgt spid="26"/>
                                        </p:tgtEl>
                                        <p:attrNameLst>
                                          <p:attrName>fill.type</p:attrName>
                                        </p:attrNameLst>
                                      </p:cBhvr>
                                      <p:to>
                                        <p:strVal val="solid"/>
                                      </p:to>
                                    </p:set>
                                  </p:childTnLst>
                                </p:cTn>
                              </p:par>
                              <p:par>
                                <p:cTn id="35" presetID="16" presetClass="emph" presetSubtype="0" fill="hold" grpId="0" nodeType="withEffect">
                                  <p:stCondLst>
                                    <p:cond delay="0"/>
                                  </p:stCondLst>
                                  <p:iterate type="lt">
                                    <p:tmPct val="4000"/>
                                  </p:iterate>
                                  <p:childTnLst>
                                    <p:set>
                                      <p:cBhvr override="childStyle">
                                        <p:cTn id="36" dur="500" fill="hold"/>
                                        <p:tgtEl>
                                          <p:spTgt spid="28"/>
                                        </p:tgtEl>
                                        <p:attrNameLst>
                                          <p:attrName>style.color</p:attrName>
                                        </p:attrNameLst>
                                      </p:cBhvr>
                                      <p:to>
                                        <p:clrVal>
                                          <a:srgbClr val="FF0000"/>
                                        </p:clrVal>
                                      </p:to>
                                    </p:set>
                                    <p:set>
                                      <p:cBhvr>
                                        <p:cTn id="37" dur="500" fill="hold"/>
                                        <p:tgtEl>
                                          <p:spTgt spid="28"/>
                                        </p:tgtEl>
                                        <p:attrNameLst>
                                          <p:attrName>fillcolor</p:attrName>
                                        </p:attrNameLst>
                                      </p:cBhvr>
                                      <p:to>
                                        <p:clrVal>
                                          <a:srgbClr val="FF0000"/>
                                        </p:clrVal>
                                      </p:to>
                                    </p:set>
                                    <p:set>
                                      <p:cBhvr>
                                        <p:cTn id="38"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9466" grpId="0"/>
      <p:bldP spid="19469" grpId="0"/>
      <p:bldP spid="5" grpId="0"/>
      <p:bldP spid="25" grpId="0"/>
      <p:bldP spid="26" grpId="0"/>
      <p:bldP spid="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DTT18[1]"/>
          <p:cNvPicPr>
            <a:picLocks noChangeAspect="1" noChangeArrowheads="1"/>
          </p:cNvPicPr>
          <p:nvPr/>
        </p:nvPicPr>
        <p:blipFill>
          <a:blip r:embed="rId2">
            <a:lum bright="-20000" contrast="46000"/>
            <a:extLst>
              <a:ext uri="{28A0092B-C50C-407E-A947-70E740481C1C}">
                <a14:useLocalDpi xmlns:a14="http://schemas.microsoft.com/office/drawing/2010/main" val="0"/>
              </a:ext>
            </a:extLst>
          </a:blip>
          <a:srcRect/>
          <a:stretch>
            <a:fillRect/>
          </a:stretch>
        </p:blipFill>
        <p:spPr bwMode="auto">
          <a:xfrm>
            <a:off x="3773261" y="3028950"/>
            <a:ext cx="1713139"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035" y="230640"/>
            <a:ext cx="2209565" cy="21907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028950"/>
            <a:ext cx="1687286" cy="18859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3028950"/>
            <a:ext cx="1676400" cy="18859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2948" y="3028950"/>
            <a:ext cx="1694652" cy="18859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4348" y="3028950"/>
            <a:ext cx="1694652" cy="188595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1674" y="230640"/>
            <a:ext cx="2438400" cy="219075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4250" y="266019"/>
            <a:ext cx="2211160" cy="2155371"/>
          </a:xfrm>
          <a:prstGeom prst="rect">
            <a:avLst/>
          </a:prstGeom>
        </p:spPr>
      </p:pic>
    </p:spTree>
    <p:extLst>
      <p:ext uri="{BB962C8B-B14F-4D97-AF65-F5344CB8AC3E}">
        <p14:creationId xmlns:p14="http://schemas.microsoft.com/office/powerpoint/2010/main" val="329351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hasa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724400" y="1181100"/>
            <a:ext cx="3657600" cy="1607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7" name="Picture 3" descr="nhasan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81600" y="2838450"/>
            <a:ext cx="3276600" cy="154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Picture 4" descr="t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28600" y="209550"/>
            <a:ext cx="8610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5" descr="201-trong"/>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57201" y="1409700"/>
            <a:ext cx="3470275"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6734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amond(in)">
                                      <p:cBhvr>
                                        <p:cTn id="7" dur="20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circle(out)">
                                      <p:cBhvr>
                                        <p:cTn id="12" dur="20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Effect transition="in" filter="circle(in)">
                                      <p:cBhvr>
                                        <p:cTn id="17" dur="2000"/>
                                        <p:tgtEl>
                                          <p:spTgt spid="215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9" presetClass="entr" presetSubtype="10" fill="hold" nodeType="clickEffect">
                                  <p:stCondLst>
                                    <p:cond delay="0"/>
                                  </p:stCondLst>
                                  <p:childTnLst>
                                    <p:set>
                                      <p:cBhvr>
                                        <p:cTn id="21" dur="1" fill="hold">
                                          <p:stCondLst>
                                            <p:cond delay="0"/>
                                          </p:stCondLst>
                                        </p:cTn>
                                        <p:tgtEl>
                                          <p:spTgt spid="21507"/>
                                        </p:tgtEl>
                                        <p:attrNameLst>
                                          <p:attrName>style.visibility</p:attrName>
                                        </p:attrNameLst>
                                      </p:cBhvr>
                                      <p:to>
                                        <p:strVal val="visible"/>
                                      </p:to>
                                    </p:set>
                                    <p:anim calcmode="lin" valueType="num">
                                      <p:cBhvr>
                                        <p:cTn id="22" dur="2000" fill="hold"/>
                                        <p:tgtEl>
                                          <p:spTgt spid="21507"/>
                                        </p:tgtEl>
                                        <p:attrNameLst>
                                          <p:attrName>ppt_w</p:attrName>
                                        </p:attrNameLst>
                                      </p:cBhvr>
                                      <p:tavLst>
                                        <p:tav tm="0" fmla="#ppt_w*sin(2.5*pi*$)">
                                          <p:val>
                                            <p:fltVal val="0"/>
                                          </p:val>
                                        </p:tav>
                                        <p:tav tm="100000">
                                          <p:val>
                                            <p:fltVal val="1"/>
                                          </p:val>
                                        </p:tav>
                                      </p:tavLst>
                                    </p:anim>
                                    <p:anim calcmode="lin" valueType="num">
                                      <p:cBhvr>
                                        <p:cTn id="23" dur="20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367328" y="1801458"/>
            <a:ext cx="1071678"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103188" y="133350"/>
            <a:ext cx="8659812" cy="536972"/>
          </a:xfrm>
        </p:spPr>
        <p:txBody>
          <a:bodyPr>
            <a:normAutofit fontScale="90000"/>
          </a:bodyPr>
          <a:lstStyle/>
          <a:p>
            <a:pPr algn="l" eaLnBrk="1" hangingPunct="1"/>
            <a:r>
              <a:rPr lang="en-US" altLang="en-US" sz="2200" i="1" smtClean="0">
                <a:latin typeface="Times New Roman" pitchFamily="18" charset="0"/>
              </a:rPr>
              <a:t>2. Chọn từ ngữ trong ngoặc đơn thích hợp với mỗi ô trống để các câu, các đoạn được liên kết với nhau:</a:t>
            </a:r>
          </a:p>
        </p:txBody>
      </p:sp>
      <p:sp>
        <p:nvSpPr>
          <p:cNvPr id="18435" name="Rectangle 3"/>
          <p:cNvSpPr>
            <a:spLocks noGrp="1" noChangeArrowheads="1"/>
          </p:cNvSpPr>
          <p:nvPr>
            <p:ph type="body" idx="1"/>
          </p:nvPr>
        </p:nvSpPr>
        <p:spPr>
          <a:xfrm>
            <a:off x="-76200" y="666750"/>
            <a:ext cx="9067800" cy="3886200"/>
          </a:xfrm>
        </p:spPr>
        <p:txBody>
          <a:bodyPr>
            <a:noAutofit/>
          </a:bodyPr>
          <a:lstStyle/>
          <a:p>
            <a:pPr eaLnBrk="1" hangingPunct="1">
              <a:lnSpc>
                <a:spcPct val="80000"/>
              </a:lnSpc>
              <a:buFontTx/>
              <a:buNone/>
            </a:pPr>
            <a:r>
              <a:rPr lang="en-US" altLang="en-US" sz="2200" smtClean="0">
                <a:solidFill>
                  <a:srgbClr val="425222"/>
                </a:solidFill>
                <a:latin typeface="Times New Roman" pitchFamily="18" charset="0"/>
              </a:rPr>
              <a:t>               Dọc theo bờ vịnh Hạ Long, trên bến Đoan, bến Tàu hay cảng Mới, những đoàn thuyền đánh cá rẽ màn sương bạc nối đuôi nhau cập bến, những cánh buồm ướt át như cánh chim trong mưa.               lưới mui bằng.               giã đôi mui cong.                khu Bốn buồm chữ nhật.      </a:t>
            </a:r>
          </a:p>
          <a:p>
            <a:pPr eaLnBrk="1" hangingPunct="1">
              <a:lnSpc>
                <a:spcPct val="80000"/>
              </a:lnSpc>
              <a:buFontTx/>
              <a:buNone/>
            </a:pPr>
            <a:r>
              <a:rPr lang="en-US" altLang="en-US" sz="2200" smtClean="0">
                <a:solidFill>
                  <a:srgbClr val="425222"/>
                </a:solidFill>
                <a:latin typeface="Times New Roman" pitchFamily="18" charset="0"/>
              </a:rPr>
              <a:t>                    Vạn Ninh buồm cánh én.              nào cũng tôm cá đầy khoang. Người ta khiêng từng sọt cá nặng tươi roi rói lên chợ.</a:t>
            </a:r>
          </a:p>
          <a:p>
            <a:pPr eaLnBrk="1" hangingPunct="1">
              <a:lnSpc>
                <a:spcPct val="80000"/>
              </a:lnSpc>
              <a:buFontTx/>
              <a:buNone/>
            </a:pPr>
            <a:r>
              <a:rPr lang="en-US" altLang="en-US" sz="2200" smtClean="0">
                <a:solidFill>
                  <a:srgbClr val="425222"/>
                </a:solidFill>
                <a:latin typeface="Times New Roman" pitchFamily="18" charset="0"/>
              </a:rPr>
              <a:t>                    Hòn Gai buổi sáng la liệt tôm cá. Những con                 khoẻ, vớt hàng giờ vẫn giẫy đành đạch, vảy xám hoa đen lốm đốm.  Những  con</a:t>
            </a:r>
          </a:p>
          <a:p>
            <a:pPr eaLnBrk="1" hangingPunct="1">
              <a:lnSpc>
                <a:spcPct val="80000"/>
              </a:lnSpc>
              <a:buFontTx/>
              <a:buNone/>
            </a:pPr>
            <a:r>
              <a:rPr lang="en-US" altLang="en-US" sz="2200" smtClean="0">
                <a:solidFill>
                  <a:srgbClr val="425222"/>
                </a:solidFill>
                <a:latin typeface="Times New Roman" pitchFamily="18" charset="0"/>
              </a:rPr>
              <a:t>                    mình dẹt như hình con chim lúc sải cánh bay, thịt ngon vào loại nhất nhì. Những con cá nhụ béo núc, trắng lốp, bóng mượt như được quét một lớp mỡ ngoài vậy. Những con          tròn, thịt căng lên từng ngấn như cổ tay của trẻ lên ba, da xanh ánh, hàng chân choi choi như muốn bơi.</a:t>
            </a:r>
          </a:p>
          <a:p>
            <a:pPr eaLnBrk="1" hangingPunct="1">
              <a:lnSpc>
                <a:spcPct val="80000"/>
              </a:lnSpc>
              <a:buFontTx/>
              <a:buNone/>
            </a:pPr>
            <a:r>
              <a:rPr lang="en-US" altLang="en-US" sz="2200" smtClean="0">
                <a:solidFill>
                  <a:srgbClr val="425222"/>
                </a:solidFill>
                <a:latin typeface="Times New Roman" pitchFamily="18" charset="0"/>
              </a:rPr>
              <a:t>                                                                                                     </a:t>
            </a:r>
            <a:r>
              <a:rPr lang="en-US" altLang="en-US" sz="2200" i="1" smtClean="0">
                <a:solidFill>
                  <a:srgbClr val="425222"/>
                </a:solidFill>
                <a:latin typeface="Times New Roman" pitchFamily="18" charset="0"/>
              </a:rPr>
              <a:t>Theo</a:t>
            </a:r>
            <a:r>
              <a:rPr lang="en-US" altLang="en-US" sz="2200" smtClean="0">
                <a:solidFill>
                  <a:srgbClr val="425222"/>
                </a:solidFill>
                <a:latin typeface="Times New Roman" pitchFamily="18" charset="0"/>
              </a:rPr>
              <a:t> Thi Sảnh                             </a:t>
            </a:r>
          </a:p>
          <a:p>
            <a:pPr eaLnBrk="1" hangingPunct="1">
              <a:lnSpc>
                <a:spcPct val="80000"/>
              </a:lnSpc>
              <a:buFontTx/>
              <a:buNone/>
            </a:pPr>
            <a:r>
              <a:rPr lang="en-US" altLang="en-US" sz="2200" smtClean="0">
                <a:solidFill>
                  <a:srgbClr val="425222"/>
                </a:solidFill>
                <a:latin typeface="Times New Roman" pitchFamily="18" charset="0"/>
              </a:rPr>
              <a:t>                                               </a:t>
            </a:r>
          </a:p>
        </p:txBody>
      </p:sp>
      <p:sp>
        <p:nvSpPr>
          <p:cNvPr id="30" name="Rectangle 29"/>
          <p:cNvSpPr/>
          <p:nvPr/>
        </p:nvSpPr>
        <p:spPr>
          <a:xfrm>
            <a:off x="5334000" y="1202615"/>
            <a:ext cx="990600"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267200" y="1809750"/>
            <a:ext cx="914400"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477000" y="2419350"/>
            <a:ext cx="1071678"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67328" y="3028950"/>
            <a:ext cx="1071678"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67328" y="2419350"/>
            <a:ext cx="1071678"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267200" y="3562350"/>
            <a:ext cx="533400"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17062" y="1504950"/>
            <a:ext cx="1111938"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077200" y="1227108"/>
            <a:ext cx="914400"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567842"/>
            <a:ext cx="1037463" cy="430887"/>
          </a:xfrm>
          <a:prstGeom prst="rect">
            <a:avLst/>
          </a:prstGeom>
        </p:spPr>
        <p:txBody>
          <a:bodyPr wrap="none">
            <a:spAutoFit/>
          </a:bodyPr>
          <a:lstStyle/>
          <a:p>
            <a:r>
              <a:rPr lang="en-US" altLang="en-US" sz="2200" smtClean="0">
                <a:solidFill>
                  <a:srgbClr val="FF0000"/>
                </a:solidFill>
                <a:latin typeface="Times New Roman" pitchFamily="18" charset="0"/>
              </a:rPr>
              <a:t>cá song</a:t>
            </a:r>
            <a:endParaRPr lang="en-US" sz="2200"/>
          </a:p>
        </p:txBody>
      </p:sp>
      <p:sp>
        <p:nvSpPr>
          <p:cNvPr id="6" name="Rectangle 5"/>
          <p:cNvSpPr/>
          <p:nvPr/>
        </p:nvSpPr>
        <p:spPr>
          <a:xfrm>
            <a:off x="2667000" y="4552949"/>
            <a:ext cx="623889" cy="430887"/>
          </a:xfrm>
          <a:prstGeom prst="rect">
            <a:avLst/>
          </a:prstGeom>
        </p:spPr>
        <p:txBody>
          <a:bodyPr wrap="none">
            <a:spAutoFit/>
          </a:bodyPr>
          <a:lstStyle/>
          <a:p>
            <a:r>
              <a:rPr lang="en-US" altLang="en-US" sz="2200">
                <a:solidFill>
                  <a:srgbClr val="FF0000"/>
                </a:solidFill>
                <a:latin typeface="Times New Roman" pitchFamily="18" charset="0"/>
              </a:rPr>
              <a:t>tôm</a:t>
            </a:r>
            <a:endParaRPr lang="en-US" sz="2200"/>
          </a:p>
        </p:txBody>
      </p:sp>
      <p:sp>
        <p:nvSpPr>
          <p:cNvPr id="4" name="Rectangle 3"/>
          <p:cNvSpPr/>
          <p:nvPr/>
        </p:nvSpPr>
        <p:spPr>
          <a:xfrm>
            <a:off x="5105400" y="4567841"/>
            <a:ext cx="1069524" cy="430887"/>
          </a:xfrm>
          <a:prstGeom prst="rect">
            <a:avLst/>
          </a:prstGeom>
        </p:spPr>
        <p:txBody>
          <a:bodyPr wrap="none">
            <a:spAutoFit/>
          </a:bodyPr>
          <a:lstStyle/>
          <a:p>
            <a:r>
              <a:rPr lang="en-US" altLang="en-US" sz="2200">
                <a:solidFill>
                  <a:srgbClr val="FF0000"/>
                </a:solidFill>
                <a:latin typeface="Times New Roman" pitchFamily="18" charset="0"/>
              </a:rPr>
              <a:t>cá chim</a:t>
            </a:r>
            <a:endParaRPr lang="en-US" sz="2200"/>
          </a:p>
        </p:txBody>
      </p:sp>
      <p:sp>
        <p:nvSpPr>
          <p:cNvPr id="3" name="Rectangle 2"/>
          <p:cNvSpPr/>
          <p:nvPr/>
        </p:nvSpPr>
        <p:spPr>
          <a:xfrm>
            <a:off x="6705600" y="4552950"/>
            <a:ext cx="599844" cy="430887"/>
          </a:xfrm>
          <a:prstGeom prst="rect">
            <a:avLst/>
          </a:prstGeom>
        </p:spPr>
        <p:txBody>
          <a:bodyPr wrap="none">
            <a:spAutoFit/>
          </a:bodyPr>
          <a:lstStyle/>
          <a:p>
            <a:r>
              <a:rPr lang="en-US" altLang="en-US" sz="2200">
                <a:solidFill>
                  <a:srgbClr val="FF0000"/>
                </a:solidFill>
                <a:latin typeface="Times New Roman" pitchFamily="18" charset="0"/>
              </a:rPr>
              <a:t>chợ</a:t>
            </a:r>
            <a:endParaRPr lang="en-US" sz="2200"/>
          </a:p>
        </p:txBody>
      </p:sp>
      <p:sp>
        <p:nvSpPr>
          <p:cNvPr id="5" name="Rectangle 4"/>
          <p:cNvSpPr/>
          <p:nvPr/>
        </p:nvSpPr>
        <p:spPr>
          <a:xfrm>
            <a:off x="3771895" y="4579157"/>
            <a:ext cx="952505" cy="430887"/>
          </a:xfrm>
          <a:prstGeom prst="rect">
            <a:avLst/>
          </a:prstGeom>
        </p:spPr>
        <p:txBody>
          <a:bodyPr wrap="none">
            <a:spAutoFit/>
          </a:bodyPr>
          <a:lstStyle/>
          <a:p>
            <a:r>
              <a:rPr lang="en-US" altLang="en-US" sz="2200">
                <a:solidFill>
                  <a:srgbClr val="FF0000"/>
                </a:solidFill>
                <a:latin typeface="Times New Roman" pitchFamily="18" charset="0"/>
              </a:rPr>
              <a:t>thuyền</a:t>
            </a:r>
            <a:endParaRPr lang="en-US" sz="2200"/>
          </a:p>
        </p:txBody>
      </p:sp>
      <p:sp>
        <p:nvSpPr>
          <p:cNvPr id="39" name="Rectangle 38"/>
          <p:cNvSpPr/>
          <p:nvPr/>
        </p:nvSpPr>
        <p:spPr>
          <a:xfrm>
            <a:off x="5334000" y="1139571"/>
            <a:ext cx="1047082" cy="430887"/>
          </a:xfrm>
          <a:prstGeom prst="rect">
            <a:avLst/>
          </a:prstGeom>
        </p:spPr>
        <p:txBody>
          <a:bodyPr wrap="none">
            <a:spAutoFit/>
          </a:bodyPr>
          <a:lstStyle/>
          <a:p>
            <a:r>
              <a:rPr lang="en-US" altLang="en-US" sz="2200" smtClean="0">
                <a:solidFill>
                  <a:srgbClr val="FF0000"/>
                </a:solidFill>
                <a:latin typeface="Times New Roman" pitchFamily="18" charset="0"/>
              </a:rPr>
              <a:t>Thuyền</a:t>
            </a:r>
            <a:endParaRPr lang="en-US" sz="2200"/>
          </a:p>
        </p:txBody>
      </p:sp>
      <p:sp>
        <p:nvSpPr>
          <p:cNvPr id="40" name="Rectangle 39"/>
          <p:cNvSpPr/>
          <p:nvPr/>
        </p:nvSpPr>
        <p:spPr>
          <a:xfrm>
            <a:off x="7972759" y="1166883"/>
            <a:ext cx="1047082" cy="430887"/>
          </a:xfrm>
          <a:prstGeom prst="rect">
            <a:avLst/>
          </a:prstGeom>
        </p:spPr>
        <p:txBody>
          <a:bodyPr wrap="none">
            <a:spAutoFit/>
          </a:bodyPr>
          <a:lstStyle/>
          <a:p>
            <a:r>
              <a:rPr lang="en-US" altLang="en-US" sz="2200" smtClean="0">
                <a:solidFill>
                  <a:srgbClr val="FF0000"/>
                </a:solidFill>
                <a:latin typeface="Times New Roman" pitchFamily="18" charset="0"/>
              </a:rPr>
              <a:t>Thuyền</a:t>
            </a:r>
            <a:endParaRPr lang="en-US" sz="2200"/>
          </a:p>
        </p:txBody>
      </p:sp>
      <p:sp>
        <p:nvSpPr>
          <p:cNvPr id="41" name="Rectangle 40"/>
          <p:cNvSpPr/>
          <p:nvPr/>
        </p:nvSpPr>
        <p:spPr>
          <a:xfrm>
            <a:off x="395119" y="1733550"/>
            <a:ext cx="1047082" cy="430887"/>
          </a:xfrm>
          <a:prstGeom prst="rect">
            <a:avLst/>
          </a:prstGeom>
        </p:spPr>
        <p:txBody>
          <a:bodyPr wrap="none">
            <a:spAutoFit/>
          </a:bodyPr>
          <a:lstStyle/>
          <a:p>
            <a:r>
              <a:rPr lang="en-US" altLang="en-US" sz="2200" smtClean="0">
                <a:solidFill>
                  <a:srgbClr val="FF0000"/>
                </a:solidFill>
                <a:latin typeface="Times New Roman" pitchFamily="18" charset="0"/>
              </a:rPr>
              <a:t>Thuyền</a:t>
            </a:r>
            <a:endParaRPr lang="en-US" sz="2200"/>
          </a:p>
        </p:txBody>
      </p:sp>
      <p:sp>
        <p:nvSpPr>
          <p:cNvPr id="43" name="Rectangle 42"/>
          <p:cNvSpPr/>
          <p:nvPr/>
        </p:nvSpPr>
        <p:spPr>
          <a:xfrm>
            <a:off x="4200859" y="1748251"/>
            <a:ext cx="1047082" cy="430887"/>
          </a:xfrm>
          <a:prstGeom prst="rect">
            <a:avLst/>
          </a:prstGeom>
        </p:spPr>
        <p:txBody>
          <a:bodyPr wrap="none">
            <a:spAutoFit/>
          </a:bodyPr>
          <a:lstStyle/>
          <a:p>
            <a:r>
              <a:rPr lang="en-US" altLang="en-US" sz="2200" smtClean="0">
                <a:solidFill>
                  <a:srgbClr val="FF0000"/>
                </a:solidFill>
                <a:latin typeface="Times New Roman" pitchFamily="18" charset="0"/>
              </a:rPr>
              <a:t>Thuyền</a:t>
            </a:r>
            <a:endParaRPr lang="en-US" sz="2200"/>
          </a:p>
        </p:txBody>
      </p:sp>
      <p:sp>
        <p:nvSpPr>
          <p:cNvPr id="44" name="Rectangle 43"/>
          <p:cNvSpPr/>
          <p:nvPr/>
        </p:nvSpPr>
        <p:spPr>
          <a:xfrm>
            <a:off x="2345749" y="1428750"/>
            <a:ext cx="1047082" cy="430887"/>
          </a:xfrm>
          <a:prstGeom prst="rect">
            <a:avLst/>
          </a:prstGeom>
        </p:spPr>
        <p:txBody>
          <a:bodyPr wrap="none">
            <a:spAutoFit/>
          </a:bodyPr>
          <a:lstStyle/>
          <a:p>
            <a:r>
              <a:rPr lang="en-US" altLang="en-US" sz="2200" smtClean="0">
                <a:solidFill>
                  <a:srgbClr val="FF0000"/>
                </a:solidFill>
                <a:latin typeface="Times New Roman" pitchFamily="18" charset="0"/>
              </a:rPr>
              <a:t>Thuyền</a:t>
            </a:r>
            <a:endParaRPr lang="en-US" sz="2200"/>
          </a:p>
        </p:txBody>
      </p:sp>
    </p:spTree>
    <p:extLst>
      <p:ext uri="{BB962C8B-B14F-4D97-AF65-F5344CB8AC3E}">
        <p14:creationId xmlns:p14="http://schemas.microsoft.com/office/powerpoint/2010/main" val="6143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435">
                                            <p:txEl>
                                              <p:pRg st="0" end="0"/>
                                            </p:txEl>
                                          </p:spTgt>
                                        </p:tgtEl>
                                        <p:attrNameLst>
                                          <p:attrName>style.visibility</p:attrName>
                                        </p:attrNameLst>
                                      </p:cBhvr>
                                      <p:to>
                                        <p:strVal val="visible"/>
                                      </p:to>
                                    </p:set>
                                    <p:animEffect transition="in" filter="fade">
                                      <p:cBhvr>
                                        <p:cTn id="42" dur="1000"/>
                                        <p:tgtEl>
                                          <p:spTgt spid="18435">
                                            <p:txEl>
                                              <p:pRg st="0" end="0"/>
                                            </p:txEl>
                                          </p:spTgt>
                                        </p:tgtEl>
                                      </p:cBhvr>
                                    </p:animEffect>
                                    <p:anim calcmode="lin" valueType="num">
                                      <p:cBhvr>
                                        <p:cTn id="43"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8435">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435">
                                            <p:txEl>
                                              <p:pRg st="1" end="1"/>
                                            </p:txEl>
                                          </p:spTgt>
                                        </p:tgtEl>
                                        <p:attrNameLst>
                                          <p:attrName>style.visibility</p:attrName>
                                        </p:attrNameLst>
                                      </p:cBhvr>
                                      <p:to>
                                        <p:strVal val="visible"/>
                                      </p:to>
                                    </p:set>
                                    <p:animEffect transition="in" filter="fade">
                                      <p:cBhvr>
                                        <p:cTn id="47" dur="1000"/>
                                        <p:tgtEl>
                                          <p:spTgt spid="18435">
                                            <p:txEl>
                                              <p:pRg st="1" end="1"/>
                                            </p:txEl>
                                          </p:spTgt>
                                        </p:tgtEl>
                                      </p:cBhvr>
                                    </p:animEffect>
                                    <p:anim calcmode="lin" valueType="num">
                                      <p:cBhvr>
                                        <p:cTn id="48"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18435">
                                            <p:txEl>
                                              <p:pRg st="1" end="1"/>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435">
                                            <p:txEl>
                                              <p:pRg st="2" end="2"/>
                                            </p:txEl>
                                          </p:spTgt>
                                        </p:tgtEl>
                                        <p:attrNameLst>
                                          <p:attrName>style.visibility</p:attrName>
                                        </p:attrNameLst>
                                      </p:cBhvr>
                                      <p:to>
                                        <p:strVal val="visible"/>
                                      </p:to>
                                    </p:set>
                                    <p:animEffect transition="in" filter="fade">
                                      <p:cBhvr>
                                        <p:cTn id="52" dur="1000"/>
                                        <p:tgtEl>
                                          <p:spTgt spid="18435">
                                            <p:txEl>
                                              <p:pRg st="2" end="2"/>
                                            </p:txEl>
                                          </p:spTgt>
                                        </p:tgtEl>
                                      </p:cBhvr>
                                    </p:animEffect>
                                    <p:anim calcmode="lin" valueType="num">
                                      <p:cBhvr>
                                        <p:cTn id="53"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8435">
                                            <p:txEl>
                                              <p:pRg st="2" end="2"/>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435">
                                            <p:txEl>
                                              <p:pRg st="3" end="3"/>
                                            </p:txEl>
                                          </p:spTgt>
                                        </p:tgtEl>
                                        <p:attrNameLst>
                                          <p:attrName>style.visibility</p:attrName>
                                        </p:attrNameLst>
                                      </p:cBhvr>
                                      <p:to>
                                        <p:strVal val="visible"/>
                                      </p:to>
                                    </p:set>
                                    <p:animEffect transition="in" filter="fade">
                                      <p:cBhvr>
                                        <p:cTn id="57" dur="1000"/>
                                        <p:tgtEl>
                                          <p:spTgt spid="18435">
                                            <p:txEl>
                                              <p:pRg st="3" end="3"/>
                                            </p:txEl>
                                          </p:spTgt>
                                        </p:tgtEl>
                                      </p:cBhvr>
                                    </p:animEffect>
                                    <p:anim calcmode="lin" valueType="num">
                                      <p:cBhvr>
                                        <p:cTn id="58"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18435">
                                            <p:txEl>
                                              <p:pRg st="3" end="3"/>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435">
                                            <p:txEl>
                                              <p:pRg st="4" end="4"/>
                                            </p:txEl>
                                          </p:spTgt>
                                        </p:tgtEl>
                                        <p:attrNameLst>
                                          <p:attrName>style.visibility</p:attrName>
                                        </p:attrNameLst>
                                      </p:cBhvr>
                                      <p:to>
                                        <p:strVal val="visible"/>
                                      </p:to>
                                    </p:set>
                                    <p:animEffect transition="in" filter="fade">
                                      <p:cBhvr>
                                        <p:cTn id="62" dur="1000"/>
                                        <p:tgtEl>
                                          <p:spTgt spid="18435">
                                            <p:txEl>
                                              <p:pRg st="4" end="4"/>
                                            </p:txEl>
                                          </p:spTgt>
                                        </p:tgtEl>
                                      </p:cBhvr>
                                    </p:animEffect>
                                    <p:anim calcmode="lin" valueType="num">
                                      <p:cBhvr>
                                        <p:cTn id="63"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18435">
                                            <p:txEl>
                                              <p:pRg st="4" end="4"/>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435">
                                            <p:txEl>
                                              <p:pRg st="5" end="5"/>
                                            </p:txEl>
                                          </p:spTgt>
                                        </p:tgtEl>
                                        <p:attrNameLst>
                                          <p:attrName>style.visibility</p:attrName>
                                        </p:attrNameLst>
                                      </p:cBhvr>
                                      <p:to>
                                        <p:strVal val="visible"/>
                                      </p:to>
                                    </p:set>
                                    <p:animEffect transition="in" filter="fade">
                                      <p:cBhvr>
                                        <p:cTn id="67" dur="1000"/>
                                        <p:tgtEl>
                                          <p:spTgt spid="18435">
                                            <p:txEl>
                                              <p:pRg st="5" end="5"/>
                                            </p:txEl>
                                          </p:spTgt>
                                        </p:tgtEl>
                                      </p:cBhvr>
                                    </p:animEffect>
                                    <p:anim calcmode="lin" valueType="num">
                                      <p:cBhvr>
                                        <p:cTn id="68"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18435">
                                            <p:txEl>
                                              <p:pRg st="5" end="5"/>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000"/>
                                        <p:tgtEl>
                                          <p:spTgt spid="42"/>
                                        </p:tgtEl>
                                      </p:cBhvr>
                                    </p:animEffect>
                                    <p:anim calcmode="lin" valueType="num">
                                      <p:cBhvr>
                                        <p:cTn id="83" dur="1000" fill="hold"/>
                                        <p:tgtEl>
                                          <p:spTgt spid="42"/>
                                        </p:tgtEl>
                                        <p:attrNameLst>
                                          <p:attrName>ppt_x</p:attrName>
                                        </p:attrNameLst>
                                      </p:cBhvr>
                                      <p:tavLst>
                                        <p:tav tm="0">
                                          <p:val>
                                            <p:strVal val="#ppt_x"/>
                                          </p:val>
                                        </p:tav>
                                        <p:tav tm="100000">
                                          <p:val>
                                            <p:strVal val="#ppt_x"/>
                                          </p:val>
                                        </p:tav>
                                      </p:tavLst>
                                    </p:anim>
                                    <p:anim calcmode="lin" valueType="num">
                                      <p:cBhvr>
                                        <p:cTn id="8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0" nodeType="clickEffect">
                                  <p:stCondLst>
                                    <p:cond delay="0"/>
                                  </p:stCondLst>
                                  <p:childTnLst>
                                    <p:animMotion origin="layout" path="M -2.5E-6 4.12527E-6 L -0.66614 -0.42672 " pathEditMode="relative" rAng="0" ptsTypes="AA">
                                      <p:cBhvr>
                                        <p:cTn id="104" dur="2000" fill="hold"/>
                                        <p:tgtEl>
                                          <p:spTgt spid="3"/>
                                        </p:tgtEl>
                                        <p:attrNameLst>
                                          <p:attrName>ppt_x</p:attrName>
                                          <p:attrName>ppt_y</p:attrName>
                                        </p:attrNameLst>
                                      </p:cBhvr>
                                      <p:rCtr x="-33316" y="-21351"/>
                                    </p:animMotion>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grpId="0" nodeType="clickEffect">
                                  <p:stCondLst>
                                    <p:cond delay="0"/>
                                  </p:stCondLst>
                                  <p:childTnLst>
                                    <p:animMotion origin="layout" path="M 2.5E-6 -1.34218E-6 L 0.62656 -0.4298 " pathEditMode="relative" rAng="0" ptsTypes="AA">
                                      <p:cBhvr>
                                        <p:cTn id="108" dur="2000" fill="hold"/>
                                        <p:tgtEl>
                                          <p:spTgt spid="8"/>
                                        </p:tgtEl>
                                        <p:attrNameLst>
                                          <p:attrName>ppt_x</p:attrName>
                                          <p:attrName>ppt_y</p:attrName>
                                        </p:attrNameLst>
                                      </p:cBhvr>
                                      <p:rCtr x="31319" y="-21506"/>
                                    </p:animMotion>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0" nodeType="clickEffect">
                                  <p:stCondLst>
                                    <p:cond delay="0"/>
                                  </p:stCondLst>
                                  <p:childTnLst>
                                    <p:animMotion origin="layout" path="M 3.05556E-6 -1.34218E-6 L -0.50851 -0.31132 " pathEditMode="relative" rAng="0" ptsTypes="AA">
                                      <p:cBhvr>
                                        <p:cTn id="112" dur="2000" fill="hold"/>
                                        <p:tgtEl>
                                          <p:spTgt spid="4"/>
                                        </p:tgtEl>
                                        <p:attrNameLst>
                                          <p:attrName>ppt_x</p:attrName>
                                          <p:attrName>ppt_y</p:attrName>
                                        </p:attrNameLst>
                                      </p:cBhvr>
                                      <p:rCtr x="-25434" y="-15582"/>
                                    </p:animMotion>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grpId="0" nodeType="clickEffect">
                                  <p:stCondLst>
                                    <p:cond delay="0"/>
                                  </p:stCondLst>
                                  <p:childTnLst>
                                    <p:animMotion origin="layout" path="M -1.11111E-6 4.12527E-6 L 0.16597 -0.20457 " pathEditMode="relative" rAng="0" ptsTypes="AA">
                                      <p:cBhvr>
                                        <p:cTn id="116" dur="2000" fill="hold"/>
                                        <p:tgtEl>
                                          <p:spTgt spid="6"/>
                                        </p:tgtEl>
                                        <p:attrNameLst>
                                          <p:attrName>ppt_x</p:attrName>
                                          <p:attrName>ppt_y</p:attrName>
                                        </p:attrNameLst>
                                      </p:cBhvr>
                                      <p:rCtr x="8299" y="-102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434" grpId="0"/>
      <p:bldP spid="18435" grpId="0" build="p"/>
      <p:bldP spid="30" grpId="0" animBg="1"/>
      <p:bldP spid="31" grpId="0" animBg="1"/>
      <p:bldP spid="32" grpId="0" animBg="1"/>
      <p:bldP spid="33" grpId="0" animBg="1"/>
      <p:bldP spid="34" grpId="0" animBg="1"/>
      <p:bldP spid="36" grpId="0" animBg="1"/>
      <p:bldP spid="37" grpId="0" animBg="1"/>
      <p:bldP spid="38" grpId="0" animBg="1"/>
      <p:bldP spid="8" grpId="0"/>
      <p:bldP spid="6" grpId="0"/>
      <p:bldP spid="4" grpId="0"/>
      <p:bldP spid="3" grpId="0"/>
      <p:bldP spid="5" grpId="0"/>
      <p:bldP spid="39" grpId="0"/>
      <p:bldP spid="40" grpId="0"/>
      <p:bldP spid="41"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3350"/>
            <a:ext cx="4191000" cy="21581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33350"/>
            <a:ext cx="4186851" cy="21554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410" y="2571751"/>
            <a:ext cx="4182390" cy="236326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199" y="2571751"/>
            <a:ext cx="4186851" cy="2363266"/>
          </a:xfrm>
          <a:prstGeom prst="rect">
            <a:avLst/>
          </a:prstGeom>
        </p:spPr>
      </p:pic>
    </p:spTree>
    <p:extLst>
      <p:ext uri="{BB962C8B-B14F-4D97-AF65-F5344CB8AC3E}">
        <p14:creationId xmlns:p14="http://schemas.microsoft.com/office/powerpoint/2010/main" val="87657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4038600" y="4572000"/>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latin typeface="Times New Roman" pitchFamily="18" charset="0"/>
              </a:rPr>
              <a:t>Cá song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56158"/>
            <a:ext cx="6257454" cy="4388909"/>
          </a:xfrm>
          <a:prstGeom prst="rect">
            <a:avLst/>
          </a:prstGeom>
        </p:spPr>
      </p:pic>
    </p:spTree>
    <p:extLst>
      <p:ext uri="{BB962C8B-B14F-4D97-AF65-F5344CB8AC3E}">
        <p14:creationId xmlns:p14="http://schemas.microsoft.com/office/powerpoint/2010/main" val="3331654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arn(inHorizontal)">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28800" y="285750"/>
            <a:ext cx="5867400" cy="4071974"/>
          </a:xfrm>
        </p:spPr>
      </p:pic>
    </p:spTree>
    <p:extLst>
      <p:ext uri="{BB962C8B-B14F-4D97-AF65-F5344CB8AC3E}">
        <p14:creationId xmlns:p14="http://schemas.microsoft.com/office/powerpoint/2010/main" val="2072145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24289"/>
            <a:ext cx="9612313"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a:off x="179388" y="304324"/>
            <a:ext cx="3492500" cy="1673066"/>
          </a:xfrm>
          <a:prstGeom prst="wedgeEllipseCallout">
            <a:avLst>
              <a:gd name="adj1" fmla="val 53979"/>
              <a:gd name="adj2" fmla="val 31721"/>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chemeClr val="bg1"/>
              </a:solidFill>
              <a:latin typeface="Times New Roman" pitchFamily="18" charset="0"/>
              <a:cs typeface="Times New Roman" pitchFamily="18" charset="0"/>
            </a:endParaRPr>
          </a:p>
        </p:txBody>
      </p:sp>
      <p:sp>
        <p:nvSpPr>
          <p:cNvPr id="4" name="Rectangle 3"/>
          <p:cNvSpPr>
            <a:spLocks noChangeArrowheads="1"/>
          </p:cNvSpPr>
          <p:nvPr/>
        </p:nvSpPr>
        <p:spPr bwMode="auto">
          <a:xfrm>
            <a:off x="760896" y="944405"/>
            <a:ext cx="23294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r>
              <a:rPr lang="en-US" altLang="en-US" sz="3200" b="1">
                <a:solidFill>
                  <a:schemeClr val="bg1"/>
                </a:solidFill>
                <a:cs typeface="Times New Roman" pitchFamily="18" charset="0"/>
              </a:rPr>
              <a:t>ÔN BÀI CŨ</a:t>
            </a:r>
          </a:p>
        </p:txBody>
      </p:sp>
    </p:spTree>
    <p:extLst>
      <p:ext uri="{BB962C8B-B14F-4D97-AF65-F5344CB8AC3E}">
        <p14:creationId xmlns:p14="http://schemas.microsoft.com/office/powerpoint/2010/main" val="1233126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2140" y="790100"/>
            <a:ext cx="3240087" cy="317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1925" y="2571750"/>
            <a:ext cx="2825750" cy="211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00790" y="2571750"/>
            <a:ext cx="2790825" cy="209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09.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320925" y="4306253"/>
            <a:ext cx="1900238" cy="90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109.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81525" y="4306253"/>
            <a:ext cx="1900238" cy="90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8" descr="cloud90.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04027" y="275750"/>
            <a:ext cx="24495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angel101.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80290" y="141447"/>
            <a:ext cx="1000125" cy="78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58" descr="cloud90.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400" y="278607"/>
            <a:ext cx="2449513"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8" descr="angel114.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12750" y="0"/>
            <a:ext cx="1162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2484438" y="351473"/>
            <a:ext cx="4464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r>
              <a:rPr lang="en-US" altLang="en-US" sz="3200" b="1">
                <a:solidFill>
                  <a:srgbClr val="FF0000"/>
                </a:solidFill>
              </a:rPr>
              <a:t>HỘP QUÀ MAY MẮN</a:t>
            </a:r>
          </a:p>
        </p:txBody>
      </p:sp>
    </p:spTree>
    <p:extLst>
      <p:ext uri="{BB962C8B-B14F-4D97-AF65-F5344CB8AC3E}">
        <p14:creationId xmlns:p14="http://schemas.microsoft.com/office/powerpoint/2010/main" val="35969848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53" presetClass="exit" presetSubtype="32" fill="hold"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53" presetClass="exit" presetSubtype="32" fill="hold" nodeType="clickEffect">
                                  <p:stCondLst>
                                    <p:cond delay="0"/>
                                  </p:stCondLst>
                                  <p:childTnLst>
                                    <p:anim calcmode="lin" valueType="num">
                                      <p:cBhvr>
                                        <p:cTn id="19" dur="500"/>
                                        <p:tgtEl>
                                          <p:spTgt spid="4"/>
                                        </p:tgtEl>
                                        <p:attrNameLst>
                                          <p:attrName>ppt_w</p:attrName>
                                        </p:attrNameLst>
                                      </p:cBhvr>
                                      <p:tavLst>
                                        <p:tav tm="0">
                                          <p:val>
                                            <p:strVal val="ppt_w"/>
                                          </p:val>
                                        </p:tav>
                                        <p:tav tm="100000">
                                          <p:val>
                                            <p:fltVal val="0"/>
                                          </p:val>
                                        </p:tav>
                                      </p:tavLst>
                                    </p:anim>
                                    <p:anim calcmode="lin" valueType="num">
                                      <p:cBhvr>
                                        <p:cTn id="20" dur="500"/>
                                        <p:tgtEl>
                                          <p:spTgt spid="4"/>
                                        </p:tgtEl>
                                        <p:attrNameLst>
                                          <p:attrName>ppt_h</p:attrName>
                                        </p:attrNameLst>
                                      </p:cBhvr>
                                      <p:tavLst>
                                        <p:tav tm="0">
                                          <p:val>
                                            <p:strVal val="ppt_h"/>
                                          </p:val>
                                        </p:tav>
                                        <p:tav tm="100000">
                                          <p:val>
                                            <p:fltVal val="0"/>
                                          </p:val>
                                        </p:tav>
                                      </p:tavLst>
                                    </p:anim>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53" presetClass="exit" presetSubtype="32" fill="hold"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2"/>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What_is_the_place_value_of_digit_5__in_51_320-">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100" y="15287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all 1">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833337"/>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4"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429147" y="1243569"/>
            <a:ext cx="43577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6" name="Group 2"/>
          <p:cNvGrpSpPr>
            <a:grpSpLocks/>
          </p:cNvGrpSpPr>
          <p:nvPr/>
        </p:nvGrpSpPr>
        <p:grpSpPr bwMode="auto">
          <a:xfrm rot="5400000">
            <a:off x="7107317" y="973694"/>
            <a:ext cx="415767" cy="4572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137220" name="AutoShape 4"/>
            <p:cNvSpPr>
              <a:spLocks noChangeArrowheads="1"/>
            </p:cNvSpPr>
            <p:nvPr/>
          </p:nvSpPr>
          <p:spPr bwMode="auto">
            <a:xfrm>
              <a:off x="2928" y="41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5127" name="Group 5"/>
          <p:cNvGrpSpPr>
            <a:grpSpLocks/>
          </p:cNvGrpSpPr>
          <p:nvPr/>
        </p:nvGrpSpPr>
        <p:grpSpPr bwMode="auto">
          <a:xfrm rot="5400000">
            <a:off x="1920955" y="1053704"/>
            <a:ext cx="415767" cy="257175"/>
            <a:chOff x="2928" y="144"/>
            <a:chExt cx="1392" cy="288"/>
          </a:xfrm>
        </p:grpSpPr>
        <p:sp>
          <p:nvSpPr>
            <p:cNvPr id="137222" name="AutoShape 6"/>
            <p:cNvSpPr>
              <a:spLocks noChangeArrowheads="1"/>
            </p:cNvSpPr>
            <p:nvPr/>
          </p:nvSpPr>
          <p:spPr bwMode="auto">
            <a:xfrm>
              <a:off x="2928" y="192"/>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137223" name="AutoShape 7"/>
            <p:cNvSpPr>
              <a:spLocks noChangeArrowheads="1"/>
            </p:cNvSpPr>
            <p:nvPr/>
          </p:nvSpPr>
          <p:spPr bwMode="auto">
            <a:xfrm>
              <a:off x="2928" y="439"/>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5128" name="Group 8"/>
          <p:cNvGrpSpPr>
            <a:grpSpLocks/>
          </p:cNvGrpSpPr>
          <p:nvPr/>
        </p:nvGrpSpPr>
        <p:grpSpPr bwMode="auto">
          <a:xfrm rot="5400000">
            <a:off x="1428910" y="1024574"/>
            <a:ext cx="417195" cy="268287"/>
            <a:chOff x="2928" y="144"/>
            <a:chExt cx="1392" cy="288"/>
          </a:xfrm>
        </p:grpSpPr>
        <p:sp>
          <p:nvSpPr>
            <p:cNvPr id="137225" name="AutoShape 9"/>
            <p:cNvSpPr>
              <a:spLocks noChangeArrowheads="1"/>
            </p:cNvSpPr>
            <p:nvPr/>
          </p:nvSpPr>
          <p:spPr bwMode="auto">
            <a:xfrm>
              <a:off x="2928" y="142"/>
              <a:ext cx="1392" cy="49"/>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137226" name="AutoShape 10"/>
            <p:cNvSpPr>
              <a:spLocks noChangeArrowheads="1"/>
            </p:cNvSpPr>
            <p:nvPr/>
          </p:nvSpPr>
          <p:spPr bwMode="auto">
            <a:xfrm>
              <a:off x="2928" y="393"/>
              <a:ext cx="1392" cy="46"/>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5129" name="Group 11"/>
          <p:cNvGrpSpPr>
            <a:grpSpLocks/>
          </p:cNvGrpSpPr>
          <p:nvPr/>
        </p:nvGrpSpPr>
        <p:grpSpPr bwMode="auto">
          <a:xfrm>
            <a:off x="2054227" y="754381"/>
            <a:ext cx="5775325" cy="774383"/>
            <a:chOff x="766" y="149"/>
            <a:chExt cx="4851" cy="868"/>
          </a:xfrm>
        </p:grpSpPr>
        <p:pic>
          <p:nvPicPr>
            <p:cNvPr id="5145" name="Picture 12"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13"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14"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2571750" y="1243013"/>
            <a:ext cx="5257800" cy="3171825"/>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eaLnBrk="1" hangingPunct="1">
              <a:defRPr/>
            </a:pPr>
            <a:endParaRPr lang="en-US" sz="2400">
              <a:solidFill>
                <a:srgbClr val="FF3300"/>
              </a:solidFill>
              <a:effectLst>
                <a:outerShdw blurRad="38100" dist="38100" dir="2700000" algn="tl">
                  <a:srgbClr val="C0C0C0"/>
                </a:outerShdw>
              </a:effectLst>
              <a:latin typeface="Arial" charset="0"/>
            </a:endParaRPr>
          </a:p>
        </p:txBody>
      </p:sp>
      <p:sp>
        <p:nvSpPr>
          <p:cNvPr id="3" name="Rectangle 18"/>
          <p:cNvSpPr>
            <a:spLocks noChangeArrowheads="1"/>
          </p:cNvSpPr>
          <p:nvPr/>
        </p:nvSpPr>
        <p:spPr bwMode="auto">
          <a:xfrm>
            <a:off x="1241425" y="1254443"/>
            <a:ext cx="1195388" cy="3108960"/>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grpSp>
        <p:nvGrpSpPr>
          <p:cNvPr id="5132" name="Group 19"/>
          <p:cNvGrpSpPr>
            <a:grpSpLocks/>
          </p:cNvGrpSpPr>
          <p:nvPr/>
        </p:nvGrpSpPr>
        <p:grpSpPr bwMode="auto">
          <a:xfrm>
            <a:off x="4624388" y="731520"/>
            <a:ext cx="3205162" cy="262890"/>
            <a:chOff x="2928" y="144"/>
            <a:chExt cx="1392" cy="288"/>
          </a:xfrm>
        </p:grpSpPr>
        <p:sp>
          <p:nvSpPr>
            <p:cNvPr id="137236" name="AutoShape 20"/>
            <p:cNvSpPr>
              <a:spLocks noChangeArrowheads="1"/>
            </p:cNvSpPr>
            <p:nvPr/>
          </p:nvSpPr>
          <p:spPr bwMode="auto">
            <a:xfrm>
              <a:off x="2928" y="144"/>
              <a:ext cx="1392" cy="49"/>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sp>
        <p:nvSpPr>
          <p:cNvPr id="6154" name="AutoShape 22"/>
          <p:cNvSpPr>
            <a:spLocks noChangeArrowheads="1"/>
          </p:cNvSpPr>
          <p:nvPr/>
        </p:nvSpPr>
        <p:spPr bwMode="auto">
          <a:xfrm>
            <a:off x="1190625" y="655797"/>
            <a:ext cx="3433763" cy="438626"/>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1350"/>
          </a:p>
        </p:txBody>
      </p:sp>
      <p:sp>
        <p:nvSpPr>
          <p:cNvPr id="5134" name="WordArt 25"/>
          <p:cNvSpPr>
            <a:spLocks noChangeArrowheads="1" noChangeShapeType="1" noTextEdit="1"/>
          </p:cNvSpPr>
          <p:nvPr/>
        </p:nvSpPr>
        <p:spPr bwMode="auto">
          <a:xfrm>
            <a:off x="1857375" y="710090"/>
            <a:ext cx="2154238" cy="2586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kern="10">
                <a:solidFill>
                  <a:srgbClr val="FFFF00"/>
                </a:solidFill>
                <a:latin typeface="Times New Roman"/>
                <a:cs typeface="Times New Roman"/>
              </a:rPr>
              <a:t>Câu hỏi 1</a:t>
            </a:r>
          </a:p>
        </p:txBody>
      </p:sp>
      <p:sp>
        <p:nvSpPr>
          <p:cNvPr id="4" name="AutoShape 2" descr="Kết quả hình ảnh cho chào cô vào lớp"/>
          <p:cNvSpPr>
            <a:spLocks noChangeAspect="1" noChangeArrowheads="1"/>
          </p:cNvSpPr>
          <p:nvPr/>
        </p:nvSpPr>
        <p:spPr bwMode="auto">
          <a:xfrm>
            <a:off x="1258888" y="561500"/>
            <a:ext cx="228600" cy="171450"/>
          </a:xfrm>
          <a:prstGeom prst="rect">
            <a:avLst/>
          </a:prstGeom>
          <a:no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sp>
        <p:nvSpPr>
          <p:cNvPr id="120" name="AutoShape 16"/>
          <p:cNvSpPr>
            <a:spLocks noChangeArrowheads="1"/>
          </p:cNvSpPr>
          <p:nvPr/>
        </p:nvSpPr>
        <p:spPr bwMode="auto">
          <a:xfrm>
            <a:off x="2571750" y="1243013"/>
            <a:ext cx="5257800" cy="3171825"/>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eaLnBrk="1" hangingPunct="1">
              <a:defRPr/>
            </a:pPr>
            <a:endParaRPr lang="en-US" sz="3600" b="1">
              <a:solidFill>
                <a:srgbClr val="FF3300"/>
              </a:solidFill>
              <a:effectLst>
                <a:outerShdw blurRad="38100" dist="38100" dir="2700000" algn="tl">
                  <a:srgbClr val="C0C0C0"/>
                </a:outerShdw>
              </a:effectLst>
              <a:latin typeface="Arial" charset="0"/>
            </a:endParaRPr>
          </a:p>
        </p:txBody>
      </p:sp>
      <p:sp>
        <p:nvSpPr>
          <p:cNvPr id="5137" name="WordArt 48"/>
          <p:cNvSpPr>
            <a:spLocks noChangeArrowheads="1" noChangeShapeType="1" noTextEdit="1"/>
          </p:cNvSpPr>
          <p:nvPr/>
        </p:nvSpPr>
        <p:spPr bwMode="auto">
          <a:xfrm>
            <a:off x="5408613" y="1543050"/>
            <a:ext cx="285750" cy="188595"/>
          </a:xfrm>
          <a:prstGeom prst="rect">
            <a:avLst/>
          </a:prstGeom>
        </p:spPr>
        <p:txBody>
          <a:bodyPr wrap="none" fromWordArt="1">
            <a:prstTxWarp prst="textPlain">
              <a:avLst>
                <a:gd name="adj" fmla="val 50000"/>
              </a:avLst>
            </a:prstTxWarp>
          </a:bodyPr>
          <a:lstStyle/>
          <a:p>
            <a:endParaRPr lang="en-US" sz="2700" kern="10">
              <a:ln w="25400">
                <a:solidFill>
                  <a:srgbClr val="000000"/>
                </a:solidFill>
                <a:round/>
                <a:headEnd/>
                <a:tailEnd/>
              </a:ln>
              <a:solidFill>
                <a:srgbClr val="CC0000"/>
              </a:solidFill>
              <a:latin typeface="Arial Black"/>
            </a:endParaRPr>
          </a:p>
        </p:txBody>
      </p:sp>
      <p:sp>
        <p:nvSpPr>
          <p:cNvPr id="6159" name="TextBox 40"/>
          <p:cNvSpPr txBox="1">
            <a:spLocks noChangeArrowheads="1"/>
          </p:cNvSpPr>
          <p:nvPr/>
        </p:nvSpPr>
        <p:spPr bwMode="auto">
          <a:xfrm>
            <a:off x="2687638" y="1325715"/>
            <a:ext cx="51419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2800" smtClean="0">
                <a:cs typeface="Times New Roman" panose="02020603050405020304" pitchFamily="18" charset="0"/>
              </a:rPr>
              <a:t>  Xác </a:t>
            </a:r>
            <a:r>
              <a:rPr lang="en-US" altLang="en-US" sz="2800">
                <a:cs typeface="Times New Roman" panose="02020603050405020304" pitchFamily="18" charset="0"/>
              </a:rPr>
              <a:t>định cặp từ hô ứng nối các vế câu trong câu ghép dưới đây: </a:t>
            </a:r>
          </a:p>
          <a:p>
            <a:pPr eaLnBrk="1" hangingPunct="1"/>
            <a:endParaRPr lang="en-US" altLang="en-US" sz="2800">
              <a:solidFill>
                <a:srgbClr val="0000FF"/>
              </a:solidFill>
              <a:cs typeface="Times New Roman" panose="02020603050405020304" pitchFamily="18" charset="0"/>
            </a:endParaRPr>
          </a:p>
        </p:txBody>
      </p:sp>
      <p:pic>
        <p:nvPicPr>
          <p:cNvPr id="5139" name="Picture 4" descr="http://www.dongythanhtuan.vn/kcfinder/upload/images/clock-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4452" y="1341597"/>
            <a:ext cx="108426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 descr="https://pasoto.com/ve-may-bay/public/style/images/HouseIcon.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6215" y="2368868"/>
            <a:ext cx="784225" cy="5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6" descr="http://play.android.vn/wp-content/uploads/2014/08/06/ap-an-uoi-hinh-bat-chu-icon.png"/>
          <p:cNvPicPr>
            <a:picLocks noChangeAspect="1" noChangeArrowheads="1"/>
          </p:cNvPicPr>
          <p:nvPr/>
        </p:nvPicPr>
        <p:blipFill>
          <a:blip r:embed="rId9" cstate="print">
            <a:extLst/>
          </a:blip>
          <a:srcRect/>
          <a:stretch>
            <a:fillRect/>
          </a:stretch>
        </p:blipFill>
        <p:spPr bwMode="auto">
          <a:xfrm>
            <a:off x="1366286" y="3238022"/>
            <a:ext cx="922544" cy="6919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
        <p:nvSpPr>
          <p:cNvPr id="2" name="Rectangle 1"/>
          <p:cNvSpPr/>
          <p:nvPr/>
        </p:nvSpPr>
        <p:spPr>
          <a:xfrm>
            <a:off x="2751137" y="2689060"/>
            <a:ext cx="4899025" cy="1077218"/>
          </a:xfrm>
          <a:prstGeom prst="rect">
            <a:avLst/>
          </a:prstGeom>
          <a:solidFill>
            <a:srgbClr val="F4FDA1"/>
          </a:solidFill>
          <a:ln>
            <a:solidFill>
              <a:srgbClr val="FFFF00"/>
            </a:solidFill>
          </a:ln>
        </p:spPr>
        <p:txBody>
          <a:bodyPr>
            <a:spAutoFit/>
          </a:bodyPr>
          <a:lstStyle/>
          <a:p>
            <a:pPr eaLnBrk="1" hangingPunct="1">
              <a:spcBef>
                <a:spcPct val="50000"/>
              </a:spcBef>
            </a:pPr>
            <a:r>
              <a:rPr lang="en-US" altLang="en-US" sz="3200" smtClean="0">
                <a:solidFill>
                  <a:srgbClr val="FF0000"/>
                </a:solidFill>
                <a:latin typeface="Times New Roman" pitchFamily="18" charset="0"/>
              </a:rPr>
              <a:t>   Gà mẹ đi đến đâu, gà con đi theo đấy.</a:t>
            </a:r>
            <a:endParaRPr lang="en-US" altLang="en-US" sz="3200">
              <a:solidFill>
                <a:srgbClr val="FF0000"/>
              </a:solidFill>
              <a:latin typeface="Times New Roman" pitchFamily="18" charset="0"/>
            </a:endParaRPr>
          </a:p>
        </p:txBody>
      </p:sp>
      <p:cxnSp>
        <p:nvCxnSpPr>
          <p:cNvPr id="6" name="Straight Connector 5"/>
          <p:cNvCxnSpPr/>
          <p:nvPr/>
        </p:nvCxnSpPr>
        <p:spPr>
          <a:xfrm>
            <a:off x="5420519" y="3227669"/>
            <a:ext cx="675481"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62400" y="3726742"/>
            <a:ext cx="675481"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5342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barn(inVertical)">
                                      <p:cBhvr>
                                        <p:cTn id="7" dur="500"/>
                                        <p:tgtEl>
                                          <p:spTgt spid="615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subTnLst>
                                    <p:cmd type="evt" cmd="onstopaudio">
                                      <p:cBhvr>
                                        <p:cTn display="0" masterRel="sameClick">
                                          <p:stCondLst>
                                            <p:cond evt="begin" delay="0">
                                              <p:tn val="8"/>
                                            </p:cond>
                                          </p:stCondLst>
                                        </p:cTn>
                                        <p:tgtEl>
                                          <p:sldTgt/>
                                        </p:tgtEl>
                                      </p:cBhvr>
                                    </p:cmd>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2"/>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What_is_the_place_value_of_digit_5__in_51_320-">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100" y="15287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ball 1">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833337"/>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4"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429147" y="1243569"/>
            <a:ext cx="43577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2"/>
          <p:cNvGrpSpPr>
            <a:grpSpLocks/>
          </p:cNvGrpSpPr>
          <p:nvPr/>
        </p:nvGrpSpPr>
        <p:grpSpPr bwMode="auto">
          <a:xfrm rot="5400000">
            <a:off x="7107317" y="973694"/>
            <a:ext cx="415767" cy="4572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137220" name="AutoShape 4"/>
            <p:cNvSpPr>
              <a:spLocks noChangeArrowheads="1"/>
            </p:cNvSpPr>
            <p:nvPr/>
          </p:nvSpPr>
          <p:spPr bwMode="auto">
            <a:xfrm>
              <a:off x="2928" y="41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6151" name="Group 5"/>
          <p:cNvGrpSpPr>
            <a:grpSpLocks/>
          </p:cNvGrpSpPr>
          <p:nvPr/>
        </p:nvGrpSpPr>
        <p:grpSpPr bwMode="auto">
          <a:xfrm rot="5400000">
            <a:off x="1920955" y="1053704"/>
            <a:ext cx="415767" cy="257175"/>
            <a:chOff x="2928" y="144"/>
            <a:chExt cx="1392" cy="288"/>
          </a:xfrm>
        </p:grpSpPr>
        <p:sp>
          <p:nvSpPr>
            <p:cNvPr id="137222" name="AutoShape 6"/>
            <p:cNvSpPr>
              <a:spLocks noChangeArrowheads="1"/>
            </p:cNvSpPr>
            <p:nvPr/>
          </p:nvSpPr>
          <p:spPr bwMode="auto">
            <a:xfrm>
              <a:off x="2928" y="192"/>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137223" name="AutoShape 7"/>
            <p:cNvSpPr>
              <a:spLocks noChangeArrowheads="1"/>
            </p:cNvSpPr>
            <p:nvPr/>
          </p:nvSpPr>
          <p:spPr bwMode="auto">
            <a:xfrm>
              <a:off x="2928" y="439"/>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6152" name="Group 8"/>
          <p:cNvGrpSpPr>
            <a:grpSpLocks/>
          </p:cNvGrpSpPr>
          <p:nvPr/>
        </p:nvGrpSpPr>
        <p:grpSpPr bwMode="auto">
          <a:xfrm rot="5400000">
            <a:off x="1428910" y="1024574"/>
            <a:ext cx="417195" cy="268287"/>
            <a:chOff x="2928" y="144"/>
            <a:chExt cx="1392" cy="288"/>
          </a:xfrm>
        </p:grpSpPr>
        <p:sp>
          <p:nvSpPr>
            <p:cNvPr id="137225" name="AutoShape 9"/>
            <p:cNvSpPr>
              <a:spLocks noChangeArrowheads="1"/>
            </p:cNvSpPr>
            <p:nvPr/>
          </p:nvSpPr>
          <p:spPr bwMode="auto">
            <a:xfrm>
              <a:off x="2928" y="142"/>
              <a:ext cx="1392" cy="49"/>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137226" name="AutoShape 10"/>
            <p:cNvSpPr>
              <a:spLocks noChangeArrowheads="1"/>
            </p:cNvSpPr>
            <p:nvPr/>
          </p:nvSpPr>
          <p:spPr bwMode="auto">
            <a:xfrm>
              <a:off x="2928" y="393"/>
              <a:ext cx="1392" cy="46"/>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6153" name="Group 11"/>
          <p:cNvGrpSpPr>
            <a:grpSpLocks/>
          </p:cNvGrpSpPr>
          <p:nvPr/>
        </p:nvGrpSpPr>
        <p:grpSpPr bwMode="auto">
          <a:xfrm>
            <a:off x="2054227" y="754381"/>
            <a:ext cx="5775325" cy="774383"/>
            <a:chOff x="766" y="149"/>
            <a:chExt cx="4851" cy="868"/>
          </a:xfrm>
        </p:grpSpPr>
        <p:pic>
          <p:nvPicPr>
            <p:cNvPr id="6169" name="Picture 12"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13"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14"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2571750" y="1243013"/>
            <a:ext cx="5257800" cy="3171825"/>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eaLnBrk="1" hangingPunct="1">
              <a:defRPr/>
            </a:pPr>
            <a:endParaRPr lang="en-US" sz="2400">
              <a:solidFill>
                <a:srgbClr val="FF3300"/>
              </a:solidFill>
              <a:effectLst>
                <a:outerShdw blurRad="38100" dist="38100" dir="2700000" algn="tl">
                  <a:srgbClr val="C0C0C0"/>
                </a:outerShdw>
              </a:effectLst>
              <a:latin typeface="Arial" charset="0"/>
            </a:endParaRPr>
          </a:p>
        </p:txBody>
      </p:sp>
      <p:sp>
        <p:nvSpPr>
          <p:cNvPr id="3" name="Rectangle 18"/>
          <p:cNvSpPr>
            <a:spLocks noChangeArrowheads="1"/>
          </p:cNvSpPr>
          <p:nvPr/>
        </p:nvSpPr>
        <p:spPr bwMode="auto">
          <a:xfrm>
            <a:off x="1241425" y="1254443"/>
            <a:ext cx="1195388" cy="3108960"/>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grpSp>
        <p:nvGrpSpPr>
          <p:cNvPr id="6156" name="Group 19"/>
          <p:cNvGrpSpPr>
            <a:grpSpLocks/>
          </p:cNvGrpSpPr>
          <p:nvPr/>
        </p:nvGrpSpPr>
        <p:grpSpPr bwMode="auto">
          <a:xfrm>
            <a:off x="4624388" y="731520"/>
            <a:ext cx="3205162" cy="262890"/>
            <a:chOff x="2928" y="144"/>
            <a:chExt cx="1392" cy="288"/>
          </a:xfrm>
        </p:grpSpPr>
        <p:sp>
          <p:nvSpPr>
            <p:cNvPr id="137236" name="AutoShape 20"/>
            <p:cNvSpPr>
              <a:spLocks noChangeArrowheads="1"/>
            </p:cNvSpPr>
            <p:nvPr/>
          </p:nvSpPr>
          <p:spPr bwMode="auto">
            <a:xfrm>
              <a:off x="2928" y="144"/>
              <a:ext cx="1392" cy="49"/>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sp>
        <p:nvSpPr>
          <p:cNvPr id="6154" name="AutoShape 22"/>
          <p:cNvSpPr>
            <a:spLocks noChangeArrowheads="1"/>
          </p:cNvSpPr>
          <p:nvPr/>
        </p:nvSpPr>
        <p:spPr bwMode="auto">
          <a:xfrm>
            <a:off x="1190625" y="655797"/>
            <a:ext cx="3433763" cy="438626"/>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1350"/>
          </a:p>
        </p:txBody>
      </p:sp>
      <p:sp>
        <p:nvSpPr>
          <p:cNvPr id="6158" name="WordArt 25"/>
          <p:cNvSpPr>
            <a:spLocks noChangeArrowheads="1" noChangeShapeType="1" noTextEdit="1"/>
          </p:cNvSpPr>
          <p:nvPr/>
        </p:nvSpPr>
        <p:spPr bwMode="auto">
          <a:xfrm>
            <a:off x="1857375" y="710090"/>
            <a:ext cx="2154238" cy="2586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kern="10">
                <a:solidFill>
                  <a:srgbClr val="FFFF00"/>
                </a:solidFill>
                <a:latin typeface="Times New Roman"/>
                <a:cs typeface="Times New Roman"/>
              </a:rPr>
              <a:t>Câu hỏi 3</a:t>
            </a:r>
          </a:p>
        </p:txBody>
      </p:sp>
      <p:sp>
        <p:nvSpPr>
          <p:cNvPr id="4" name="AutoShape 2" descr="Kết quả hình ảnh cho chào cô vào lớp"/>
          <p:cNvSpPr>
            <a:spLocks noChangeAspect="1" noChangeArrowheads="1"/>
          </p:cNvSpPr>
          <p:nvPr/>
        </p:nvSpPr>
        <p:spPr bwMode="auto">
          <a:xfrm>
            <a:off x="1258888" y="561500"/>
            <a:ext cx="228600" cy="171450"/>
          </a:xfrm>
          <a:prstGeom prst="rect">
            <a:avLst/>
          </a:prstGeom>
          <a:no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sp>
        <p:nvSpPr>
          <p:cNvPr id="120" name="AutoShape 16"/>
          <p:cNvSpPr>
            <a:spLocks noChangeArrowheads="1"/>
          </p:cNvSpPr>
          <p:nvPr/>
        </p:nvSpPr>
        <p:spPr bwMode="auto">
          <a:xfrm>
            <a:off x="2571750" y="1243013"/>
            <a:ext cx="5257800" cy="3171825"/>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eaLnBrk="1" hangingPunct="1">
              <a:defRPr/>
            </a:pPr>
            <a:endParaRPr lang="en-US" sz="3600" b="1">
              <a:solidFill>
                <a:srgbClr val="FF3300"/>
              </a:solidFill>
              <a:effectLst>
                <a:outerShdw blurRad="38100" dist="38100" dir="2700000" algn="tl">
                  <a:srgbClr val="C0C0C0"/>
                </a:outerShdw>
              </a:effectLst>
              <a:latin typeface="Arial" charset="0"/>
            </a:endParaRPr>
          </a:p>
        </p:txBody>
      </p:sp>
      <p:sp>
        <p:nvSpPr>
          <p:cNvPr id="6161" name="WordArt 48"/>
          <p:cNvSpPr>
            <a:spLocks noChangeArrowheads="1" noChangeShapeType="1" noTextEdit="1"/>
          </p:cNvSpPr>
          <p:nvPr/>
        </p:nvSpPr>
        <p:spPr bwMode="auto">
          <a:xfrm>
            <a:off x="5408613" y="1543050"/>
            <a:ext cx="285750" cy="188595"/>
          </a:xfrm>
          <a:prstGeom prst="rect">
            <a:avLst/>
          </a:prstGeom>
        </p:spPr>
        <p:txBody>
          <a:bodyPr wrap="none" fromWordArt="1">
            <a:prstTxWarp prst="textPlain">
              <a:avLst>
                <a:gd name="adj" fmla="val 50000"/>
              </a:avLst>
            </a:prstTxWarp>
          </a:bodyPr>
          <a:lstStyle/>
          <a:p>
            <a:endParaRPr lang="en-US" sz="2700" kern="10">
              <a:ln w="25400">
                <a:solidFill>
                  <a:srgbClr val="000000"/>
                </a:solidFill>
                <a:round/>
                <a:headEnd/>
                <a:tailEnd/>
              </a:ln>
              <a:solidFill>
                <a:srgbClr val="CC0000"/>
              </a:solidFill>
              <a:latin typeface="Arial Black"/>
            </a:endParaRPr>
          </a:p>
        </p:txBody>
      </p:sp>
      <p:sp>
        <p:nvSpPr>
          <p:cNvPr id="6159" name="TextBox 40"/>
          <p:cNvSpPr txBox="1">
            <a:spLocks noChangeArrowheads="1"/>
          </p:cNvSpPr>
          <p:nvPr/>
        </p:nvSpPr>
        <p:spPr bwMode="auto">
          <a:xfrm>
            <a:off x="2651125" y="1461612"/>
            <a:ext cx="525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2800" smtClean="0"/>
              <a:t>  Tìm </a:t>
            </a:r>
            <a:r>
              <a:rPr lang="en-US" altLang="en-US" sz="2800"/>
              <a:t>cặp từ hô ứng thích hợp điền vào chỗ trống:</a:t>
            </a:r>
          </a:p>
        </p:txBody>
      </p:sp>
      <p:pic>
        <p:nvPicPr>
          <p:cNvPr id="6163" name="Picture 4" descr="http://www.dongythanhtuan.vn/kcfinder/upload/images/clock-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4452" y="1341597"/>
            <a:ext cx="108426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 descr="https://pasoto.com/ve-may-bay/public/style/images/HouseIcon.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6215" y="2368868"/>
            <a:ext cx="784225" cy="5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6" descr="http://play.android.vn/wp-content/uploads/2014/08/06/ap-an-uoi-hinh-bat-chu-icon.png"/>
          <p:cNvPicPr>
            <a:picLocks noChangeAspect="1" noChangeArrowheads="1"/>
          </p:cNvPicPr>
          <p:nvPr/>
        </p:nvPicPr>
        <p:blipFill>
          <a:blip r:embed="rId9" cstate="print">
            <a:extLst/>
          </a:blip>
          <a:srcRect/>
          <a:stretch>
            <a:fillRect/>
          </a:stretch>
        </p:blipFill>
        <p:spPr bwMode="auto">
          <a:xfrm>
            <a:off x="1366286" y="3238022"/>
            <a:ext cx="922544" cy="6919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
        <p:nvSpPr>
          <p:cNvPr id="2" name="Rectangle 1"/>
          <p:cNvSpPr/>
          <p:nvPr/>
        </p:nvSpPr>
        <p:spPr>
          <a:xfrm>
            <a:off x="2819400" y="2492277"/>
            <a:ext cx="4767263" cy="1569660"/>
          </a:xfrm>
          <a:prstGeom prst="rect">
            <a:avLst/>
          </a:prstGeom>
          <a:solidFill>
            <a:srgbClr val="F4FDA1"/>
          </a:solidFill>
          <a:ln>
            <a:solidFill>
              <a:srgbClr val="F4FDA1"/>
            </a:solidFill>
          </a:ln>
        </p:spPr>
        <p:txBody>
          <a:bodyPr wrap="square">
            <a:spAutoFit/>
          </a:bodyPr>
          <a:lstStyle/>
          <a:p>
            <a:pPr algn="just" eaLnBrk="1" hangingPunct="1">
              <a:spcBef>
                <a:spcPct val="50000"/>
              </a:spcBef>
            </a:pPr>
            <a:r>
              <a:rPr lang="en-US" altLang="en-US" sz="3200">
                <a:solidFill>
                  <a:srgbClr val="FF0000"/>
                </a:solidFill>
                <a:latin typeface="Times New Roman" pitchFamily="18" charset="0"/>
              </a:rPr>
              <a:t> </a:t>
            </a:r>
            <a:r>
              <a:rPr lang="en-US" altLang="en-US" sz="3200" smtClean="0">
                <a:solidFill>
                  <a:srgbClr val="FF0000"/>
                </a:solidFill>
                <a:latin typeface="Times New Roman" pitchFamily="18" charset="0"/>
              </a:rPr>
              <a:t>   Trời ……… tối hẳn, vầng trăng tròn vành vạnh …….. .  hiện ra.</a:t>
            </a:r>
            <a:endParaRPr lang="en-US" altLang="en-US" sz="3200">
              <a:solidFill>
                <a:srgbClr val="FF0000"/>
              </a:solidFill>
              <a:latin typeface="Times New Roman" pitchFamily="18" charset="0"/>
            </a:endParaRPr>
          </a:p>
        </p:txBody>
      </p:sp>
    </p:spTree>
    <p:extLst>
      <p:ext uri="{BB962C8B-B14F-4D97-AF65-F5344CB8AC3E}">
        <p14:creationId xmlns:p14="http://schemas.microsoft.com/office/powerpoint/2010/main" val="23660649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barn(inVertical)">
                                      <p:cBhvr>
                                        <p:cTn id="7" dur="500"/>
                                        <p:tgtEl>
                                          <p:spTgt spid="6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subTnLst>
                                    <p:cmd type="evt" cmd="onstopaudio">
                                      <p:cBhvr>
                                        <p:cTn display="0" masterRel="sameClick">
                                          <p:stCondLst>
                                            <p:cond evt="begin" delay="0">
                                              <p:tn val="10"/>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432"/>
            <a:ext cx="9144000" cy="517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 descr="11.gif"/>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5275" y="2771775"/>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1277.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4186238"/>
            <a:ext cx="11430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1277.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86238"/>
            <a:ext cx="11430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f133.gif"/>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953000" y="285750"/>
            <a:ext cx="2133600" cy="12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rocker.gif"/>
          <p:cNvPicPr>
            <a:picLocks noChangeAspect="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71800" y="1371600"/>
            <a:ext cx="2514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13.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49500" y="-314325"/>
            <a:ext cx="1981200" cy="129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11.gif"/>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886200" y="6858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2" descr="rocker.gif"/>
          <p:cNvPicPr>
            <a:picLocks noChangeAspect="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96000" y="1200150"/>
            <a:ext cx="1714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3" descr="11.gif"/>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91200" y="1143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5" descr="fireworks5.gif"/>
          <p:cNvPicPr>
            <a:picLocks noChangeAspect="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81400" y="0"/>
            <a:ext cx="2286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6" descr="f133.gif"/>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8600" y="1398747"/>
            <a:ext cx="2133600" cy="125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 descr="row of festival firework  animatio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3714750"/>
            <a:ext cx="2514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 descr="row of festival firework  animatio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3714750"/>
            <a:ext cx="2895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9" descr="fireworks5.gif"/>
          <p:cNvPicPr>
            <a:picLocks noChangeAspect="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629400" y="514350"/>
            <a:ext cx="2286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lowchart: Punched Tape 22"/>
          <p:cNvSpPr/>
          <p:nvPr/>
        </p:nvSpPr>
        <p:spPr>
          <a:xfrm>
            <a:off x="1566863" y="2230280"/>
            <a:ext cx="5867400" cy="1543050"/>
          </a:xfrm>
          <a:prstGeom prst="flowChartPunchedTap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itchFamily="18" charset="0"/>
                <a:cs typeface="Times New Roman" pitchFamily="18" charset="0"/>
              </a:rPr>
              <a:t>Chúc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mừng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chọn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được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hộp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quà</a:t>
            </a:r>
            <a:r>
              <a:rPr lang="en-US" sz="3200" b="1" dirty="0">
                <a:solidFill>
                  <a:schemeClr val="tx1"/>
                </a:solidFill>
                <a:latin typeface="Times New Roman" pitchFamily="18" charset="0"/>
                <a:cs typeface="Times New Roman" pitchFamily="18" charset="0"/>
              </a:rPr>
              <a:t> may </a:t>
            </a:r>
            <a:r>
              <a:rPr lang="en-US" sz="3200" b="1" dirty="0" err="1">
                <a:solidFill>
                  <a:schemeClr val="tx1"/>
                </a:solidFill>
                <a:latin typeface="Times New Roman" pitchFamily="18" charset="0"/>
                <a:cs typeface="Times New Roman" pitchFamily="18" charset="0"/>
              </a:rPr>
              <a:t>mắn</a:t>
            </a:r>
            <a:r>
              <a:rPr lang="en-US" sz="3200" b="1" dirty="0">
                <a:solidFill>
                  <a:schemeClr val="tx1"/>
                </a:solidFill>
                <a:latin typeface="Times New Roman" pitchFamily="18" charset="0"/>
                <a:cs typeface="Times New Roman" pitchFamily="18" charset="0"/>
              </a:rPr>
              <a:t> </a:t>
            </a:r>
          </a:p>
        </p:txBody>
      </p:sp>
      <p:pic>
        <p:nvPicPr>
          <p:cNvPr id="21" name="Picture 20" descr="angel100.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166111"/>
            <a:ext cx="1022350" cy="7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ngel101.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29415" y="1857375"/>
            <a:ext cx="1171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37" descr="EXIT">
            <a:hlinkClick r:id="rId12" action="ppaction://hlinksldjump"/>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8572500" y="4726305"/>
            <a:ext cx="571500"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1" descr="11.gif"/>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134225" y="276606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507024"/>
      </p:ext>
    </p:extLst>
  </p:cSld>
  <p:clrMapOvr>
    <a:masterClrMapping/>
  </p:clrMapOvr>
  <p:transition>
    <p:diamond/>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Bottom)">
                                      <p:cBhvr>
                                        <p:cTn id="7" dur="500"/>
                                        <p:tgtEl>
                                          <p:spTgt spid="23"/>
                                        </p:tgtEl>
                                      </p:cBhvr>
                                    </p:animEffect>
                                  </p:childTnLst>
                                  <p:subTnLst>
                                    <p:cmd type="evt" cmd="onstopaudio">
                                      <p:cBhvr>
                                        <p:cTn display="0" masterRel="sameClick">
                                          <p:stCondLst>
                                            <p:cond evt="begin" delay="0">
                                              <p:tn val="5"/>
                                            </p:cond>
                                          </p:stCondLst>
                                        </p:cTn>
                                        <p:tgtEl>
                                          <p:sldTgt/>
                                        </p:tgtEl>
                                      </p:cBhvr>
                                    </p:cmd>
                                  </p:subTnLst>
                                </p:cTn>
                              </p:par>
                              <p:par>
                                <p:cTn id="8" presetID="13" presetClass="entr" presetSubtype="16"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plus(in)">
                                      <p:cBhvr>
                                        <p:cTn id="10" dur="500"/>
                                        <p:tgtEl>
                                          <p:spTgt spid="22"/>
                                        </p:tgtEl>
                                      </p:cBhvr>
                                    </p:animEffect>
                                  </p:childTnLst>
                                </p:cTn>
                              </p:par>
                              <p:par>
                                <p:cTn id="11" presetID="13" presetClass="entr" presetSubtype="16"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plus(in)">
                                      <p:cBhvr>
                                        <p:cTn id="13" dur="500"/>
                                        <p:tgtEl>
                                          <p:spTgt spid="21"/>
                                        </p:tgtEl>
                                      </p:cBhvr>
                                    </p:animEffect>
                                  </p:childTnLst>
                                  <p:subTnLst>
                                    <p:cmd type="evt" cmd="onstopaudio">
                                      <p:cBhvr>
                                        <p:cTn display="0" masterRel="sameClick">
                                          <p:stCondLst>
                                            <p:cond evt="begin" delay="0">
                                              <p:tn val="11"/>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199373" y="57150"/>
            <a:ext cx="8763000"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ts val="0"/>
              </a:spcBef>
            </a:pPr>
            <a:r>
              <a:rPr lang="en-US" altLang="en-US" sz="2800">
                <a:solidFill>
                  <a:srgbClr val="0000CC"/>
                </a:solidFill>
                <a:latin typeface="Times New Roman" panose="02020603050405020304" pitchFamily="18" charset="0"/>
                <a:cs typeface="Times New Roman" panose="02020603050405020304" pitchFamily="18" charset="0"/>
              </a:rPr>
              <a:t>  </a:t>
            </a:r>
            <a:r>
              <a:rPr lang="en-US" altLang="en-US" sz="2800" i="1">
                <a:solidFill>
                  <a:schemeClr val="tx1">
                    <a:lumMod val="95000"/>
                    <a:lumOff val="5000"/>
                  </a:schemeClr>
                </a:solidFill>
                <a:latin typeface="Times New Roman" pitchFamily="18" charset="0"/>
                <a:cs typeface="Times New Roman" panose="02020603050405020304" pitchFamily="18" charset="0"/>
              </a:rPr>
              <a:t>1. Trong câu in nghiêng dưới đây, từ nào lặp lại từ đã dùng </a:t>
            </a:r>
            <a:r>
              <a:rPr lang="en-US" altLang="en-US" sz="2800" i="1" smtClean="0">
                <a:solidFill>
                  <a:schemeClr val="tx1">
                    <a:lumMod val="95000"/>
                    <a:lumOff val="5000"/>
                  </a:schemeClr>
                </a:solidFill>
                <a:latin typeface="Times New Roman" pitchFamily="18" charset="0"/>
                <a:cs typeface="Times New Roman" panose="02020603050405020304" pitchFamily="18" charset="0"/>
              </a:rPr>
              <a:t>ở </a:t>
            </a:r>
            <a:r>
              <a:rPr lang="en-US" altLang="en-US" sz="2800" i="1">
                <a:solidFill>
                  <a:schemeClr val="tx1">
                    <a:lumMod val="95000"/>
                    <a:lumOff val="5000"/>
                  </a:schemeClr>
                </a:solidFill>
                <a:latin typeface="Times New Roman" pitchFamily="18" charset="0"/>
                <a:cs typeface="Times New Roman" panose="02020603050405020304" pitchFamily="18" charset="0"/>
              </a:rPr>
              <a:t>câu trước?</a:t>
            </a:r>
          </a:p>
          <a:p>
            <a:pPr algn="just" eaLnBrk="1" hangingPunct="1">
              <a:lnSpc>
                <a:spcPct val="120000"/>
              </a:lnSpc>
              <a:spcBef>
                <a:spcPts val="0"/>
              </a:spcBef>
            </a:pPr>
            <a:r>
              <a:rPr lang="en-US" altLang="en-US" sz="2800" smtClean="0">
                <a:latin typeface="Times New Roman" pitchFamily="18" charset="0"/>
                <a:cs typeface="Times New Roman" panose="02020603050405020304" pitchFamily="18" charset="0"/>
              </a:rPr>
              <a:t>   Đền </a:t>
            </a:r>
            <a:r>
              <a:rPr lang="en-US" altLang="en-US" sz="2800">
                <a:latin typeface="Times New Roman" pitchFamily="18" charset="0"/>
                <a:cs typeface="Times New Roman" panose="02020603050405020304" pitchFamily="18" charset="0"/>
              </a:rPr>
              <a:t>Thượng nằm chót vót trên đỉnh núi Nghĩa Lĩnh. </a:t>
            </a:r>
            <a:endParaRPr lang="en-US" altLang="en-US" sz="2800" smtClean="0">
              <a:latin typeface="Times New Roman" pitchFamily="18" charset="0"/>
              <a:cs typeface="Times New Roman" panose="02020603050405020304" pitchFamily="18" charset="0"/>
            </a:endParaRPr>
          </a:p>
          <a:p>
            <a:pPr algn="just" eaLnBrk="1" hangingPunct="1">
              <a:lnSpc>
                <a:spcPct val="120000"/>
              </a:lnSpc>
              <a:spcBef>
                <a:spcPts val="0"/>
              </a:spcBef>
            </a:pPr>
            <a:endParaRPr lang="en-US" altLang="en-US" sz="2800">
              <a:latin typeface="Times New Roman" pitchFamily="18" charset="0"/>
              <a:cs typeface="Times New Roman" panose="02020603050405020304" pitchFamily="18" charset="0"/>
            </a:endParaRPr>
          </a:p>
          <a:p>
            <a:pPr algn="just" eaLnBrk="1" hangingPunct="1">
              <a:lnSpc>
                <a:spcPct val="120000"/>
              </a:lnSpc>
              <a:spcBef>
                <a:spcPts val="0"/>
              </a:spcBef>
            </a:pPr>
            <a:endParaRPr lang="en-US" altLang="en-US" sz="2800" smtClean="0">
              <a:latin typeface="Times New Roman" pitchFamily="18" charset="0"/>
              <a:cs typeface="Times New Roman" panose="02020603050405020304" pitchFamily="18" charset="0"/>
            </a:endParaRPr>
          </a:p>
          <a:p>
            <a:pPr algn="r" eaLnBrk="1" hangingPunct="1">
              <a:lnSpc>
                <a:spcPct val="120000"/>
              </a:lnSpc>
              <a:spcBef>
                <a:spcPts val="0"/>
              </a:spcBef>
            </a:pPr>
            <a:r>
              <a:rPr lang="en-US" altLang="en-US" sz="2800" smtClean="0">
                <a:latin typeface="Times New Roman" pitchFamily="18" charset="0"/>
                <a:cs typeface="Times New Roman" panose="02020603050405020304" pitchFamily="18" charset="0"/>
              </a:rPr>
              <a:t> Đoàn </a:t>
            </a:r>
            <a:r>
              <a:rPr lang="en-US" altLang="en-US" sz="2800">
                <a:latin typeface="Times New Roman" pitchFamily="18" charset="0"/>
                <a:cs typeface="Times New Roman" panose="02020603050405020304" pitchFamily="18" charset="0"/>
              </a:rPr>
              <a:t>Minh Tuấn</a:t>
            </a:r>
          </a:p>
        </p:txBody>
      </p:sp>
      <p:sp>
        <p:nvSpPr>
          <p:cNvPr id="2" name="Rectangle 1"/>
          <p:cNvSpPr/>
          <p:nvPr/>
        </p:nvSpPr>
        <p:spPr>
          <a:xfrm>
            <a:off x="0" y="1079073"/>
            <a:ext cx="9167485" cy="1643527"/>
          </a:xfrm>
          <a:prstGeom prst="rect">
            <a:avLst/>
          </a:prstGeom>
        </p:spPr>
        <p:txBody>
          <a:bodyPr wrap="square">
            <a:spAutoFit/>
          </a:bodyPr>
          <a:lstStyle/>
          <a:p>
            <a:pPr algn="just" eaLnBrk="1" hangingPunct="1">
              <a:lnSpc>
                <a:spcPct val="120000"/>
              </a:lnSpc>
              <a:spcBef>
                <a:spcPts val="0"/>
              </a:spcBef>
            </a:pPr>
            <a:r>
              <a:rPr lang="en-US" altLang="en-US" sz="2800" i="1" smtClean="0">
                <a:latin typeface="Times New Roman" panose="02020603050405020304" pitchFamily="18" charset="0"/>
                <a:cs typeface="Times New Roman" panose="02020603050405020304" pitchFamily="18" charset="0"/>
              </a:rPr>
              <a:t>                                                                                          Trước</a:t>
            </a:r>
          </a:p>
          <a:p>
            <a:pPr algn="just" eaLnBrk="1" hangingPunct="1">
              <a:lnSpc>
                <a:spcPct val="120000"/>
              </a:lnSpc>
              <a:spcBef>
                <a:spcPts val="0"/>
              </a:spcBef>
            </a:pPr>
            <a:r>
              <a:rPr lang="en-US" altLang="en-US" sz="2800" i="1" smtClean="0">
                <a:latin typeface="Times New Roman" panose="02020603050405020304" pitchFamily="18" charset="0"/>
                <a:cs typeface="Times New Roman" panose="02020603050405020304" pitchFamily="18" charset="0"/>
              </a:rPr>
              <a:t>đền, những khóm hải đường đâm bông rực đỏ, những cánh</a:t>
            </a:r>
          </a:p>
          <a:p>
            <a:pPr algn="just" eaLnBrk="1" hangingPunct="1">
              <a:lnSpc>
                <a:spcPct val="120000"/>
              </a:lnSpc>
              <a:spcBef>
                <a:spcPts val="0"/>
              </a:spcBef>
            </a:pPr>
            <a:r>
              <a:rPr lang="en-US" altLang="en-US" sz="2800" i="1" smtClean="0">
                <a:latin typeface="Times New Roman" panose="02020603050405020304" pitchFamily="18" charset="0"/>
                <a:cs typeface="Times New Roman" panose="02020603050405020304" pitchFamily="18" charset="0"/>
              </a:rPr>
              <a:t>bướm nhiều màu sắc bay dập dờn như đang múa quạt xoè hoa.</a:t>
            </a:r>
          </a:p>
        </p:txBody>
      </p:sp>
      <p:sp>
        <p:nvSpPr>
          <p:cNvPr id="13323" name="Line 11"/>
          <p:cNvSpPr>
            <a:spLocks noChangeShapeType="1"/>
          </p:cNvSpPr>
          <p:nvPr/>
        </p:nvSpPr>
        <p:spPr bwMode="auto">
          <a:xfrm>
            <a:off x="76200" y="2114550"/>
            <a:ext cx="533400" cy="0"/>
          </a:xfrm>
          <a:prstGeom prst="line">
            <a:avLst/>
          </a:prstGeom>
          <a:noFill/>
          <a:ln w="381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70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1000"/>
                                        <p:tgtEl>
                                          <p:spTgt spid="13318"/>
                                        </p:tgtEl>
                                      </p:cBhvr>
                                    </p:animEffect>
                                    <p:anim calcmode="lin" valueType="num">
                                      <p:cBhvr>
                                        <p:cTn id="8" dur="1000" fill="hold"/>
                                        <p:tgtEl>
                                          <p:spTgt spid="13318"/>
                                        </p:tgtEl>
                                        <p:attrNameLst>
                                          <p:attrName>ppt_x</p:attrName>
                                        </p:attrNameLst>
                                      </p:cBhvr>
                                      <p:tavLst>
                                        <p:tav tm="0">
                                          <p:val>
                                            <p:strVal val="#ppt_x"/>
                                          </p:val>
                                        </p:tav>
                                        <p:tav tm="100000">
                                          <p:val>
                                            <p:strVal val="#ppt_x"/>
                                          </p:val>
                                        </p:tav>
                                      </p:tavLst>
                                    </p:anim>
                                    <p:anim calcmode="lin" valueType="num">
                                      <p:cBhvr>
                                        <p:cTn id="9" dur="1000" fill="hold"/>
                                        <p:tgtEl>
                                          <p:spTgt spid="133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grpId="1" nodeType="clickEffect">
                                  <p:stCondLst>
                                    <p:cond delay="0"/>
                                  </p:stCondLst>
                                  <p:iterate type="lt">
                                    <p:tmPct val="4000"/>
                                  </p:iterate>
                                  <p:childTnLst>
                                    <p:set>
                                      <p:cBhvr override="childStyle">
                                        <p:cTn id="28" dur="500" fill="hold"/>
                                        <p:tgtEl>
                                          <p:spTgt spid="2">
                                            <p:txEl>
                                              <p:pRg st="0" end="0"/>
                                            </p:txEl>
                                          </p:spTgt>
                                        </p:tgtEl>
                                        <p:attrNameLst>
                                          <p:attrName>style.color</p:attrName>
                                        </p:attrNameLst>
                                      </p:cBhvr>
                                      <p:to>
                                        <p:clrVal>
                                          <a:srgbClr val="FF0000"/>
                                        </p:clrVal>
                                      </p:to>
                                    </p:set>
                                    <p:set>
                                      <p:cBhvr>
                                        <p:cTn id="29" dur="500" fill="hold"/>
                                        <p:tgtEl>
                                          <p:spTgt spid="2">
                                            <p:txEl>
                                              <p:pRg st="0" end="0"/>
                                            </p:txEl>
                                          </p:spTgt>
                                        </p:tgtEl>
                                        <p:attrNameLst>
                                          <p:attrName>fillcolor</p:attrName>
                                        </p:attrNameLst>
                                      </p:cBhvr>
                                      <p:to>
                                        <p:clrVal>
                                          <a:srgbClr val="FF0000"/>
                                        </p:clrVal>
                                      </p:to>
                                    </p:set>
                                    <p:set>
                                      <p:cBhvr>
                                        <p:cTn id="30" dur="500" fill="hold"/>
                                        <p:tgtEl>
                                          <p:spTgt spid="2">
                                            <p:txEl>
                                              <p:pRg st="0" end="0"/>
                                            </p:txEl>
                                          </p:spTgt>
                                        </p:tgtEl>
                                        <p:attrNameLst>
                                          <p:attrName>fill.type</p:attrName>
                                        </p:attrNameLst>
                                      </p:cBhvr>
                                      <p:to>
                                        <p:strVal val="solid"/>
                                      </p:to>
                                    </p:set>
                                  </p:childTnLst>
                                </p:cTn>
                              </p:par>
                              <p:par>
                                <p:cTn id="31" presetID="16" presetClass="emph" presetSubtype="0" fill="hold" grpId="1" nodeType="withEffect">
                                  <p:stCondLst>
                                    <p:cond delay="500"/>
                                  </p:stCondLst>
                                  <p:iterate type="lt">
                                    <p:tmPct val="4000"/>
                                  </p:iterate>
                                  <p:childTnLst>
                                    <p:set>
                                      <p:cBhvr override="childStyle">
                                        <p:cTn id="32" dur="1000" fill="hold"/>
                                        <p:tgtEl>
                                          <p:spTgt spid="2">
                                            <p:txEl>
                                              <p:pRg st="1" end="1"/>
                                            </p:txEl>
                                          </p:spTgt>
                                        </p:tgtEl>
                                        <p:attrNameLst>
                                          <p:attrName>style.color</p:attrName>
                                        </p:attrNameLst>
                                      </p:cBhvr>
                                      <p:to>
                                        <p:clrVal>
                                          <a:srgbClr val="FF0000"/>
                                        </p:clrVal>
                                      </p:to>
                                    </p:set>
                                    <p:set>
                                      <p:cBhvr>
                                        <p:cTn id="33" dur="1000" fill="hold"/>
                                        <p:tgtEl>
                                          <p:spTgt spid="2">
                                            <p:txEl>
                                              <p:pRg st="1" end="1"/>
                                            </p:txEl>
                                          </p:spTgt>
                                        </p:tgtEl>
                                        <p:attrNameLst>
                                          <p:attrName>fillcolor</p:attrName>
                                        </p:attrNameLst>
                                      </p:cBhvr>
                                      <p:to>
                                        <p:clrVal>
                                          <a:srgbClr val="FF0000"/>
                                        </p:clrVal>
                                      </p:to>
                                    </p:set>
                                    <p:set>
                                      <p:cBhvr>
                                        <p:cTn id="34" dur="1000" fill="hold"/>
                                        <p:tgtEl>
                                          <p:spTgt spid="2">
                                            <p:txEl>
                                              <p:pRg st="1" end="1"/>
                                            </p:txEl>
                                          </p:spTgt>
                                        </p:tgtEl>
                                        <p:attrNameLst>
                                          <p:attrName>fill.type</p:attrName>
                                        </p:attrNameLst>
                                      </p:cBhvr>
                                      <p:to>
                                        <p:strVal val="solid"/>
                                      </p:to>
                                    </p:set>
                                  </p:childTnLst>
                                </p:cTn>
                              </p:par>
                              <p:par>
                                <p:cTn id="35" presetID="16" presetClass="emph" presetSubtype="0" fill="hold" grpId="1" nodeType="withEffect">
                                  <p:stCondLst>
                                    <p:cond delay="2500"/>
                                  </p:stCondLst>
                                  <p:iterate type="lt">
                                    <p:tmPct val="4000"/>
                                  </p:iterate>
                                  <p:childTnLst>
                                    <p:set>
                                      <p:cBhvr override="childStyle">
                                        <p:cTn id="36" dur="1250" fill="hold"/>
                                        <p:tgtEl>
                                          <p:spTgt spid="2">
                                            <p:txEl>
                                              <p:pRg st="2" end="2"/>
                                            </p:txEl>
                                          </p:spTgt>
                                        </p:tgtEl>
                                        <p:attrNameLst>
                                          <p:attrName>style.color</p:attrName>
                                        </p:attrNameLst>
                                      </p:cBhvr>
                                      <p:to>
                                        <p:clrVal>
                                          <a:srgbClr val="FF0000"/>
                                        </p:clrVal>
                                      </p:to>
                                    </p:set>
                                    <p:set>
                                      <p:cBhvr>
                                        <p:cTn id="37" dur="1250" fill="hold"/>
                                        <p:tgtEl>
                                          <p:spTgt spid="2">
                                            <p:txEl>
                                              <p:pRg st="2" end="2"/>
                                            </p:txEl>
                                          </p:spTgt>
                                        </p:tgtEl>
                                        <p:attrNameLst>
                                          <p:attrName>fillcolor</p:attrName>
                                        </p:attrNameLst>
                                      </p:cBhvr>
                                      <p:to>
                                        <p:clrVal>
                                          <a:srgbClr val="FF0000"/>
                                        </p:clrVal>
                                      </p:to>
                                    </p:set>
                                    <p:set>
                                      <p:cBhvr>
                                        <p:cTn id="38" dur="1250" fill="hold"/>
                                        <p:tgtEl>
                                          <p:spTgt spid="2">
                                            <p:txEl>
                                              <p:pRg st="2" end="2"/>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323"/>
                                        </p:tgtEl>
                                        <p:attrNameLst>
                                          <p:attrName>style.visibility</p:attrName>
                                        </p:attrNameLst>
                                      </p:cBhvr>
                                      <p:to>
                                        <p:strVal val="visible"/>
                                      </p:to>
                                    </p:set>
                                    <p:animEffect transition="in" filter="wipe(left)">
                                      <p:cBhvr>
                                        <p:cTn id="43"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2" grpId="0" build="p"/>
      <p:bldP spid="2" grpId="1" build="p"/>
      <p:bldP spid="133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2400" y="285750"/>
            <a:ext cx="88684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a:t>
            </a:r>
            <a:r>
              <a:rPr lang="en-US" altLang="en-US" sz="2400" i="1">
                <a:latin typeface="Times New Roman" pitchFamily="18" charset="0"/>
                <a:cs typeface="Times New Roman" panose="02020603050405020304" pitchFamily="18" charset="0"/>
              </a:rPr>
              <a:t>2. Nếu ta thay từ được dùng lặp lại bằng một trong các từ </a:t>
            </a:r>
            <a:r>
              <a:rPr lang="en-US" altLang="en-US" sz="2400" i="1">
                <a:solidFill>
                  <a:srgbClr val="FF0000"/>
                </a:solidFill>
                <a:latin typeface="Times New Roman" pitchFamily="18" charset="0"/>
                <a:cs typeface="Times New Roman" panose="02020603050405020304" pitchFamily="18" charset="0"/>
              </a:rPr>
              <a:t>nhà, chùa, trường, lớp </a:t>
            </a:r>
            <a:r>
              <a:rPr lang="en-US" altLang="en-US" sz="2400" i="1">
                <a:latin typeface="Times New Roman" pitchFamily="18" charset="0"/>
                <a:cs typeface="Times New Roman" panose="02020603050405020304" pitchFamily="18" charset="0"/>
              </a:rPr>
              <a:t>thì hai câu trên có còn gắn bó với nhau không?</a:t>
            </a:r>
          </a:p>
        </p:txBody>
      </p:sp>
      <p:sp>
        <p:nvSpPr>
          <p:cNvPr id="2" name="Rectangle 1"/>
          <p:cNvSpPr/>
          <p:nvPr/>
        </p:nvSpPr>
        <p:spPr>
          <a:xfrm>
            <a:off x="1219200" y="1428750"/>
            <a:ext cx="6682113" cy="2123658"/>
          </a:xfrm>
          <a:prstGeom prst="rect">
            <a:avLst/>
          </a:prstGeom>
        </p:spPr>
        <p:txBody>
          <a:bodyPr wrap="square">
            <a:spAutoFit/>
          </a:bodyPr>
          <a:lstStyle/>
          <a:p>
            <a:pPr algn="just" eaLnBrk="1" hangingPunct="1">
              <a:spcBef>
                <a:spcPct val="50000"/>
              </a:spcBef>
            </a:pPr>
            <a:r>
              <a:rPr lang="en-US" altLang="en-US" sz="2400" smtClean="0">
                <a:solidFill>
                  <a:srgbClr val="0000CC"/>
                </a:solidFill>
                <a:latin typeface="Times New Roman" pitchFamily="18" charset="0"/>
              </a:rPr>
              <a:t>	Đền Thượng nằm chót vót trên đỉnh núi Nghĩa Lĩnh. </a:t>
            </a:r>
            <a:r>
              <a:rPr lang="en-US" altLang="en-US" sz="2400" i="1" smtClean="0">
                <a:solidFill>
                  <a:srgbClr val="0000CC"/>
                </a:solidFill>
                <a:latin typeface="Times New Roman" pitchFamily="18" charset="0"/>
              </a:rPr>
              <a:t>Trước         , những khóm hải đường đâm bông rực đỏ, những cánh bướm nhiều màu sắc bay dập dờn như đang múa quạt xoè hoa.</a:t>
            </a:r>
          </a:p>
          <a:p>
            <a:pPr algn="just" eaLnBrk="1" hangingPunct="1">
              <a:spcBef>
                <a:spcPct val="50000"/>
              </a:spcBef>
            </a:pPr>
            <a:r>
              <a:rPr lang="en-US" altLang="en-US" sz="2400" smtClean="0">
                <a:solidFill>
                  <a:srgbClr val="0000CC"/>
                </a:solidFill>
                <a:latin typeface="Times New Roman" pitchFamily="18" charset="0"/>
              </a:rPr>
              <a:t>                                                        Đoàn Minh Tuấn</a:t>
            </a:r>
            <a:endParaRPr lang="en-US" altLang="en-US" sz="2400" b="1">
              <a:solidFill>
                <a:srgbClr val="0000CC"/>
              </a:solidFill>
              <a:latin typeface="Times New Roman" pitchFamily="18" charset="0"/>
            </a:endParaRPr>
          </a:p>
        </p:txBody>
      </p:sp>
    </p:spTree>
    <p:controls>
      <mc:AlternateContent xmlns:mc="http://schemas.openxmlformats.org/markup-compatibility/2006">
        <mc:Choice xmlns:v="urn:schemas-microsoft-com:vml" Requires="v">
          <p:control spid="2054" name="TextBox1" r:id="rId2" imgW="838080" imgH="304920"/>
        </mc:Choice>
        <mc:Fallback>
          <p:control name="TextBox1" r:id="rId2" imgW="838080" imgH="304920">
            <p:pic>
              <p:nvPicPr>
                <p:cNvPr id="0" name="TextBox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85950"/>
                  <a:ext cx="8382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68769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 Box 6"/>
          <p:cNvSpPr txBox="1">
            <a:spLocks noChangeArrowheads="1"/>
          </p:cNvSpPr>
          <p:nvPr/>
        </p:nvSpPr>
        <p:spPr bwMode="auto">
          <a:xfrm>
            <a:off x="381000" y="51435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a:solidFill>
                  <a:schemeClr val="tx1">
                    <a:lumMod val="95000"/>
                    <a:lumOff val="5000"/>
                  </a:schemeClr>
                </a:solidFill>
                <a:latin typeface="Times New Roman" pitchFamily="18" charset="0"/>
              </a:rPr>
              <a:t>3. Việc lặp lại từ trong trường hợp này có tác dụng gì?</a:t>
            </a:r>
          </a:p>
        </p:txBody>
      </p:sp>
      <p:sp>
        <p:nvSpPr>
          <p:cNvPr id="36871" name="Text Box 7"/>
          <p:cNvSpPr txBox="1">
            <a:spLocks noChangeArrowheads="1"/>
          </p:cNvSpPr>
          <p:nvPr/>
        </p:nvSpPr>
        <p:spPr bwMode="auto">
          <a:xfrm>
            <a:off x="762000" y="1300097"/>
            <a:ext cx="7620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2800"/>
              <a:t>     </a:t>
            </a:r>
            <a:r>
              <a:rPr lang="en-US" altLang="en-US" sz="2800">
                <a:latin typeface="Times New Roman" pitchFamily="18" charset="0"/>
              </a:rPr>
              <a:t>Hai câu cùng nói về một đối tượng (ngôi đền). Từ </a:t>
            </a:r>
            <a:r>
              <a:rPr lang="en-US" altLang="en-US" sz="2800" b="1" i="1">
                <a:solidFill>
                  <a:srgbClr val="FF0000"/>
                </a:solidFill>
                <a:latin typeface="Times New Roman" pitchFamily="18" charset="0"/>
              </a:rPr>
              <a:t>đền</a:t>
            </a:r>
            <a:r>
              <a:rPr lang="en-US" altLang="en-US" sz="2800">
                <a:latin typeface="Times New Roman" pitchFamily="18" charset="0"/>
              </a:rPr>
              <a:t> giúp ta nhận ra sự liên kết chặt chẽ về nội dung giữa hai câu trên. Nếu không có sự liên kết giữa các câu văn thì sẽ không tạo thành đoạn văn, bài văn.</a:t>
            </a:r>
          </a:p>
        </p:txBody>
      </p:sp>
    </p:spTree>
    <p:extLst>
      <p:ext uri="{BB962C8B-B14F-4D97-AF65-F5344CB8AC3E}">
        <p14:creationId xmlns:p14="http://schemas.microsoft.com/office/powerpoint/2010/main" val="3825241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ox(in)">
                                      <p:cBhvr>
                                        <p:cTn id="7" dur="500"/>
                                        <p:tgtEl>
                                          <p:spTgt spid="36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box(in)">
                                      <p:cBhvr>
                                        <p:cTn id="12"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673</Words>
  <Application>Microsoft Office PowerPoint</Application>
  <PresentationFormat>On-screen Show (16:9)</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Chọn từ ngữ trong ngoặc đơn thích hợp với mỗi ô trống để các câu, các đoạn được liên kết với nhau:</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10</cp:revision>
  <dcterms:created xsi:type="dcterms:W3CDTF">2019-02-25T17:07:35Z</dcterms:created>
  <dcterms:modified xsi:type="dcterms:W3CDTF">2019-08-08T15:09:18Z</dcterms:modified>
</cp:coreProperties>
</file>