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0" r:id="rId5"/>
    <p:sldId id="264" r:id="rId6"/>
    <p:sldId id="265" r:id="rId7"/>
    <p:sldId id="267" r:id="rId8"/>
    <p:sldId id="273" r:id="rId9"/>
    <p:sldId id="274" r:id="rId10"/>
    <p:sldId id="268" r:id="rId11"/>
    <p:sldId id="275" r:id="rId12"/>
    <p:sldId id="269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4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6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3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7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6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4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6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8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A17F-CA09-4D95-9FB4-0A612E53D59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 ĐỌC 2 – TUẦN 2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8001000" cy="3048000"/>
          </a:xfrm>
        </p:spPr>
        <p:txBody>
          <a:bodyPr>
            <a:normAutofit/>
          </a:bodyPr>
          <a:lstStyle/>
          <a:p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2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EFB71-5CA6-4787-90A5-563306293E6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447800" y="152400"/>
            <a:ext cx="5715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000" dirty="0" err="1">
                <a:solidFill>
                  <a:srgbClr val="0033CC"/>
                </a:solidFill>
              </a:rPr>
              <a:t>Luyện</a:t>
            </a:r>
            <a:r>
              <a:rPr lang="en-US" sz="6000" dirty="0">
                <a:solidFill>
                  <a:srgbClr val="0033CC"/>
                </a:solidFill>
              </a:rPr>
              <a:t> </a:t>
            </a:r>
            <a:r>
              <a:rPr lang="en-US" sz="6000" dirty="0" err="1">
                <a:solidFill>
                  <a:srgbClr val="0033CC"/>
                </a:solidFill>
              </a:rPr>
              <a:t>đọc</a:t>
            </a:r>
            <a:r>
              <a:rPr lang="en-US" sz="6000" dirty="0">
                <a:solidFill>
                  <a:srgbClr val="0033CC"/>
                </a:solidFill>
              </a:rPr>
              <a:t> </a:t>
            </a:r>
            <a:r>
              <a:rPr lang="en-US" sz="6000" dirty="0" err="1">
                <a:solidFill>
                  <a:srgbClr val="0033CC"/>
                </a:solidFill>
              </a:rPr>
              <a:t>lại</a:t>
            </a:r>
            <a:endParaRPr lang="en-US" sz="6000" dirty="0">
              <a:solidFill>
                <a:srgbClr val="0033CC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4582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dirty="0" err="1">
                <a:solidFill>
                  <a:srgbClr val="FF0000"/>
                </a:solidFill>
              </a:rPr>
              <a:t>Đọc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phân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vai</a:t>
            </a:r>
            <a:endParaRPr lang="en-US" sz="5400" dirty="0" smtClean="0"/>
          </a:p>
          <a:p>
            <a:pPr eaLnBrk="1" hangingPunct="1">
              <a:spcBef>
                <a:spcPct val="50000"/>
              </a:spcBef>
            </a:pPr>
            <a:endParaRPr lang="en-US" sz="5400" dirty="0" smtClean="0"/>
          </a:p>
          <a:p>
            <a:pPr eaLnBrk="1" hangingPunct="1">
              <a:spcBef>
                <a:spcPct val="50000"/>
              </a:spcBef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6459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300" b="1" dirty="0"/>
              <a:t>Qua câu chuyện này em học được điều gì ở Na ?</a:t>
            </a:r>
            <a:br>
              <a:rPr lang="vi-VN" sz="5300" b="1" dirty="0"/>
            </a:br>
            <a:endParaRPr lang="en-US" sz="53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457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9382" y="609600"/>
            <a:ext cx="8915400" cy="419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l"/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6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5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7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33819" y="1371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9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19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3548" y="1981200"/>
            <a:ext cx="89154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51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9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028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838200"/>
            <a:ext cx="8305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209800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(SGK)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3635375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 2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819" y="4778375"/>
            <a:ext cx="8305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(SGK)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/>
          </a:p>
        </p:txBody>
      </p:sp>
      <p:pic>
        <p:nvPicPr>
          <p:cNvPr id="5" name="Picture 6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8001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81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609599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9144000" cy="7620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56309" y="1524000"/>
            <a:ext cx="8686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44291" y="1524000"/>
            <a:ext cx="83128" cy="533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854" y="4652427"/>
            <a:ext cx="47105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2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Đọc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đúng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câu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giọng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đọc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" y="1447800"/>
            <a:ext cx="225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hlinkClick r:id="rId3" action="ppaction://hlinksldjump"/>
          </p:cNvPr>
          <p:cNvSpPr txBox="1"/>
          <p:nvPr/>
        </p:nvSpPr>
        <p:spPr>
          <a:xfrm>
            <a:off x="5334000" y="1447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1981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7419" y="1981200"/>
            <a:ext cx="219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528" y="2627531"/>
            <a:ext cx="98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6309" y="3149025"/>
            <a:ext cx="306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368242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6800" y="262753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27419" y="2477869"/>
            <a:ext cx="1697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41273" y="3048000"/>
            <a:ext cx="2673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9763" y="3592838"/>
            <a:ext cx="2412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27419" y="4684969"/>
            <a:ext cx="267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6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8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582"/>
            <a:ext cx="8229600" cy="1630362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08709" y="1962656"/>
            <a:ext cx="8229600" cy="2244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-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08709" y="4214019"/>
            <a:ext cx="8229600" cy="163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hoe.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7620000" y="609601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80509" y="574964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181600" y="1330036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257800" y="1336963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191000" y="22098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867400" y="3560618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87436" y="4461164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800600" y="52023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724400" y="52023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950527" y="35814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Action Button: Return 23">
            <a:hlinkClick r:id="" action="ppaction://hlinkshowjump?jump=lastslideviewed" highlightClick="1"/>
          </p:cNvPr>
          <p:cNvSpPr/>
          <p:nvPr/>
        </p:nvSpPr>
        <p:spPr>
          <a:xfrm>
            <a:off x="8305800" y="5867400"/>
            <a:ext cx="609600" cy="7620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7786255" y="22098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7400" y="35259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stock-photo-floral-design-leaves-48202387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4650" y="228600"/>
            <a:ext cx="768350" cy="758825"/>
          </a:xfr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E5759-01B8-42CC-82AE-E34BA69164F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69713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219200" y="304800"/>
            <a:ext cx="518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447800" y="0"/>
            <a:ext cx="6553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>
                <a:solidFill>
                  <a:srgbClr val="00B0F0"/>
                </a:solidFill>
              </a:rPr>
              <a:t>Hướng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dẫn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tìm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hiểu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bài</a:t>
            </a:r>
            <a:r>
              <a:rPr lang="en-US" sz="3600" dirty="0"/>
              <a:t>: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57200" y="806450"/>
            <a:ext cx="7772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4000" dirty="0"/>
              <a:t>?</a:t>
            </a:r>
            <a:r>
              <a:rPr lang="en-US" sz="4000" dirty="0" smtClean="0"/>
              <a:t> </a:t>
            </a:r>
            <a:r>
              <a:rPr lang="en-US" sz="4000" dirty="0" err="1"/>
              <a:t>Câu</a:t>
            </a:r>
            <a:r>
              <a:rPr lang="en-US" sz="4000" dirty="0"/>
              <a:t> </a:t>
            </a:r>
            <a:r>
              <a:rPr lang="en-US" sz="4000" dirty="0" err="1"/>
              <a:t>chuyện</a:t>
            </a:r>
            <a:r>
              <a:rPr lang="en-US" sz="4000" dirty="0"/>
              <a:t> </a:t>
            </a:r>
            <a:r>
              <a:rPr lang="en-US" sz="4000" dirty="0" err="1"/>
              <a:t>kể</a:t>
            </a:r>
            <a:r>
              <a:rPr lang="en-US" sz="4000" dirty="0"/>
              <a:t> </a:t>
            </a:r>
            <a:r>
              <a:rPr lang="en-US" sz="4000" dirty="0" err="1"/>
              <a:t>về</a:t>
            </a:r>
            <a:r>
              <a:rPr lang="en-US" sz="4000" dirty="0"/>
              <a:t> </a:t>
            </a:r>
            <a:r>
              <a:rPr lang="en-US" sz="4000" dirty="0" err="1"/>
              <a:t>bạn</a:t>
            </a:r>
            <a:r>
              <a:rPr lang="en-US" sz="4000" dirty="0"/>
              <a:t> </a:t>
            </a:r>
            <a:r>
              <a:rPr lang="en-US" sz="4000" dirty="0" err="1"/>
              <a:t>nào</a:t>
            </a:r>
            <a:r>
              <a:rPr lang="en-US" sz="4000" dirty="0"/>
              <a:t>?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9272" y="2438400"/>
            <a:ext cx="907472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1</a:t>
            </a:r>
            <a:r>
              <a:rPr lang="en-US" sz="3600" dirty="0" smtClean="0"/>
              <a:t>. </a:t>
            </a:r>
            <a:r>
              <a:rPr lang="vi-VN" sz="4000" dirty="0"/>
              <a:t>Hãy kể những việc làm tốt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bạn</a:t>
            </a:r>
            <a:r>
              <a:rPr lang="vi-VN" sz="4000" dirty="0" smtClean="0"/>
              <a:t> Na</a:t>
            </a:r>
            <a:r>
              <a:rPr lang="en-US" sz="4000" dirty="0" smtClean="0"/>
              <a:t>?</a:t>
            </a:r>
            <a:r>
              <a:rPr lang="vi-VN" sz="4000" dirty="0" smtClean="0"/>
              <a:t> </a:t>
            </a:r>
            <a:endParaRPr lang="en-US" sz="4000" dirty="0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04800" y="1577975"/>
            <a:ext cx="830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Bạn</a:t>
            </a:r>
            <a:r>
              <a:rPr lang="en-US" sz="4000" dirty="0" smtClean="0">
                <a:solidFill>
                  <a:srgbClr val="FF0000"/>
                </a:solidFill>
              </a:rPr>
              <a:t> Na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69272" y="3733800"/>
            <a:ext cx="8610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Na </a:t>
            </a:r>
            <a:r>
              <a:rPr lang="en-US" sz="4000" dirty="0" err="1">
                <a:solidFill>
                  <a:srgbClr val="FF0000"/>
                </a:solidFill>
              </a:rPr>
              <a:t>gọt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bút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giúp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Lan</a:t>
            </a:r>
            <a:r>
              <a:rPr lang="en-US" sz="4000" dirty="0">
                <a:solidFill>
                  <a:srgbClr val="FF0000"/>
                </a:solidFill>
              </a:rPr>
              <a:t>. Cho </a:t>
            </a:r>
            <a:r>
              <a:rPr lang="en-US" sz="4000" dirty="0" err="1">
                <a:solidFill>
                  <a:srgbClr val="FF0000"/>
                </a:solidFill>
              </a:rPr>
              <a:t>bạn</a:t>
            </a:r>
            <a:r>
              <a:rPr lang="en-US" sz="4000" dirty="0">
                <a:solidFill>
                  <a:srgbClr val="FF0000"/>
                </a:solidFill>
              </a:rPr>
              <a:t> Mai </a:t>
            </a:r>
            <a:r>
              <a:rPr lang="en-US" sz="4000" dirty="0" err="1">
                <a:solidFill>
                  <a:srgbClr val="FF0000"/>
                </a:solidFill>
              </a:rPr>
              <a:t>nửa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cục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tẩy</a:t>
            </a:r>
            <a:r>
              <a:rPr lang="en-US" sz="4000" dirty="0">
                <a:solidFill>
                  <a:srgbClr val="FF0000"/>
                </a:solidFill>
              </a:rPr>
              <a:t>. </a:t>
            </a:r>
            <a:r>
              <a:rPr lang="en-US" sz="4000" dirty="0" err="1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trực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nhật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giúp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bạn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/>
      <p:bldP spid="46088" grpId="0"/>
      <p:bldP spid="46089" grpId="0"/>
      <p:bldP spid="46089" grpId="1"/>
      <p:bldP spid="46090" grpId="0"/>
      <p:bldP spid="4609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Các bạn đối với Na như thế nào ?</a:t>
            </a:r>
          </a:p>
          <a:p>
            <a:pPr eaLnBrk="1" hangingPunct="1">
              <a:spcBef>
                <a:spcPct val="50000"/>
              </a:spcBef>
            </a:pP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685800"/>
            <a:ext cx="883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Rất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quý</a:t>
            </a:r>
            <a:r>
              <a:rPr lang="en-US" sz="3600" dirty="0" smtClean="0">
                <a:solidFill>
                  <a:srgbClr val="0033CC"/>
                </a:solidFill>
              </a:rPr>
              <a:t> Na.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0" y="1332131"/>
            <a:ext cx="8229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Tại sao luôn được bạn bè quý mến mà Na lại buồn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80109" y="24384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Vì</a:t>
            </a:r>
            <a:r>
              <a:rPr lang="en-US" sz="3600" dirty="0" smtClean="0">
                <a:solidFill>
                  <a:srgbClr val="0033CC"/>
                </a:solidFill>
              </a:rPr>
              <a:t> Na </a:t>
            </a:r>
            <a:r>
              <a:rPr lang="en-US" sz="3600" dirty="0" err="1" smtClean="0">
                <a:solidFill>
                  <a:srgbClr val="0033CC"/>
                </a:solidFill>
              </a:rPr>
              <a:t>học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chưa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giỏi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52400" y="3128241"/>
            <a:ext cx="8915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? </a:t>
            </a:r>
            <a:r>
              <a:rPr lang="vi-VN" sz="3600" dirty="0" smtClean="0"/>
              <a:t>Chuyện </a:t>
            </a:r>
            <a:r>
              <a:rPr lang="vi-VN" sz="3600" dirty="0"/>
              <a:t>gì đã xảy ra vào cuối năm học ?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90500" y="3809208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vi-VN" sz="3600" dirty="0" smtClean="0">
                <a:solidFill>
                  <a:srgbClr val="0070C0"/>
                </a:solidFill>
              </a:rPr>
              <a:t>Các </a:t>
            </a:r>
            <a:r>
              <a:rPr lang="vi-VN" sz="3600" dirty="0">
                <a:solidFill>
                  <a:srgbClr val="0070C0"/>
                </a:solidFill>
              </a:rPr>
              <a:t>bạn sôi nổi bàn tán về điểm thi và phần thưởng còn Na chỉ yên </a:t>
            </a:r>
            <a:r>
              <a:rPr lang="vi-VN" sz="3600" dirty="0" smtClean="0">
                <a:solidFill>
                  <a:srgbClr val="0070C0"/>
                </a:solidFill>
              </a:rPr>
              <a:t>lặng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  <a:endParaRPr lang="vi-VN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  <p:bldP spid="50184" grpId="0"/>
      <p:bldP spid="50185" grpId="0"/>
      <p:bldP spid="50185" grpId="1"/>
      <p:bldP spid="50186" grpId="0"/>
      <p:bldP spid="50187" grpId="0"/>
      <p:bldP spid="5018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Các bạn Na đã làm gì giờ ra chơi </a:t>
            </a:r>
            <a:r>
              <a:rPr lang="en-US" sz="3600" dirty="0" smtClean="0"/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>
                <a:solidFill>
                  <a:srgbClr val="00B050"/>
                </a:solidFill>
              </a:rPr>
              <a:t>Các bạn túm tụm, bàn bạc điều gì có vẻ bí mật </a:t>
            </a:r>
            <a:r>
              <a:rPr lang="vi-VN" sz="3600" dirty="0" smtClean="0">
                <a:solidFill>
                  <a:srgbClr val="00B050"/>
                </a:solidFill>
              </a:rPr>
              <a:t>lắm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  <a:endParaRPr lang="vi-VN" sz="3600" dirty="0">
              <a:solidFill>
                <a:srgbClr val="00B050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52400" y="193439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2. </a:t>
            </a:r>
            <a:r>
              <a:rPr lang="vi-VN" sz="3600" dirty="0"/>
              <a:t>Theo em</a:t>
            </a:r>
            <a:r>
              <a:rPr lang="vi-VN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bí</a:t>
            </a:r>
            <a:r>
              <a:rPr lang="en-US" sz="3600" dirty="0" smtClean="0"/>
              <a:t> </a:t>
            </a:r>
            <a:r>
              <a:rPr lang="en-US" sz="3600" dirty="0" err="1" smtClean="0"/>
              <a:t>mật</a:t>
            </a:r>
            <a:r>
              <a:rPr lang="en-US" sz="3600" dirty="0" smtClean="0"/>
              <a:t> </a:t>
            </a:r>
            <a:r>
              <a:rPr lang="en-US" sz="3600" dirty="0" err="1" smtClean="0"/>
              <a:t>được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Na </a:t>
            </a:r>
            <a:r>
              <a:rPr lang="en-US" sz="3600" dirty="0" err="1" smtClean="0"/>
              <a:t>bàn</a:t>
            </a:r>
            <a:r>
              <a:rPr lang="en-US" sz="3600" dirty="0" smtClean="0"/>
              <a:t> </a:t>
            </a:r>
            <a:r>
              <a:rPr lang="en-US" sz="3600" dirty="0" err="1" smtClean="0"/>
              <a:t>bạc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vi-VN" sz="3600" dirty="0" smtClean="0"/>
              <a:t>?</a:t>
            </a:r>
            <a:endParaRPr lang="vi-VN" sz="3600" dirty="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6200" y="3134719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>
                <a:solidFill>
                  <a:srgbClr val="000099"/>
                </a:solidFill>
              </a:rPr>
              <a:t>Các bạn đề nghị cô giáo trao phần thưởng cho Na vì em là một cô bé tốt bụng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28600" y="3781050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3. </a:t>
            </a:r>
            <a:r>
              <a:rPr lang="vi-VN" sz="3600" dirty="0"/>
              <a:t>Em có nghĩ rằng Na xứng đáng được thưởng không ? Tại sao ?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8600" y="498137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Na xứng đáng được thưởng. Vì em là một cô bé tốt bụng.</a:t>
            </a:r>
          </a:p>
        </p:txBody>
      </p:sp>
    </p:spTree>
    <p:extLst>
      <p:ext uri="{BB962C8B-B14F-4D97-AF65-F5344CB8AC3E}">
        <p14:creationId xmlns:p14="http://schemas.microsoft.com/office/powerpoint/2010/main" val="260838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  <p:bldP spid="50184" grpId="0"/>
      <p:bldP spid="50185" grpId="0"/>
      <p:bldP spid="50185" grpId="1"/>
      <p:bldP spid="50186" grpId="0"/>
      <p:bldP spid="50187" grpId="0"/>
      <p:bldP spid="5018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4. </a:t>
            </a:r>
            <a:r>
              <a:rPr lang="vi-VN" sz="4000" dirty="0"/>
              <a:t>Khi Na được phần thưởng, những ai vui mừng? Vui mừng như thế nào ?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93964" y="1524000"/>
            <a:ext cx="88392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4000" dirty="0">
                <a:solidFill>
                  <a:srgbClr val="000099"/>
                </a:solidFill>
              </a:rPr>
              <a:t>+ Na vui mừng đỏ bừng </a:t>
            </a:r>
            <a:r>
              <a:rPr lang="vi-VN" sz="4000" dirty="0" smtClean="0">
                <a:solidFill>
                  <a:srgbClr val="000099"/>
                </a:solidFill>
              </a:rPr>
              <a:t>mặt</a:t>
            </a:r>
            <a:endParaRPr lang="en-US" sz="4000" dirty="0" smtClean="0">
              <a:solidFill>
                <a:srgbClr val="000099"/>
              </a:solidFill>
            </a:endParaRPr>
          </a:p>
          <a:p>
            <a:r>
              <a:rPr lang="en-US" sz="4000" dirty="0" smtClean="0">
                <a:solidFill>
                  <a:srgbClr val="000099"/>
                </a:solidFill>
              </a:rPr>
              <a:t>+ </a:t>
            </a:r>
            <a:r>
              <a:rPr lang="en-US" sz="4000" dirty="0" err="1">
                <a:solidFill>
                  <a:srgbClr val="000099"/>
                </a:solidFill>
              </a:rPr>
              <a:t>Cô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giáo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bạn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vui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mừng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vỗ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vang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dậy</a:t>
            </a:r>
            <a:endParaRPr lang="en-US" sz="4000" dirty="0">
              <a:solidFill>
                <a:srgbClr val="000099"/>
              </a:solidFill>
            </a:endParaRPr>
          </a:p>
          <a:p>
            <a:r>
              <a:rPr lang="vi-VN" sz="4000" dirty="0" smtClean="0">
                <a:solidFill>
                  <a:srgbClr val="000099"/>
                </a:solidFill>
              </a:rPr>
              <a:t>+ </a:t>
            </a:r>
            <a:r>
              <a:rPr lang="vi-VN" sz="4000" dirty="0">
                <a:solidFill>
                  <a:srgbClr val="000099"/>
                </a:solidFill>
              </a:rPr>
              <a:t>Mẹ Na lặng lẽ chấm khăn lên đôi mắt đỏ hoe</a:t>
            </a:r>
          </a:p>
        </p:txBody>
      </p:sp>
    </p:spTree>
    <p:extLst>
      <p:ext uri="{BB962C8B-B14F-4D97-AF65-F5344CB8AC3E}">
        <p14:creationId xmlns:p14="http://schemas.microsoft.com/office/powerpoint/2010/main" val="8538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476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TẬP ĐỌC 2 – TUẦN 2</vt:lpstr>
      <vt:lpstr>Kiểm tra bài cũ:</vt:lpstr>
      <vt:lpstr>Bức tranh vẽ cảnh gì?</vt:lpstr>
      <vt:lpstr>Tập đọc</vt:lpstr>
      <vt:lpstr> - Nhiều lần, em làm trực nhật giúp các bạn bị mệt.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Qua câu chuyện này em học được điều gì ở Na ? </vt:lpstr>
      <vt:lpstr> </vt:lpstr>
      <vt:lpstr>Củng cố, 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ĐỌC 2 – TUẦN 1</dc:title>
  <dc:creator>Admin</dc:creator>
  <cp:lastModifiedBy>Administrator</cp:lastModifiedBy>
  <cp:revision>37</cp:revision>
  <dcterms:created xsi:type="dcterms:W3CDTF">2015-08-28T18:43:21Z</dcterms:created>
  <dcterms:modified xsi:type="dcterms:W3CDTF">2018-09-09T15:10:22Z</dcterms:modified>
</cp:coreProperties>
</file>