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77" r:id="rId3"/>
    <p:sldId id="27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96" r:id="rId16"/>
    <p:sldId id="288" r:id="rId17"/>
    <p:sldId id="289" r:id="rId18"/>
    <p:sldId id="306" r:id="rId19"/>
    <p:sldId id="273" r:id="rId20"/>
    <p:sldId id="304" r:id="rId21"/>
    <p:sldId id="305" r:id="rId22"/>
    <p:sldId id="274" r:id="rId23"/>
    <p:sldId id="297" r:id="rId24"/>
    <p:sldId id="276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36945-9BC4-4C18-A0D2-B1E3751AB73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82B70-3FE7-4E39-AC27-6517DACD50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035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0F56DD6-FDDA-478D-BF8C-D9AF7CBD0200}" type="slidenum">
              <a:rPr lang="en-US" sz="1200">
                <a:latin typeface="Arial" charset="0"/>
              </a:rPr>
              <a:pPr eaLnBrk="1" hangingPunct="1"/>
              <a:t>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34327D-2A40-45BD-B2FC-A5FD2C5CB88F}" type="slidenum">
              <a:rPr lang="en-US" sz="1200">
                <a:latin typeface="Arial" charset="0"/>
              </a:rPr>
              <a:pPr eaLnBrk="1" hangingPunct="1"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3094C8-C52E-493C-9717-4D8B8AB3B332}" type="slidenum">
              <a:rPr lang="en-US" sz="1200">
                <a:latin typeface="Arial" charset="0"/>
              </a:rPr>
              <a:pPr eaLnBrk="1" hangingPunct="1"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C7DD0C-F9D0-432F-81DD-3C56FBF2CEE3}" type="slidenum">
              <a:rPr lang="en-US" sz="1200">
                <a:latin typeface="Arial" charset="0"/>
              </a:rPr>
              <a:pPr eaLnBrk="1" hangingPunct="1"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1E5523-13D9-45D7-B869-E76EC048C2CE}" type="slidenum">
              <a:rPr lang="en-US" sz="1200">
                <a:latin typeface="Arial" charset="0"/>
              </a:rPr>
              <a:pPr eaLnBrk="1" hangingPunct="1"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B5DB78-3DC2-4198-AF74-38FCE010AA92}" type="slidenum">
              <a:rPr lang="en-US" sz="1200">
                <a:latin typeface="Arial" charset="0"/>
              </a:rPr>
              <a:pPr eaLnBrk="1" hangingPunct="1"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76EC00-96FE-4D52-8F92-FACA7E42A7D7}" type="slidenum">
              <a:rPr lang="en-US" sz="1200">
                <a:latin typeface="Arial" charset="0"/>
              </a:rPr>
              <a:pPr eaLnBrk="1" hangingPunct="1"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DBF2F8-1EB7-4339-9F2F-CA695042D3BE}" type="slidenum">
              <a:rPr lang="en-US" sz="1200">
                <a:latin typeface="Arial" charset="0"/>
              </a:rPr>
              <a:pPr eaLnBrk="1" hangingPunct="1"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B49F16-4FED-4591-A194-9C146662457C}" type="slidenum">
              <a:rPr lang="en-US" sz="1200">
                <a:latin typeface="Arial" charset="0"/>
              </a:rPr>
              <a:pPr eaLnBrk="1" hangingPunct="1"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3C6CB8-E625-44FD-AFBE-E8F4D133D405}" type="slidenum">
              <a:rPr lang="en-US" sz="1200">
                <a:latin typeface="Arial" charset="0"/>
              </a:rPr>
              <a:pPr eaLnBrk="1" hangingPunct="1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248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740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270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755AB-6FC1-407B-95D2-1CA66A2BC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1907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8971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5084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460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813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437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569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64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479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3B116-E990-4B01-B004-D8EE8D3143D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293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VINH/Desktop/may%20bay.ppt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20.jpeg"/><Relationship Id="rId10" Type="http://schemas.openxmlformats.org/officeDocument/2006/relationships/image" Target="../media/image12.jpeg"/><Relationship Id="rId4" Type="http://schemas.openxmlformats.org/officeDocument/2006/relationships/image" Target="../media/image19.png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VINH/Desktop/may%20bay.ppt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20.jpeg"/><Relationship Id="rId10" Type="http://schemas.openxmlformats.org/officeDocument/2006/relationships/image" Target="../media/image12.jpeg"/><Relationship Id="rId4" Type="http://schemas.openxmlformats.org/officeDocument/2006/relationships/image" Target="../media/image19.png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VINH/Desktop/may%20bay.ppt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1600200" y="838200"/>
            <a:ext cx="7543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i="1" dirty="0" smtClean="0">
                <a:solidFill>
                  <a:srgbClr val="0033CC"/>
                </a:solidFill>
              </a:rPr>
              <a:t>TRƯỜNG TH THẠCH BÀN A</a:t>
            </a:r>
            <a:endParaRPr lang="en-US" sz="3200" b="1" i="1" dirty="0">
              <a:solidFill>
                <a:srgbClr val="0033CC"/>
              </a:solidFill>
            </a:endParaRP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1219200" y="2133600"/>
            <a:ext cx="6934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5400" b="1" dirty="0" err="1">
                <a:solidFill>
                  <a:srgbClr val="990099"/>
                </a:solidFill>
              </a:rPr>
              <a:t>Môn</a:t>
            </a:r>
            <a:r>
              <a:rPr lang="en-US" sz="5400" b="1" dirty="0">
                <a:solidFill>
                  <a:srgbClr val="990099"/>
                </a:solidFill>
              </a:rPr>
              <a:t> : </a:t>
            </a:r>
            <a:r>
              <a:rPr lang="en-US" sz="5400" b="1" dirty="0" err="1">
                <a:solidFill>
                  <a:srgbClr val="FF0000"/>
                </a:solidFill>
              </a:rPr>
              <a:t>Luyện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từ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và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câu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457200" y="3505200"/>
            <a:ext cx="6629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 err="1">
                <a:solidFill>
                  <a:srgbClr val="990099"/>
                </a:solidFill>
              </a:rPr>
              <a:t>Lớp</a:t>
            </a:r>
            <a:r>
              <a:rPr lang="en-US" sz="4000" b="1">
                <a:solidFill>
                  <a:srgbClr val="990099"/>
                </a:solidFill>
              </a:rPr>
              <a:t> </a:t>
            </a:r>
            <a:r>
              <a:rPr lang="en-US" sz="4000" b="1" smtClean="0">
                <a:solidFill>
                  <a:srgbClr val="990099"/>
                </a:solidFill>
              </a:rPr>
              <a:t>2B</a:t>
            </a:r>
            <a:endParaRPr lang="en-US" sz="4000" b="1" dirty="0" smtClean="0">
              <a:solidFill>
                <a:srgbClr val="990099"/>
              </a:solidFill>
            </a:endParaRPr>
          </a:p>
          <a:p>
            <a:pPr algn="ctr" eaLnBrk="1" hangingPunct="1"/>
            <a:r>
              <a:rPr lang="en-US" sz="4000" b="1" dirty="0" err="1" smtClean="0">
                <a:solidFill>
                  <a:srgbClr val="990099"/>
                </a:solidFill>
              </a:rPr>
              <a:t>Giáo</a:t>
            </a:r>
            <a:r>
              <a:rPr lang="en-US" sz="4000" b="1" dirty="0" smtClean="0">
                <a:solidFill>
                  <a:srgbClr val="990099"/>
                </a:solidFill>
              </a:rPr>
              <a:t> </a:t>
            </a:r>
            <a:r>
              <a:rPr lang="en-US" sz="4000" b="1" dirty="0" err="1" smtClean="0">
                <a:solidFill>
                  <a:srgbClr val="990099"/>
                </a:solidFill>
              </a:rPr>
              <a:t>viên</a:t>
            </a:r>
            <a:r>
              <a:rPr lang="en-US" sz="4000" b="1" smtClean="0">
                <a:solidFill>
                  <a:srgbClr val="990099"/>
                </a:solidFill>
              </a:rPr>
              <a:t>: </a:t>
            </a:r>
            <a:r>
              <a:rPr lang="en-US" sz="4000" b="1" smtClean="0">
                <a:solidFill>
                  <a:srgbClr val="990099"/>
                </a:solidFill>
              </a:rPr>
              <a:t>Nguyễn Thị Lụa</a:t>
            </a:r>
            <a:endParaRPr lang="en-US" sz="4000" b="1" dirty="0">
              <a:solidFill>
                <a:srgbClr val="990099"/>
              </a:solidFill>
            </a:endParaRPr>
          </a:p>
        </p:txBody>
      </p:sp>
      <p:pic>
        <p:nvPicPr>
          <p:cNvPr id="54292" name="Picture 20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20938"/>
            <a:ext cx="2133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3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95975" y="3186113"/>
            <a:ext cx="45815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4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91200"/>
            <a:ext cx="52578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5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66938" y="6950076"/>
            <a:ext cx="45815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6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3141663"/>
            <a:ext cx="52578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8004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8" grpId="0"/>
      <p:bldP spid="54288" grpId="1"/>
      <p:bldP spid="54289" grpId="0"/>
      <p:bldP spid="5428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516730" y="207468"/>
            <a:ext cx="7941469" cy="5278931"/>
            <a:chOff x="1056" y="96"/>
            <a:chExt cx="3936" cy="3229"/>
          </a:xfrm>
        </p:grpSpPr>
        <p:pic>
          <p:nvPicPr>
            <p:cNvPr id="11272" name="Picture 3" descr="buffal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96"/>
              <a:ext cx="3936" cy="3229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3" name="Group 4"/>
            <p:cNvGrpSpPr>
              <a:grpSpLocks/>
            </p:cNvGrpSpPr>
            <p:nvPr/>
          </p:nvGrpSpPr>
          <p:grpSpPr bwMode="auto">
            <a:xfrm>
              <a:off x="1056" y="2688"/>
              <a:ext cx="619" cy="625"/>
              <a:chOff x="0" y="3695"/>
              <a:chExt cx="619" cy="625"/>
            </a:xfrm>
          </p:grpSpPr>
          <p:grpSp>
            <p:nvGrpSpPr>
              <p:cNvPr id="11274" name="Group 5"/>
              <p:cNvGrpSpPr>
                <a:grpSpLocks/>
              </p:cNvGrpSpPr>
              <p:nvPr/>
            </p:nvGrpSpPr>
            <p:grpSpPr bwMode="auto">
              <a:xfrm>
                <a:off x="0" y="3695"/>
                <a:ext cx="599" cy="625"/>
                <a:chOff x="884" y="2523"/>
                <a:chExt cx="862" cy="862"/>
              </a:xfrm>
            </p:grpSpPr>
            <p:sp>
              <p:nvSpPr>
                <p:cNvPr id="11276" name="Oval 6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77" name="Oval 7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78" name="Oval 8"/>
                <p:cNvSpPr>
                  <a:spLocks noChangeArrowheads="1"/>
                </p:cNvSpPr>
                <p:nvPr/>
              </p:nvSpPr>
              <p:spPr bwMode="gray">
                <a:xfrm>
                  <a:off x="940" y="2579"/>
                  <a:ext cx="750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79" name="Oval 9"/>
                <p:cNvSpPr>
                  <a:spLocks noChangeArrowheads="1"/>
                </p:cNvSpPr>
                <p:nvPr/>
              </p:nvSpPr>
              <p:spPr bwMode="gray">
                <a:xfrm>
                  <a:off x="941" y="2579"/>
                  <a:ext cx="749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80" name="Oval 10"/>
                <p:cNvSpPr>
                  <a:spLocks noChangeArrowheads="1"/>
                </p:cNvSpPr>
                <p:nvPr/>
              </p:nvSpPr>
              <p:spPr bwMode="gray">
                <a:xfrm>
                  <a:off x="981" y="2617"/>
                  <a:ext cx="674" cy="674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81" name="Oval 11"/>
                <p:cNvSpPr>
                  <a:spLocks noChangeArrowheads="1"/>
                </p:cNvSpPr>
                <p:nvPr/>
              </p:nvSpPr>
              <p:spPr bwMode="gray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1282" name="Oval 12"/>
                <p:cNvSpPr>
                  <a:spLocks noChangeArrowheads="1"/>
                </p:cNvSpPr>
                <p:nvPr/>
              </p:nvSpPr>
              <p:spPr bwMode="gray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1283" name="Oval 13"/>
                <p:cNvSpPr>
                  <a:spLocks noChangeArrowheads="1"/>
                </p:cNvSpPr>
                <p:nvPr/>
              </p:nvSpPr>
              <p:spPr bwMode="gray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1284" name="Oval 14"/>
                <p:cNvSpPr>
                  <a:spLocks noChangeArrowheads="1"/>
                </p:cNvSpPr>
                <p:nvPr/>
              </p:nvSpPr>
              <p:spPr bwMode="gray">
                <a:xfrm>
                  <a:off x="1042" y="2655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275" name="Text Box 15"/>
              <p:cNvSpPr txBox="1">
                <a:spLocks noChangeArrowheads="1"/>
              </p:cNvSpPr>
              <p:nvPr/>
            </p:nvSpPr>
            <p:spPr bwMode="auto">
              <a:xfrm>
                <a:off x="158" y="3776"/>
                <a:ext cx="461" cy="5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24592" name="Group 16"/>
          <p:cNvGrpSpPr>
            <a:grpSpLocks/>
          </p:cNvGrpSpPr>
          <p:nvPr/>
        </p:nvGrpSpPr>
        <p:grpSpPr bwMode="auto">
          <a:xfrm>
            <a:off x="3501974" y="5756275"/>
            <a:ext cx="2057400" cy="914400"/>
            <a:chOff x="576" y="3744"/>
            <a:chExt cx="1296" cy="576"/>
          </a:xfrm>
        </p:grpSpPr>
        <p:grpSp>
          <p:nvGrpSpPr>
            <p:cNvPr id="11268" name="Group 17"/>
            <p:cNvGrpSpPr>
              <a:grpSpLocks/>
            </p:cNvGrpSpPr>
            <p:nvPr/>
          </p:nvGrpSpPr>
          <p:grpSpPr bwMode="auto">
            <a:xfrm>
              <a:off x="576" y="3744"/>
              <a:ext cx="1296" cy="576"/>
              <a:chOff x="1248" y="568"/>
              <a:chExt cx="768" cy="288"/>
            </a:xfrm>
          </p:grpSpPr>
          <p:sp>
            <p:nvSpPr>
              <p:cNvPr id="11270" name="AutoShape 18"/>
              <p:cNvSpPr>
                <a:spLocks noChangeArrowheads="1"/>
              </p:cNvSpPr>
              <p:nvPr/>
            </p:nvSpPr>
            <p:spPr bwMode="auto">
              <a:xfrm>
                <a:off x="1248" y="568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A764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1" name="AutoShape 19"/>
              <p:cNvSpPr>
                <a:spLocks noChangeArrowheads="1"/>
              </p:cNvSpPr>
              <p:nvPr/>
            </p:nvSpPr>
            <p:spPr bwMode="auto">
              <a:xfrm>
                <a:off x="1296" y="584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69" name="Text Box 20"/>
            <p:cNvSpPr txBox="1">
              <a:spLocks noChangeArrowheads="1"/>
            </p:cNvSpPr>
            <p:nvPr/>
          </p:nvSpPr>
          <p:spPr bwMode="auto">
            <a:xfrm>
              <a:off x="738" y="3760"/>
              <a:ext cx="9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 dirty="0" err="1"/>
                <a:t>trâu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04207381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âcy du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94798"/>
            <a:ext cx="7848600" cy="5718372"/>
          </a:xfrm>
          <a:noFill/>
        </p:spPr>
      </p:pic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695324" y="4572000"/>
            <a:ext cx="1568388" cy="1220020"/>
            <a:chOff x="1056" y="2592"/>
            <a:chExt cx="640" cy="625"/>
          </a:xfrm>
        </p:grpSpPr>
        <p:grpSp>
          <p:nvGrpSpPr>
            <p:cNvPr id="12297" name="Group 4"/>
            <p:cNvGrpSpPr>
              <a:grpSpLocks/>
            </p:cNvGrpSpPr>
            <p:nvPr/>
          </p:nvGrpSpPr>
          <p:grpSpPr bwMode="auto">
            <a:xfrm>
              <a:off x="1056" y="2592"/>
              <a:ext cx="599" cy="625"/>
              <a:chOff x="884" y="2523"/>
              <a:chExt cx="862" cy="862"/>
            </a:xfrm>
          </p:grpSpPr>
          <p:sp>
            <p:nvSpPr>
              <p:cNvPr id="12299" name="Oval 5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00" name="Oval 6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01" name="Oval 7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02" name="Oval 8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03" name="Oval 9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04" name="Oval 10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305" name="Oval 11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306" name="Oval 12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307" name="Oval 13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2298" name="Text Box 14"/>
            <p:cNvSpPr txBox="1">
              <a:spLocks noChangeArrowheads="1"/>
            </p:cNvSpPr>
            <p:nvPr/>
          </p:nvSpPr>
          <p:spPr bwMode="auto">
            <a:xfrm>
              <a:off x="1235" y="2715"/>
              <a:ext cx="461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26639" name="Group 15"/>
          <p:cNvGrpSpPr>
            <a:grpSpLocks/>
          </p:cNvGrpSpPr>
          <p:nvPr/>
        </p:nvGrpSpPr>
        <p:grpSpPr bwMode="auto">
          <a:xfrm>
            <a:off x="3279161" y="5714181"/>
            <a:ext cx="2057400" cy="914400"/>
            <a:chOff x="576" y="3744"/>
            <a:chExt cx="1296" cy="576"/>
          </a:xfrm>
        </p:grpSpPr>
        <p:grpSp>
          <p:nvGrpSpPr>
            <p:cNvPr id="12293" name="Group 16"/>
            <p:cNvGrpSpPr>
              <a:grpSpLocks/>
            </p:cNvGrpSpPr>
            <p:nvPr/>
          </p:nvGrpSpPr>
          <p:grpSpPr bwMode="auto">
            <a:xfrm>
              <a:off x="576" y="3744"/>
              <a:ext cx="1296" cy="576"/>
              <a:chOff x="1248" y="568"/>
              <a:chExt cx="768" cy="288"/>
            </a:xfrm>
          </p:grpSpPr>
          <p:sp>
            <p:nvSpPr>
              <p:cNvPr id="12295" name="AutoShape 17"/>
              <p:cNvSpPr>
                <a:spLocks noChangeArrowheads="1"/>
              </p:cNvSpPr>
              <p:nvPr/>
            </p:nvSpPr>
            <p:spPr bwMode="auto">
              <a:xfrm>
                <a:off x="1248" y="568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A764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6" name="AutoShape 18"/>
              <p:cNvSpPr>
                <a:spLocks noChangeArrowheads="1"/>
              </p:cNvSpPr>
              <p:nvPr/>
            </p:nvSpPr>
            <p:spPr bwMode="auto">
              <a:xfrm>
                <a:off x="1296" y="584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4" name="Text Box 19"/>
            <p:cNvSpPr txBox="1">
              <a:spLocks noChangeArrowheads="1"/>
            </p:cNvSpPr>
            <p:nvPr/>
          </p:nvSpPr>
          <p:spPr bwMode="auto">
            <a:xfrm>
              <a:off x="707" y="3811"/>
              <a:ext cx="9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 dirty="0" err="1"/>
                <a:t>dừa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5557888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anh dong m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2588"/>
            <a:ext cx="8305800" cy="518001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115301" y="5384215"/>
            <a:ext cx="1585739" cy="1117014"/>
            <a:chOff x="884" y="2523"/>
            <a:chExt cx="862" cy="862"/>
          </a:xfrm>
        </p:grpSpPr>
        <p:sp>
          <p:nvSpPr>
            <p:cNvPr id="13322" name="Oval 4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23" name="Oval 5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24" name="Oval 6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25" name="Oval 7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26" name="Oval 8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27" name="Oval 9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328" name="Oval 10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329" name="Oval 11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330" name="Oval 12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13316" name="Text Box 13"/>
          <p:cNvSpPr txBox="1">
            <a:spLocks noChangeArrowheads="1"/>
          </p:cNvSpPr>
          <p:nvPr/>
        </p:nvSpPr>
        <p:spPr bwMode="auto">
          <a:xfrm>
            <a:off x="599282" y="5475874"/>
            <a:ext cx="7318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28686" name="Group 14"/>
          <p:cNvGrpSpPr>
            <a:grpSpLocks/>
          </p:cNvGrpSpPr>
          <p:nvPr/>
        </p:nvGrpSpPr>
        <p:grpSpPr bwMode="auto">
          <a:xfrm>
            <a:off x="3284590" y="5842000"/>
            <a:ext cx="2057400" cy="914400"/>
            <a:chOff x="576" y="3744"/>
            <a:chExt cx="1296" cy="576"/>
          </a:xfrm>
        </p:grpSpPr>
        <p:grpSp>
          <p:nvGrpSpPr>
            <p:cNvPr id="13318" name="Group 15"/>
            <p:cNvGrpSpPr>
              <a:grpSpLocks/>
            </p:cNvGrpSpPr>
            <p:nvPr/>
          </p:nvGrpSpPr>
          <p:grpSpPr bwMode="auto">
            <a:xfrm>
              <a:off x="576" y="3744"/>
              <a:ext cx="1296" cy="576"/>
              <a:chOff x="1248" y="568"/>
              <a:chExt cx="768" cy="288"/>
            </a:xfrm>
          </p:grpSpPr>
          <p:sp>
            <p:nvSpPr>
              <p:cNvPr id="13320" name="AutoShape 16"/>
              <p:cNvSpPr>
                <a:spLocks noChangeArrowheads="1"/>
              </p:cNvSpPr>
              <p:nvPr/>
            </p:nvSpPr>
            <p:spPr bwMode="auto">
              <a:xfrm>
                <a:off x="1248" y="568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A764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1" name="AutoShape 17"/>
              <p:cNvSpPr>
                <a:spLocks noChangeArrowheads="1"/>
              </p:cNvSpPr>
              <p:nvPr/>
            </p:nvSpPr>
            <p:spPr bwMode="auto">
              <a:xfrm>
                <a:off x="1296" y="584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19" name="Text Box 18"/>
            <p:cNvSpPr txBox="1">
              <a:spLocks noChangeArrowheads="1"/>
            </p:cNvSpPr>
            <p:nvPr/>
          </p:nvSpPr>
          <p:spPr bwMode="auto">
            <a:xfrm>
              <a:off x="738" y="3760"/>
              <a:ext cx="9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 dirty="0" err="1"/>
                <a:t>mía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36469318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665" name="Group 81"/>
          <p:cNvGrpSpPr>
            <a:grpSpLocks/>
          </p:cNvGrpSpPr>
          <p:nvPr/>
        </p:nvGrpSpPr>
        <p:grpSpPr bwMode="auto">
          <a:xfrm>
            <a:off x="152400" y="3276600"/>
            <a:ext cx="1981200" cy="1728788"/>
            <a:chOff x="0" y="720"/>
            <a:chExt cx="1344" cy="1089"/>
          </a:xfrm>
        </p:grpSpPr>
        <p:sp>
          <p:nvSpPr>
            <p:cNvPr id="14394" name="Rectangle 4"/>
            <p:cNvSpPr>
              <a:spLocks noChangeArrowheads="1"/>
            </p:cNvSpPr>
            <p:nvPr/>
          </p:nvSpPr>
          <p:spPr bwMode="auto">
            <a:xfrm>
              <a:off x="0" y="790"/>
              <a:ext cx="1344" cy="1013"/>
            </a:xfrm>
            <a:prstGeom prst="rect">
              <a:avLst/>
            </a:prstGeom>
            <a:solidFill>
              <a:srgbClr val="9999FF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95" name="Picture 5" descr="IMG0025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638" r="6383" b="5263"/>
            <a:stretch>
              <a:fillRect/>
            </a:stretch>
          </p:blipFill>
          <p:spPr bwMode="auto">
            <a:xfrm>
              <a:off x="0" y="720"/>
              <a:ext cx="1344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96" name="Text Box 34"/>
            <p:cNvSpPr txBox="1">
              <a:spLocks noChangeArrowheads="1"/>
            </p:cNvSpPr>
            <p:nvPr/>
          </p:nvSpPr>
          <p:spPr bwMode="auto">
            <a:xfrm>
              <a:off x="336" y="1559"/>
              <a:ext cx="8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bộ đội</a:t>
              </a:r>
            </a:p>
          </p:txBody>
        </p:sp>
      </p:grpSp>
      <p:grpSp>
        <p:nvGrpSpPr>
          <p:cNvPr id="67622" name="Group 38"/>
          <p:cNvGrpSpPr>
            <a:grpSpLocks/>
          </p:cNvGrpSpPr>
          <p:nvPr/>
        </p:nvGrpSpPr>
        <p:grpSpPr bwMode="auto">
          <a:xfrm>
            <a:off x="2286000" y="3276600"/>
            <a:ext cx="2057400" cy="1722438"/>
            <a:chOff x="2459" y="235"/>
            <a:chExt cx="1248" cy="1567"/>
          </a:xfrm>
        </p:grpSpPr>
        <p:sp>
          <p:nvSpPr>
            <p:cNvPr id="14390" name="Rectangle 7"/>
            <p:cNvSpPr>
              <a:spLocks noChangeArrowheads="1"/>
            </p:cNvSpPr>
            <p:nvPr/>
          </p:nvSpPr>
          <p:spPr bwMode="auto">
            <a:xfrm>
              <a:off x="2459" y="235"/>
              <a:ext cx="1248" cy="1541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91" name="Group 37"/>
            <p:cNvGrpSpPr>
              <a:grpSpLocks/>
            </p:cNvGrpSpPr>
            <p:nvPr/>
          </p:nvGrpSpPr>
          <p:grpSpPr bwMode="auto">
            <a:xfrm>
              <a:off x="2496" y="288"/>
              <a:ext cx="1179" cy="1514"/>
              <a:chOff x="2496" y="288"/>
              <a:chExt cx="1179" cy="1514"/>
            </a:xfrm>
          </p:grpSpPr>
          <p:pic>
            <p:nvPicPr>
              <p:cNvPr id="14392" name="Picture 8" descr="IMG0026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7574" r="21225"/>
              <a:stretch>
                <a:fillRect/>
              </a:stretch>
            </p:blipFill>
            <p:spPr bwMode="auto">
              <a:xfrm>
                <a:off x="2496" y="288"/>
                <a:ext cx="1179" cy="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93" name="Text Box 36"/>
              <p:cNvSpPr txBox="1">
                <a:spLocks noChangeArrowheads="1"/>
              </p:cNvSpPr>
              <p:nvPr/>
            </p:nvSpPr>
            <p:spPr bwMode="auto">
              <a:xfrm>
                <a:off x="2640" y="1441"/>
                <a:ext cx="832" cy="3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/>
                  <a:t>công nhân</a:t>
                </a:r>
              </a:p>
            </p:txBody>
          </p:sp>
        </p:grpSp>
      </p:grpSp>
      <p:grpSp>
        <p:nvGrpSpPr>
          <p:cNvPr id="67624" name="Group 40"/>
          <p:cNvGrpSpPr>
            <a:grpSpLocks/>
          </p:cNvGrpSpPr>
          <p:nvPr/>
        </p:nvGrpSpPr>
        <p:grpSpPr bwMode="auto">
          <a:xfrm>
            <a:off x="4724400" y="3200400"/>
            <a:ext cx="2133600" cy="1681163"/>
            <a:chOff x="3936" y="720"/>
            <a:chExt cx="1296" cy="1444"/>
          </a:xfrm>
        </p:grpSpPr>
        <p:sp>
          <p:nvSpPr>
            <p:cNvPr id="14387" name="Rectangle 28"/>
            <p:cNvSpPr>
              <a:spLocks noChangeArrowheads="1"/>
            </p:cNvSpPr>
            <p:nvPr/>
          </p:nvSpPr>
          <p:spPr bwMode="auto">
            <a:xfrm>
              <a:off x="3936" y="720"/>
              <a:ext cx="1296" cy="1440"/>
            </a:xfrm>
            <a:prstGeom prst="rect">
              <a:avLst/>
            </a:prstGeom>
            <a:solidFill>
              <a:srgbClr val="9999FF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88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768"/>
              <a:ext cx="1204" cy="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89" name="Text Box 39"/>
            <p:cNvSpPr txBox="1">
              <a:spLocks noChangeArrowheads="1"/>
            </p:cNvSpPr>
            <p:nvPr/>
          </p:nvSpPr>
          <p:spPr bwMode="auto">
            <a:xfrm>
              <a:off x="4272" y="1823"/>
              <a:ext cx="57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/>
                <a:t>ô tô</a:t>
              </a:r>
            </a:p>
          </p:txBody>
        </p:sp>
      </p:grpSp>
      <p:grpSp>
        <p:nvGrpSpPr>
          <p:cNvPr id="67664" name="Group 80"/>
          <p:cNvGrpSpPr>
            <a:grpSpLocks/>
          </p:cNvGrpSpPr>
          <p:nvPr/>
        </p:nvGrpSpPr>
        <p:grpSpPr bwMode="auto">
          <a:xfrm>
            <a:off x="6934200" y="5105400"/>
            <a:ext cx="2057400" cy="1633538"/>
            <a:chOff x="4464" y="768"/>
            <a:chExt cx="1296" cy="1029"/>
          </a:xfrm>
        </p:grpSpPr>
        <p:sp>
          <p:nvSpPr>
            <p:cNvPr id="14384" name="Rectangle 25"/>
            <p:cNvSpPr>
              <a:spLocks noChangeArrowheads="1"/>
            </p:cNvSpPr>
            <p:nvPr/>
          </p:nvSpPr>
          <p:spPr bwMode="auto">
            <a:xfrm>
              <a:off x="4464" y="768"/>
              <a:ext cx="1296" cy="1029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85" name="Picture 26" descr="canh dong mi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796"/>
              <a:ext cx="1209" cy="75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86" name="Text Box 41"/>
            <p:cNvSpPr txBox="1">
              <a:spLocks noChangeArrowheads="1"/>
            </p:cNvSpPr>
            <p:nvPr/>
          </p:nvSpPr>
          <p:spPr bwMode="auto">
            <a:xfrm>
              <a:off x="4896" y="1536"/>
              <a:ext cx="7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mía</a:t>
              </a:r>
            </a:p>
          </p:txBody>
        </p:sp>
      </p:grpSp>
      <p:grpSp>
        <p:nvGrpSpPr>
          <p:cNvPr id="67662" name="Group 78"/>
          <p:cNvGrpSpPr>
            <a:grpSpLocks/>
          </p:cNvGrpSpPr>
          <p:nvPr/>
        </p:nvGrpSpPr>
        <p:grpSpPr bwMode="auto">
          <a:xfrm>
            <a:off x="2286000" y="5072063"/>
            <a:ext cx="2133600" cy="1633537"/>
            <a:chOff x="2976" y="1920"/>
            <a:chExt cx="1344" cy="1029"/>
          </a:xfrm>
        </p:grpSpPr>
        <p:grpSp>
          <p:nvGrpSpPr>
            <p:cNvPr id="14380" name="Group 44"/>
            <p:cNvGrpSpPr>
              <a:grpSpLocks/>
            </p:cNvGrpSpPr>
            <p:nvPr/>
          </p:nvGrpSpPr>
          <p:grpSpPr bwMode="auto">
            <a:xfrm>
              <a:off x="2976" y="1920"/>
              <a:ext cx="1344" cy="1029"/>
              <a:chOff x="3360" y="2256"/>
              <a:chExt cx="1440" cy="1824"/>
            </a:xfrm>
          </p:grpSpPr>
          <p:sp>
            <p:nvSpPr>
              <p:cNvPr id="14382" name="Rectangle 19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1440" cy="1824"/>
              </a:xfrm>
              <a:prstGeom prst="rect">
                <a:avLst/>
              </a:prstGeom>
              <a:solidFill>
                <a:schemeClr val="accent1"/>
              </a:solid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4383" name="Picture 20" descr="buffal4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2304"/>
                <a:ext cx="1344" cy="1410"/>
              </a:xfrm>
              <a:prstGeom prst="rect">
                <a:avLst/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381" name="Text Box 43"/>
            <p:cNvSpPr txBox="1">
              <a:spLocks noChangeArrowheads="1"/>
            </p:cNvSpPr>
            <p:nvPr/>
          </p:nvSpPr>
          <p:spPr bwMode="auto">
            <a:xfrm>
              <a:off x="3504" y="2688"/>
              <a:ext cx="67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trâu</a:t>
              </a:r>
            </a:p>
          </p:txBody>
        </p:sp>
      </p:grpSp>
      <p:grpSp>
        <p:nvGrpSpPr>
          <p:cNvPr id="67666" name="Group 82"/>
          <p:cNvGrpSpPr>
            <a:grpSpLocks/>
          </p:cNvGrpSpPr>
          <p:nvPr/>
        </p:nvGrpSpPr>
        <p:grpSpPr bwMode="auto">
          <a:xfrm>
            <a:off x="7012860" y="3276600"/>
            <a:ext cx="2057400" cy="1695450"/>
            <a:chOff x="4464" y="2208"/>
            <a:chExt cx="1296" cy="1068"/>
          </a:xfrm>
        </p:grpSpPr>
        <p:grpSp>
          <p:nvGrpSpPr>
            <p:cNvPr id="14376" name="Group 47"/>
            <p:cNvGrpSpPr>
              <a:grpSpLocks/>
            </p:cNvGrpSpPr>
            <p:nvPr/>
          </p:nvGrpSpPr>
          <p:grpSpPr bwMode="auto">
            <a:xfrm>
              <a:off x="4464" y="2208"/>
              <a:ext cx="1296" cy="1056"/>
              <a:chOff x="3657" y="2400"/>
              <a:chExt cx="1392" cy="1488"/>
            </a:xfrm>
          </p:grpSpPr>
          <p:sp>
            <p:nvSpPr>
              <p:cNvPr id="14378" name="Rectangle 13"/>
              <p:cNvSpPr>
                <a:spLocks noChangeArrowheads="1"/>
              </p:cNvSpPr>
              <p:nvPr/>
            </p:nvSpPr>
            <p:spPr bwMode="auto">
              <a:xfrm>
                <a:off x="3657" y="2400"/>
                <a:ext cx="1392" cy="1488"/>
              </a:xfrm>
              <a:prstGeom prst="rect">
                <a:avLst/>
              </a:prstGeom>
              <a:solidFill>
                <a:schemeClr val="accent1"/>
              </a:solid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4379" name="Picture 14" descr="may bay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448"/>
                <a:ext cx="1314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377" name="Text Box 46"/>
            <p:cNvSpPr txBox="1">
              <a:spLocks noChangeArrowheads="1"/>
            </p:cNvSpPr>
            <p:nvPr/>
          </p:nvSpPr>
          <p:spPr bwMode="auto">
            <a:xfrm>
              <a:off x="4768" y="3026"/>
              <a:ext cx="9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máy bay</a:t>
              </a:r>
            </a:p>
          </p:txBody>
        </p:sp>
      </p:grpSp>
      <p:grpSp>
        <p:nvGrpSpPr>
          <p:cNvPr id="67663" name="Group 79"/>
          <p:cNvGrpSpPr>
            <a:grpSpLocks/>
          </p:cNvGrpSpPr>
          <p:nvPr/>
        </p:nvGrpSpPr>
        <p:grpSpPr bwMode="auto">
          <a:xfrm>
            <a:off x="4648200" y="5008563"/>
            <a:ext cx="2057400" cy="1697037"/>
            <a:chOff x="4464" y="1872"/>
            <a:chExt cx="1296" cy="1128"/>
          </a:xfrm>
        </p:grpSpPr>
        <p:sp>
          <p:nvSpPr>
            <p:cNvPr id="14373" name="Rectangle 22"/>
            <p:cNvSpPr>
              <a:spLocks noChangeArrowheads="1"/>
            </p:cNvSpPr>
            <p:nvPr/>
          </p:nvSpPr>
          <p:spPr bwMode="auto">
            <a:xfrm>
              <a:off x="4464" y="1872"/>
              <a:ext cx="1296" cy="1100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74" name="Picture 23" descr="âcy dua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9" y="1913"/>
              <a:ext cx="1209" cy="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75" name="Text Box 49"/>
            <p:cNvSpPr txBox="1">
              <a:spLocks noChangeArrowheads="1"/>
            </p:cNvSpPr>
            <p:nvPr/>
          </p:nvSpPr>
          <p:spPr bwMode="auto">
            <a:xfrm>
              <a:off x="4944" y="2736"/>
              <a:ext cx="677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dừa</a:t>
              </a:r>
            </a:p>
          </p:txBody>
        </p:sp>
      </p:grpSp>
      <p:grpSp>
        <p:nvGrpSpPr>
          <p:cNvPr id="67661" name="Group 77"/>
          <p:cNvGrpSpPr>
            <a:grpSpLocks/>
          </p:cNvGrpSpPr>
          <p:nvPr/>
        </p:nvGrpSpPr>
        <p:grpSpPr bwMode="auto">
          <a:xfrm>
            <a:off x="0" y="5068888"/>
            <a:ext cx="2082800" cy="1712912"/>
            <a:chOff x="3072" y="768"/>
            <a:chExt cx="1312" cy="1187"/>
          </a:xfrm>
        </p:grpSpPr>
        <p:sp>
          <p:nvSpPr>
            <p:cNvPr id="14370" name="Rectangle 16"/>
            <p:cNvSpPr>
              <a:spLocks noChangeArrowheads="1"/>
            </p:cNvSpPr>
            <p:nvPr/>
          </p:nvSpPr>
          <p:spPr bwMode="auto">
            <a:xfrm>
              <a:off x="3072" y="768"/>
              <a:ext cx="1312" cy="1150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71" name="Picture 17" descr="Voi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00"/>
              <a:ext cx="1225" cy="927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2" name="Text Box 51"/>
            <p:cNvSpPr txBox="1">
              <a:spLocks noChangeArrowheads="1"/>
            </p:cNvSpPr>
            <p:nvPr/>
          </p:nvSpPr>
          <p:spPr bwMode="auto">
            <a:xfrm>
              <a:off x="3552" y="1680"/>
              <a:ext cx="72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voi</a:t>
              </a:r>
              <a:r>
                <a:rPr lang="en-US" sz="2000" b="1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67637" name="Group 53"/>
          <p:cNvGrpSpPr>
            <a:grpSpLocks/>
          </p:cNvGrpSpPr>
          <p:nvPr/>
        </p:nvGrpSpPr>
        <p:grpSpPr bwMode="auto">
          <a:xfrm>
            <a:off x="0" y="0"/>
            <a:ext cx="2209800" cy="1066800"/>
            <a:chOff x="4176" y="576"/>
            <a:chExt cx="600" cy="672"/>
          </a:xfrm>
        </p:grpSpPr>
        <p:grpSp>
          <p:nvGrpSpPr>
            <p:cNvPr id="14365" name="Group 54"/>
            <p:cNvGrpSpPr>
              <a:grpSpLocks/>
            </p:cNvGrpSpPr>
            <p:nvPr/>
          </p:nvGrpSpPr>
          <p:grpSpPr bwMode="auto">
            <a:xfrm>
              <a:off x="4176" y="576"/>
              <a:ext cx="528" cy="672"/>
              <a:chOff x="3840" y="1056"/>
              <a:chExt cx="912" cy="323"/>
            </a:xfrm>
          </p:grpSpPr>
          <p:sp>
            <p:nvSpPr>
              <p:cNvPr id="14367" name="AutoShape 4"/>
              <p:cNvSpPr>
                <a:spLocks noChangeArrowheads="1"/>
              </p:cNvSpPr>
              <p:nvPr/>
            </p:nvSpPr>
            <p:spPr bwMode="gray">
              <a:xfrm>
                <a:off x="3840" y="1056"/>
                <a:ext cx="912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68" name="AutoShape 5"/>
              <p:cNvSpPr>
                <a:spLocks noChangeArrowheads="1"/>
              </p:cNvSpPr>
              <p:nvPr/>
            </p:nvSpPr>
            <p:spPr bwMode="gray">
              <a:xfrm>
                <a:off x="3848" y="1293"/>
                <a:ext cx="899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69" name="AutoShape 6"/>
              <p:cNvSpPr>
                <a:spLocks noChangeArrowheads="1"/>
              </p:cNvSpPr>
              <p:nvPr/>
            </p:nvSpPr>
            <p:spPr bwMode="gray">
              <a:xfrm>
                <a:off x="3848" y="1063"/>
                <a:ext cx="899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4366" name="Text Box 58"/>
            <p:cNvSpPr txBox="1">
              <a:spLocks noChangeArrowheads="1"/>
            </p:cNvSpPr>
            <p:nvPr/>
          </p:nvSpPr>
          <p:spPr bwMode="auto">
            <a:xfrm>
              <a:off x="4200" y="784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từ chỉ người</a:t>
              </a:r>
            </a:p>
          </p:txBody>
        </p:sp>
      </p:grpSp>
      <p:grpSp>
        <p:nvGrpSpPr>
          <p:cNvPr id="67643" name="Group 59"/>
          <p:cNvGrpSpPr>
            <a:grpSpLocks/>
          </p:cNvGrpSpPr>
          <p:nvPr/>
        </p:nvGrpSpPr>
        <p:grpSpPr bwMode="auto">
          <a:xfrm>
            <a:off x="2286000" y="0"/>
            <a:ext cx="2286000" cy="1066800"/>
            <a:chOff x="3312" y="1472"/>
            <a:chExt cx="576" cy="672"/>
          </a:xfrm>
        </p:grpSpPr>
        <p:grpSp>
          <p:nvGrpSpPr>
            <p:cNvPr id="14360" name="Group 60"/>
            <p:cNvGrpSpPr>
              <a:grpSpLocks/>
            </p:cNvGrpSpPr>
            <p:nvPr/>
          </p:nvGrpSpPr>
          <p:grpSpPr bwMode="auto">
            <a:xfrm>
              <a:off x="3384" y="1472"/>
              <a:ext cx="465" cy="672"/>
              <a:chOff x="3648" y="1392"/>
              <a:chExt cx="465" cy="672"/>
            </a:xfrm>
          </p:grpSpPr>
          <p:sp>
            <p:nvSpPr>
              <p:cNvPr id="14362" name="AutoShape 4"/>
              <p:cNvSpPr>
                <a:spLocks noChangeArrowheads="1"/>
              </p:cNvSpPr>
              <p:nvPr/>
            </p:nvSpPr>
            <p:spPr bwMode="gray">
              <a:xfrm>
                <a:off x="3648" y="1392"/>
                <a:ext cx="465" cy="6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63" name="AutoShape 5"/>
              <p:cNvSpPr>
                <a:spLocks noChangeArrowheads="1"/>
              </p:cNvSpPr>
              <p:nvPr/>
            </p:nvSpPr>
            <p:spPr bwMode="gray">
              <a:xfrm>
                <a:off x="3652" y="1885"/>
                <a:ext cx="458" cy="17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64" name="AutoShape 6"/>
              <p:cNvSpPr>
                <a:spLocks noChangeArrowheads="1"/>
              </p:cNvSpPr>
              <p:nvPr/>
            </p:nvSpPr>
            <p:spPr bwMode="gray">
              <a:xfrm>
                <a:off x="3652" y="1407"/>
                <a:ext cx="458" cy="17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4361" name="Text Box 64" descr="White marble"/>
            <p:cNvSpPr txBox="1">
              <a:spLocks noChangeArrowheads="1"/>
            </p:cNvSpPr>
            <p:nvPr/>
          </p:nvSpPr>
          <p:spPr bwMode="auto">
            <a:xfrm>
              <a:off x="3312" y="160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1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từ chỉ đồ vật</a:t>
              </a:r>
              <a:r>
                <a:rPr lang="en-US" sz="2000" b="1"/>
                <a:t>       </a:t>
              </a:r>
            </a:p>
          </p:txBody>
        </p:sp>
      </p:grpSp>
      <p:grpSp>
        <p:nvGrpSpPr>
          <p:cNvPr id="67649" name="Group 65"/>
          <p:cNvGrpSpPr>
            <a:grpSpLocks/>
          </p:cNvGrpSpPr>
          <p:nvPr/>
        </p:nvGrpSpPr>
        <p:grpSpPr bwMode="auto">
          <a:xfrm>
            <a:off x="4572000" y="0"/>
            <a:ext cx="2362200" cy="1066800"/>
            <a:chOff x="3312" y="1472"/>
            <a:chExt cx="576" cy="672"/>
          </a:xfrm>
        </p:grpSpPr>
        <p:grpSp>
          <p:nvGrpSpPr>
            <p:cNvPr id="14355" name="Group 66"/>
            <p:cNvGrpSpPr>
              <a:grpSpLocks/>
            </p:cNvGrpSpPr>
            <p:nvPr/>
          </p:nvGrpSpPr>
          <p:grpSpPr bwMode="auto">
            <a:xfrm>
              <a:off x="3384" y="1472"/>
              <a:ext cx="465" cy="672"/>
              <a:chOff x="3648" y="1392"/>
              <a:chExt cx="465" cy="672"/>
            </a:xfrm>
          </p:grpSpPr>
          <p:sp>
            <p:nvSpPr>
              <p:cNvPr id="14357" name="AutoShape 4"/>
              <p:cNvSpPr>
                <a:spLocks noChangeArrowheads="1"/>
              </p:cNvSpPr>
              <p:nvPr/>
            </p:nvSpPr>
            <p:spPr bwMode="gray">
              <a:xfrm>
                <a:off x="3648" y="1392"/>
                <a:ext cx="465" cy="6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cs typeface="Arial" charset="0"/>
                </a:endParaRPr>
              </a:p>
            </p:txBody>
          </p:sp>
          <p:sp>
            <p:nvSpPr>
              <p:cNvPr id="14358" name="AutoShape 5"/>
              <p:cNvSpPr>
                <a:spLocks noChangeArrowheads="1"/>
              </p:cNvSpPr>
              <p:nvPr/>
            </p:nvSpPr>
            <p:spPr bwMode="gray">
              <a:xfrm>
                <a:off x="3652" y="1885"/>
                <a:ext cx="458" cy="17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cs typeface="Arial" charset="0"/>
                </a:endParaRPr>
              </a:p>
            </p:txBody>
          </p:sp>
          <p:sp>
            <p:nvSpPr>
              <p:cNvPr id="14359" name="AutoShape 6"/>
              <p:cNvSpPr>
                <a:spLocks noChangeArrowheads="1"/>
              </p:cNvSpPr>
              <p:nvPr/>
            </p:nvSpPr>
            <p:spPr bwMode="gray">
              <a:xfrm>
                <a:off x="3652" y="1407"/>
                <a:ext cx="458" cy="17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cs typeface="Arial" charset="0"/>
                </a:endParaRPr>
              </a:p>
            </p:txBody>
          </p:sp>
        </p:grpSp>
        <p:sp>
          <p:nvSpPr>
            <p:cNvPr id="14356" name="Text Box 70" descr="White marble"/>
            <p:cNvSpPr txBox="1">
              <a:spLocks noChangeArrowheads="1"/>
            </p:cNvSpPr>
            <p:nvPr/>
          </p:nvSpPr>
          <p:spPr bwMode="auto">
            <a:xfrm>
              <a:off x="3312" y="160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1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từ chỉ con vật</a:t>
              </a:r>
              <a:r>
                <a:rPr lang="en-US" sz="2000" b="1"/>
                <a:t>       </a:t>
              </a:r>
            </a:p>
          </p:txBody>
        </p:sp>
      </p:grpSp>
      <p:grpSp>
        <p:nvGrpSpPr>
          <p:cNvPr id="67655" name="Group 71"/>
          <p:cNvGrpSpPr>
            <a:grpSpLocks/>
          </p:cNvGrpSpPr>
          <p:nvPr/>
        </p:nvGrpSpPr>
        <p:grpSpPr bwMode="auto">
          <a:xfrm>
            <a:off x="6858000" y="0"/>
            <a:ext cx="2438400" cy="1066800"/>
            <a:chOff x="3312" y="1472"/>
            <a:chExt cx="576" cy="672"/>
          </a:xfrm>
        </p:grpSpPr>
        <p:grpSp>
          <p:nvGrpSpPr>
            <p:cNvPr id="14350" name="Group 72"/>
            <p:cNvGrpSpPr>
              <a:grpSpLocks/>
            </p:cNvGrpSpPr>
            <p:nvPr/>
          </p:nvGrpSpPr>
          <p:grpSpPr bwMode="auto">
            <a:xfrm>
              <a:off x="3384" y="1472"/>
              <a:ext cx="465" cy="672"/>
              <a:chOff x="3648" y="1392"/>
              <a:chExt cx="465" cy="672"/>
            </a:xfrm>
          </p:grpSpPr>
          <p:sp>
            <p:nvSpPr>
              <p:cNvPr id="14352" name="AutoShape 4"/>
              <p:cNvSpPr>
                <a:spLocks noChangeArrowheads="1"/>
              </p:cNvSpPr>
              <p:nvPr/>
            </p:nvSpPr>
            <p:spPr bwMode="gray">
              <a:xfrm>
                <a:off x="3648" y="1392"/>
                <a:ext cx="465" cy="6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cs typeface="Arial" charset="0"/>
                </a:endParaRPr>
              </a:p>
            </p:txBody>
          </p:sp>
          <p:sp>
            <p:nvSpPr>
              <p:cNvPr id="14353" name="AutoShape 5"/>
              <p:cNvSpPr>
                <a:spLocks noChangeArrowheads="1"/>
              </p:cNvSpPr>
              <p:nvPr/>
            </p:nvSpPr>
            <p:spPr bwMode="gray">
              <a:xfrm>
                <a:off x="3652" y="1885"/>
                <a:ext cx="458" cy="17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54" name="AutoShape 6"/>
              <p:cNvSpPr>
                <a:spLocks noChangeArrowheads="1"/>
              </p:cNvSpPr>
              <p:nvPr/>
            </p:nvSpPr>
            <p:spPr bwMode="gray">
              <a:xfrm>
                <a:off x="3652" y="1407"/>
                <a:ext cx="458" cy="17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4351" name="Text Box 76" descr="White marble"/>
            <p:cNvSpPr txBox="1">
              <a:spLocks noChangeArrowheads="1"/>
            </p:cNvSpPr>
            <p:nvPr/>
          </p:nvSpPr>
          <p:spPr bwMode="auto">
            <a:xfrm>
              <a:off x="3312" y="160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1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từ chỉ cây cối</a:t>
              </a:r>
              <a:r>
                <a:rPr lang="en-US" sz="2000" b="1">
                  <a:latin typeface="Arial" charset="0"/>
                </a:rPr>
                <a:t>      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29126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6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6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500"/>
                                        <p:tgtEl>
                                          <p:spTgt spid="6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6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0833 -0.3259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67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25416 -0.0555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26666 -0.3224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67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139 L -0.52083 -0.05694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7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2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022E-16 L 0.52778 -0.57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67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89" y="-2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3032 L 0.275 -0.31412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67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2.59259E-6 L 0.25834 -0.57616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67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00417 -0.3189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67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62"/>
          <p:cNvGrpSpPr>
            <a:grpSpLocks/>
          </p:cNvGrpSpPr>
          <p:nvPr/>
        </p:nvGrpSpPr>
        <p:grpSpPr bwMode="auto">
          <a:xfrm>
            <a:off x="152400" y="3276600"/>
            <a:ext cx="1981200" cy="1728788"/>
            <a:chOff x="288" y="192"/>
            <a:chExt cx="1248" cy="1089"/>
          </a:xfrm>
        </p:grpSpPr>
        <p:sp>
          <p:nvSpPr>
            <p:cNvPr id="15424" name="Rectangle 3"/>
            <p:cNvSpPr>
              <a:spLocks noChangeArrowheads="1"/>
            </p:cNvSpPr>
            <p:nvPr/>
          </p:nvSpPr>
          <p:spPr bwMode="auto">
            <a:xfrm>
              <a:off x="288" y="192"/>
              <a:ext cx="1248" cy="1083"/>
            </a:xfrm>
            <a:prstGeom prst="rect">
              <a:avLst/>
            </a:prstGeom>
            <a:solidFill>
              <a:srgbClr val="9999FF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425" name="Picture 4" descr="IMG0025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638" r="6383" b="5263"/>
            <a:stretch>
              <a:fillRect/>
            </a:stretch>
          </p:blipFill>
          <p:spPr bwMode="auto">
            <a:xfrm>
              <a:off x="288" y="240"/>
              <a:ext cx="1248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26" name="Text Box 5"/>
            <p:cNvSpPr txBox="1">
              <a:spLocks noChangeArrowheads="1"/>
            </p:cNvSpPr>
            <p:nvPr/>
          </p:nvSpPr>
          <p:spPr bwMode="auto">
            <a:xfrm>
              <a:off x="600" y="1031"/>
              <a:ext cx="8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bộ đội</a:t>
              </a:r>
            </a:p>
          </p:txBody>
        </p:sp>
      </p:grpSp>
      <p:grpSp>
        <p:nvGrpSpPr>
          <p:cNvPr id="15363" name="Group 6"/>
          <p:cNvGrpSpPr>
            <a:grpSpLocks/>
          </p:cNvGrpSpPr>
          <p:nvPr/>
        </p:nvGrpSpPr>
        <p:grpSpPr bwMode="auto">
          <a:xfrm>
            <a:off x="152400" y="5135563"/>
            <a:ext cx="2057400" cy="1722437"/>
            <a:chOff x="2459" y="235"/>
            <a:chExt cx="1248" cy="1567"/>
          </a:xfrm>
        </p:grpSpPr>
        <p:sp>
          <p:nvSpPr>
            <p:cNvPr id="15420" name="Rectangle 7"/>
            <p:cNvSpPr>
              <a:spLocks noChangeArrowheads="1"/>
            </p:cNvSpPr>
            <p:nvPr/>
          </p:nvSpPr>
          <p:spPr bwMode="auto">
            <a:xfrm>
              <a:off x="2459" y="235"/>
              <a:ext cx="1248" cy="1541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421" name="Group 8"/>
            <p:cNvGrpSpPr>
              <a:grpSpLocks/>
            </p:cNvGrpSpPr>
            <p:nvPr/>
          </p:nvGrpSpPr>
          <p:grpSpPr bwMode="auto">
            <a:xfrm>
              <a:off x="2496" y="288"/>
              <a:ext cx="1179" cy="1514"/>
              <a:chOff x="2496" y="288"/>
              <a:chExt cx="1179" cy="1514"/>
            </a:xfrm>
          </p:grpSpPr>
          <p:pic>
            <p:nvPicPr>
              <p:cNvPr id="15422" name="Picture 9" descr="IMG0026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7574" r="21225"/>
              <a:stretch>
                <a:fillRect/>
              </a:stretch>
            </p:blipFill>
            <p:spPr bwMode="auto">
              <a:xfrm>
                <a:off x="2496" y="288"/>
                <a:ext cx="1179" cy="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23" name="Text Box 10"/>
              <p:cNvSpPr txBox="1">
                <a:spLocks noChangeArrowheads="1"/>
              </p:cNvSpPr>
              <p:nvPr/>
            </p:nvSpPr>
            <p:spPr bwMode="auto">
              <a:xfrm>
                <a:off x="2640" y="1441"/>
                <a:ext cx="832" cy="3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/>
                  <a:t>công nhân</a:t>
                </a:r>
              </a:p>
            </p:txBody>
          </p:sp>
        </p:grpSp>
      </p:grpSp>
      <p:grpSp>
        <p:nvGrpSpPr>
          <p:cNvPr id="15364" name="Group 11"/>
          <p:cNvGrpSpPr>
            <a:grpSpLocks/>
          </p:cNvGrpSpPr>
          <p:nvPr/>
        </p:nvGrpSpPr>
        <p:grpSpPr bwMode="auto">
          <a:xfrm>
            <a:off x="2438400" y="3352800"/>
            <a:ext cx="2133600" cy="1681163"/>
            <a:chOff x="3936" y="720"/>
            <a:chExt cx="1296" cy="1444"/>
          </a:xfrm>
        </p:grpSpPr>
        <p:sp>
          <p:nvSpPr>
            <p:cNvPr id="15417" name="Rectangle 12"/>
            <p:cNvSpPr>
              <a:spLocks noChangeArrowheads="1"/>
            </p:cNvSpPr>
            <p:nvPr/>
          </p:nvSpPr>
          <p:spPr bwMode="auto">
            <a:xfrm>
              <a:off x="3936" y="720"/>
              <a:ext cx="1296" cy="1440"/>
            </a:xfrm>
            <a:prstGeom prst="rect">
              <a:avLst/>
            </a:prstGeom>
            <a:solidFill>
              <a:srgbClr val="9999FF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418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768"/>
              <a:ext cx="1204" cy="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419" name="Text Box 14"/>
            <p:cNvSpPr txBox="1">
              <a:spLocks noChangeArrowheads="1"/>
            </p:cNvSpPr>
            <p:nvPr/>
          </p:nvSpPr>
          <p:spPr bwMode="auto">
            <a:xfrm>
              <a:off x="4272" y="1823"/>
              <a:ext cx="57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/>
                <a:t>ô tô</a:t>
              </a:r>
            </a:p>
          </p:txBody>
        </p:sp>
      </p:grpSp>
      <p:grpSp>
        <p:nvGrpSpPr>
          <p:cNvPr id="15365" name="Group 15"/>
          <p:cNvGrpSpPr>
            <a:grpSpLocks/>
          </p:cNvGrpSpPr>
          <p:nvPr/>
        </p:nvGrpSpPr>
        <p:grpSpPr bwMode="auto">
          <a:xfrm>
            <a:off x="7086600" y="5257800"/>
            <a:ext cx="2057400" cy="1633538"/>
            <a:chOff x="4464" y="768"/>
            <a:chExt cx="1296" cy="1029"/>
          </a:xfrm>
        </p:grpSpPr>
        <p:sp>
          <p:nvSpPr>
            <p:cNvPr id="15414" name="Rectangle 16"/>
            <p:cNvSpPr>
              <a:spLocks noChangeArrowheads="1"/>
            </p:cNvSpPr>
            <p:nvPr/>
          </p:nvSpPr>
          <p:spPr bwMode="auto">
            <a:xfrm>
              <a:off x="4464" y="768"/>
              <a:ext cx="1296" cy="1029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415" name="Picture 17" descr="canh dong mi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796"/>
              <a:ext cx="1209" cy="75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16" name="Text Box 18"/>
            <p:cNvSpPr txBox="1">
              <a:spLocks noChangeArrowheads="1"/>
            </p:cNvSpPr>
            <p:nvPr/>
          </p:nvSpPr>
          <p:spPr bwMode="auto">
            <a:xfrm>
              <a:off x="4896" y="1536"/>
              <a:ext cx="7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mía</a:t>
              </a:r>
            </a:p>
          </p:txBody>
        </p:sp>
      </p:grpSp>
      <p:grpSp>
        <p:nvGrpSpPr>
          <p:cNvPr id="15366" name="Group 19"/>
          <p:cNvGrpSpPr>
            <a:grpSpLocks/>
          </p:cNvGrpSpPr>
          <p:nvPr/>
        </p:nvGrpSpPr>
        <p:grpSpPr bwMode="auto">
          <a:xfrm>
            <a:off x="4800600" y="3352800"/>
            <a:ext cx="2133600" cy="1709738"/>
            <a:chOff x="2976" y="1920"/>
            <a:chExt cx="1344" cy="1029"/>
          </a:xfrm>
        </p:grpSpPr>
        <p:grpSp>
          <p:nvGrpSpPr>
            <p:cNvPr id="15410" name="Group 20"/>
            <p:cNvGrpSpPr>
              <a:grpSpLocks/>
            </p:cNvGrpSpPr>
            <p:nvPr/>
          </p:nvGrpSpPr>
          <p:grpSpPr bwMode="auto">
            <a:xfrm>
              <a:off x="2976" y="1920"/>
              <a:ext cx="1344" cy="1029"/>
              <a:chOff x="3360" y="2256"/>
              <a:chExt cx="1440" cy="1824"/>
            </a:xfrm>
          </p:grpSpPr>
          <p:sp>
            <p:nvSpPr>
              <p:cNvPr id="15412" name="Rectangle 21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1440" cy="1824"/>
              </a:xfrm>
              <a:prstGeom prst="rect">
                <a:avLst/>
              </a:prstGeom>
              <a:solidFill>
                <a:schemeClr val="accent1"/>
              </a:solid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5413" name="Picture 22" descr="buffal4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2304"/>
                <a:ext cx="1344" cy="1410"/>
              </a:xfrm>
              <a:prstGeom prst="rect">
                <a:avLst/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411" name="Text Box 23"/>
            <p:cNvSpPr txBox="1">
              <a:spLocks noChangeArrowheads="1"/>
            </p:cNvSpPr>
            <p:nvPr/>
          </p:nvSpPr>
          <p:spPr bwMode="auto">
            <a:xfrm>
              <a:off x="3504" y="2688"/>
              <a:ext cx="679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trâu</a:t>
              </a:r>
            </a:p>
          </p:txBody>
        </p:sp>
      </p:grpSp>
      <p:grpSp>
        <p:nvGrpSpPr>
          <p:cNvPr id="15367" name="Group 24"/>
          <p:cNvGrpSpPr>
            <a:grpSpLocks/>
          </p:cNvGrpSpPr>
          <p:nvPr/>
        </p:nvGrpSpPr>
        <p:grpSpPr bwMode="auto">
          <a:xfrm>
            <a:off x="2438400" y="5162550"/>
            <a:ext cx="2133600" cy="1695450"/>
            <a:chOff x="4464" y="2208"/>
            <a:chExt cx="1296" cy="1068"/>
          </a:xfrm>
        </p:grpSpPr>
        <p:grpSp>
          <p:nvGrpSpPr>
            <p:cNvPr id="15406" name="Group 25"/>
            <p:cNvGrpSpPr>
              <a:grpSpLocks/>
            </p:cNvGrpSpPr>
            <p:nvPr/>
          </p:nvGrpSpPr>
          <p:grpSpPr bwMode="auto">
            <a:xfrm>
              <a:off x="4464" y="2208"/>
              <a:ext cx="1296" cy="1056"/>
              <a:chOff x="3657" y="2400"/>
              <a:chExt cx="1392" cy="1488"/>
            </a:xfrm>
          </p:grpSpPr>
          <p:sp>
            <p:nvSpPr>
              <p:cNvPr id="15408" name="Rectangle 26"/>
              <p:cNvSpPr>
                <a:spLocks noChangeArrowheads="1"/>
              </p:cNvSpPr>
              <p:nvPr/>
            </p:nvSpPr>
            <p:spPr bwMode="auto">
              <a:xfrm>
                <a:off x="3657" y="2400"/>
                <a:ext cx="1392" cy="1488"/>
              </a:xfrm>
              <a:prstGeom prst="rect">
                <a:avLst/>
              </a:prstGeom>
              <a:solidFill>
                <a:schemeClr val="accent1"/>
              </a:solid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5409" name="Picture 27" descr="may bay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448"/>
                <a:ext cx="1314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407" name="Text Box 28"/>
            <p:cNvSpPr txBox="1">
              <a:spLocks noChangeArrowheads="1"/>
            </p:cNvSpPr>
            <p:nvPr/>
          </p:nvSpPr>
          <p:spPr bwMode="auto">
            <a:xfrm>
              <a:off x="4768" y="3026"/>
              <a:ext cx="9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máy bay</a:t>
              </a:r>
            </a:p>
          </p:txBody>
        </p:sp>
      </p:grpSp>
      <p:grpSp>
        <p:nvGrpSpPr>
          <p:cNvPr id="15368" name="Group 29"/>
          <p:cNvGrpSpPr>
            <a:grpSpLocks/>
          </p:cNvGrpSpPr>
          <p:nvPr/>
        </p:nvGrpSpPr>
        <p:grpSpPr bwMode="auto">
          <a:xfrm>
            <a:off x="7086600" y="3352800"/>
            <a:ext cx="2057400" cy="1739900"/>
            <a:chOff x="4464" y="1872"/>
            <a:chExt cx="1296" cy="1120"/>
          </a:xfrm>
        </p:grpSpPr>
        <p:sp>
          <p:nvSpPr>
            <p:cNvPr id="15403" name="Rectangle 30"/>
            <p:cNvSpPr>
              <a:spLocks noChangeArrowheads="1"/>
            </p:cNvSpPr>
            <p:nvPr/>
          </p:nvSpPr>
          <p:spPr bwMode="auto">
            <a:xfrm>
              <a:off x="4464" y="1872"/>
              <a:ext cx="1296" cy="1100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404" name="Picture 31" descr="âcy dua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9" y="1913"/>
              <a:ext cx="1209" cy="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405" name="Text Box 32"/>
            <p:cNvSpPr txBox="1">
              <a:spLocks noChangeArrowheads="1"/>
            </p:cNvSpPr>
            <p:nvPr/>
          </p:nvSpPr>
          <p:spPr bwMode="auto">
            <a:xfrm>
              <a:off x="4944" y="2736"/>
              <a:ext cx="677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dừa</a:t>
              </a:r>
            </a:p>
          </p:txBody>
        </p:sp>
      </p:grpSp>
      <p:grpSp>
        <p:nvGrpSpPr>
          <p:cNvPr id="15369" name="Group 33"/>
          <p:cNvGrpSpPr>
            <a:grpSpLocks/>
          </p:cNvGrpSpPr>
          <p:nvPr/>
        </p:nvGrpSpPr>
        <p:grpSpPr bwMode="auto">
          <a:xfrm>
            <a:off x="4800600" y="5145088"/>
            <a:ext cx="2082800" cy="1712912"/>
            <a:chOff x="3072" y="768"/>
            <a:chExt cx="1312" cy="1187"/>
          </a:xfrm>
        </p:grpSpPr>
        <p:sp>
          <p:nvSpPr>
            <p:cNvPr id="15400" name="Rectangle 34"/>
            <p:cNvSpPr>
              <a:spLocks noChangeArrowheads="1"/>
            </p:cNvSpPr>
            <p:nvPr/>
          </p:nvSpPr>
          <p:spPr bwMode="auto">
            <a:xfrm>
              <a:off x="3072" y="768"/>
              <a:ext cx="1312" cy="1150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401" name="Picture 35" descr="Voi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00"/>
              <a:ext cx="1225" cy="927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2" name="Text Box 36"/>
            <p:cNvSpPr txBox="1">
              <a:spLocks noChangeArrowheads="1"/>
            </p:cNvSpPr>
            <p:nvPr/>
          </p:nvSpPr>
          <p:spPr bwMode="auto">
            <a:xfrm>
              <a:off x="3552" y="1680"/>
              <a:ext cx="72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voi</a:t>
              </a:r>
              <a:r>
                <a:rPr lang="en-US" sz="2000" b="1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15370" name="Group 37"/>
          <p:cNvGrpSpPr>
            <a:grpSpLocks/>
          </p:cNvGrpSpPr>
          <p:nvPr/>
        </p:nvGrpSpPr>
        <p:grpSpPr bwMode="auto">
          <a:xfrm>
            <a:off x="152400" y="2133600"/>
            <a:ext cx="2209800" cy="1066800"/>
            <a:chOff x="4176" y="576"/>
            <a:chExt cx="600" cy="672"/>
          </a:xfrm>
        </p:grpSpPr>
        <p:grpSp>
          <p:nvGrpSpPr>
            <p:cNvPr id="15395" name="Group 38"/>
            <p:cNvGrpSpPr>
              <a:grpSpLocks/>
            </p:cNvGrpSpPr>
            <p:nvPr/>
          </p:nvGrpSpPr>
          <p:grpSpPr bwMode="auto">
            <a:xfrm>
              <a:off x="4176" y="576"/>
              <a:ext cx="528" cy="672"/>
              <a:chOff x="3840" y="1056"/>
              <a:chExt cx="912" cy="323"/>
            </a:xfrm>
          </p:grpSpPr>
          <p:sp>
            <p:nvSpPr>
              <p:cNvPr id="15397" name="AutoShape 4"/>
              <p:cNvSpPr>
                <a:spLocks noChangeArrowheads="1"/>
              </p:cNvSpPr>
              <p:nvPr/>
            </p:nvSpPr>
            <p:spPr bwMode="gray">
              <a:xfrm>
                <a:off x="3840" y="1056"/>
                <a:ext cx="912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398" name="AutoShape 5"/>
              <p:cNvSpPr>
                <a:spLocks noChangeArrowheads="1"/>
              </p:cNvSpPr>
              <p:nvPr/>
            </p:nvSpPr>
            <p:spPr bwMode="gray">
              <a:xfrm>
                <a:off x="3848" y="1293"/>
                <a:ext cx="899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399" name="AutoShape 6"/>
              <p:cNvSpPr>
                <a:spLocks noChangeArrowheads="1"/>
              </p:cNvSpPr>
              <p:nvPr/>
            </p:nvSpPr>
            <p:spPr bwMode="gray">
              <a:xfrm>
                <a:off x="3848" y="1063"/>
                <a:ext cx="899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5396" name="Text Box 42"/>
            <p:cNvSpPr txBox="1">
              <a:spLocks noChangeArrowheads="1"/>
            </p:cNvSpPr>
            <p:nvPr/>
          </p:nvSpPr>
          <p:spPr bwMode="auto">
            <a:xfrm>
              <a:off x="4200" y="784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từ chỉ người</a:t>
              </a:r>
            </a:p>
          </p:txBody>
        </p:sp>
      </p:grpSp>
      <p:grpSp>
        <p:nvGrpSpPr>
          <p:cNvPr id="15371" name="Group 43"/>
          <p:cNvGrpSpPr>
            <a:grpSpLocks/>
          </p:cNvGrpSpPr>
          <p:nvPr/>
        </p:nvGrpSpPr>
        <p:grpSpPr bwMode="auto">
          <a:xfrm>
            <a:off x="2286000" y="2133600"/>
            <a:ext cx="2286000" cy="1066800"/>
            <a:chOff x="3312" y="1472"/>
            <a:chExt cx="576" cy="672"/>
          </a:xfrm>
        </p:grpSpPr>
        <p:grpSp>
          <p:nvGrpSpPr>
            <p:cNvPr id="15390" name="Group 44"/>
            <p:cNvGrpSpPr>
              <a:grpSpLocks/>
            </p:cNvGrpSpPr>
            <p:nvPr/>
          </p:nvGrpSpPr>
          <p:grpSpPr bwMode="auto">
            <a:xfrm>
              <a:off x="3384" y="1472"/>
              <a:ext cx="465" cy="672"/>
              <a:chOff x="3648" y="1392"/>
              <a:chExt cx="465" cy="672"/>
            </a:xfrm>
          </p:grpSpPr>
          <p:sp>
            <p:nvSpPr>
              <p:cNvPr id="15392" name="AutoShape 4"/>
              <p:cNvSpPr>
                <a:spLocks noChangeArrowheads="1"/>
              </p:cNvSpPr>
              <p:nvPr/>
            </p:nvSpPr>
            <p:spPr bwMode="gray">
              <a:xfrm>
                <a:off x="3648" y="1392"/>
                <a:ext cx="465" cy="6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393" name="AutoShape 5"/>
              <p:cNvSpPr>
                <a:spLocks noChangeArrowheads="1"/>
              </p:cNvSpPr>
              <p:nvPr/>
            </p:nvSpPr>
            <p:spPr bwMode="gray">
              <a:xfrm>
                <a:off x="3652" y="1885"/>
                <a:ext cx="458" cy="17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394" name="AutoShape 6"/>
              <p:cNvSpPr>
                <a:spLocks noChangeArrowheads="1"/>
              </p:cNvSpPr>
              <p:nvPr/>
            </p:nvSpPr>
            <p:spPr bwMode="gray">
              <a:xfrm>
                <a:off x="3652" y="1407"/>
                <a:ext cx="458" cy="17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5391" name="Text Box 48" descr="White marble"/>
            <p:cNvSpPr txBox="1">
              <a:spLocks noChangeArrowheads="1"/>
            </p:cNvSpPr>
            <p:nvPr/>
          </p:nvSpPr>
          <p:spPr bwMode="auto">
            <a:xfrm>
              <a:off x="3312" y="160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1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từ chỉ đồ vật</a:t>
              </a:r>
              <a:r>
                <a:rPr lang="en-US" sz="2000" b="1"/>
                <a:t>       </a:t>
              </a:r>
            </a:p>
          </p:txBody>
        </p:sp>
      </p:grpSp>
      <p:grpSp>
        <p:nvGrpSpPr>
          <p:cNvPr id="15372" name="Group 49"/>
          <p:cNvGrpSpPr>
            <a:grpSpLocks/>
          </p:cNvGrpSpPr>
          <p:nvPr/>
        </p:nvGrpSpPr>
        <p:grpSpPr bwMode="auto">
          <a:xfrm>
            <a:off x="4572000" y="2133600"/>
            <a:ext cx="2362200" cy="1066800"/>
            <a:chOff x="3312" y="1472"/>
            <a:chExt cx="576" cy="672"/>
          </a:xfrm>
        </p:grpSpPr>
        <p:grpSp>
          <p:nvGrpSpPr>
            <p:cNvPr id="15385" name="Group 50"/>
            <p:cNvGrpSpPr>
              <a:grpSpLocks/>
            </p:cNvGrpSpPr>
            <p:nvPr/>
          </p:nvGrpSpPr>
          <p:grpSpPr bwMode="auto">
            <a:xfrm>
              <a:off x="3384" y="1472"/>
              <a:ext cx="465" cy="672"/>
              <a:chOff x="3648" y="1392"/>
              <a:chExt cx="465" cy="672"/>
            </a:xfrm>
          </p:grpSpPr>
          <p:sp>
            <p:nvSpPr>
              <p:cNvPr id="15387" name="AutoShape 4"/>
              <p:cNvSpPr>
                <a:spLocks noChangeArrowheads="1"/>
              </p:cNvSpPr>
              <p:nvPr/>
            </p:nvSpPr>
            <p:spPr bwMode="gray">
              <a:xfrm>
                <a:off x="3648" y="1392"/>
                <a:ext cx="465" cy="6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cs typeface="Arial" charset="0"/>
                </a:endParaRPr>
              </a:p>
            </p:txBody>
          </p:sp>
          <p:sp>
            <p:nvSpPr>
              <p:cNvPr id="15388" name="AutoShape 5"/>
              <p:cNvSpPr>
                <a:spLocks noChangeArrowheads="1"/>
              </p:cNvSpPr>
              <p:nvPr/>
            </p:nvSpPr>
            <p:spPr bwMode="gray">
              <a:xfrm>
                <a:off x="3652" y="1885"/>
                <a:ext cx="458" cy="17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cs typeface="Arial" charset="0"/>
                </a:endParaRPr>
              </a:p>
            </p:txBody>
          </p:sp>
          <p:sp>
            <p:nvSpPr>
              <p:cNvPr id="15389" name="AutoShape 6"/>
              <p:cNvSpPr>
                <a:spLocks noChangeArrowheads="1"/>
              </p:cNvSpPr>
              <p:nvPr/>
            </p:nvSpPr>
            <p:spPr bwMode="gray">
              <a:xfrm>
                <a:off x="3652" y="1407"/>
                <a:ext cx="458" cy="17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cs typeface="Arial" charset="0"/>
                </a:endParaRPr>
              </a:p>
            </p:txBody>
          </p:sp>
        </p:grpSp>
        <p:sp>
          <p:nvSpPr>
            <p:cNvPr id="15386" name="Text Box 54" descr="White marble"/>
            <p:cNvSpPr txBox="1">
              <a:spLocks noChangeArrowheads="1"/>
            </p:cNvSpPr>
            <p:nvPr/>
          </p:nvSpPr>
          <p:spPr bwMode="auto">
            <a:xfrm>
              <a:off x="3312" y="160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1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từ chỉ con vật</a:t>
              </a:r>
              <a:r>
                <a:rPr lang="en-US" sz="2000" b="1"/>
                <a:t>       </a:t>
              </a:r>
            </a:p>
          </p:txBody>
        </p:sp>
      </p:grpSp>
      <p:grpSp>
        <p:nvGrpSpPr>
          <p:cNvPr id="15373" name="Group 55"/>
          <p:cNvGrpSpPr>
            <a:grpSpLocks/>
          </p:cNvGrpSpPr>
          <p:nvPr/>
        </p:nvGrpSpPr>
        <p:grpSpPr bwMode="auto">
          <a:xfrm>
            <a:off x="6858000" y="2133600"/>
            <a:ext cx="2438400" cy="1066800"/>
            <a:chOff x="3312" y="1472"/>
            <a:chExt cx="576" cy="672"/>
          </a:xfrm>
        </p:grpSpPr>
        <p:grpSp>
          <p:nvGrpSpPr>
            <p:cNvPr id="15380" name="Group 56"/>
            <p:cNvGrpSpPr>
              <a:grpSpLocks/>
            </p:cNvGrpSpPr>
            <p:nvPr/>
          </p:nvGrpSpPr>
          <p:grpSpPr bwMode="auto">
            <a:xfrm>
              <a:off x="3384" y="1472"/>
              <a:ext cx="465" cy="672"/>
              <a:chOff x="3648" y="1392"/>
              <a:chExt cx="465" cy="672"/>
            </a:xfrm>
          </p:grpSpPr>
          <p:sp>
            <p:nvSpPr>
              <p:cNvPr id="15382" name="AutoShape 4"/>
              <p:cNvSpPr>
                <a:spLocks noChangeArrowheads="1"/>
              </p:cNvSpPr>
              <p:nvPr/>
            </p:nvSpPr>
            <p:spPr bwMode="gray">
              <a:xfrm>
                <a:off x="3648" y="1392"/>
                <a:ext cx="465" cy="6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cs typeface="Arial" charset="0"/>
                </a:endParaRPr>
              </a:p>
            </p:txBody>
          </p:sp>
          <p:sp>
            <p:nvSpPr>
              <p:cNvPr id="15383" name="AutoShape 5"/>
              <p:cNvSpPr>
                <a:spLocks noChangeArrowheads="1"/>
              </p:cNvSpPr>
              <p:nvPr/>
            </p:nvSpPr>
            <p:spPr bwMode="gray">
              <a:xfrm>
                <a:off x="3652" y="1885"/>
                <a:ext cx="458" cy="17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384" name="AutoShape 6"/>
              <p:cNvSpPr>
                <a:spLocks noChangeArrowheads="1"/>
              </p:cNvSpPr>
              <p:nvPr/>
            </p:nvSpPr>
            <p:spPr bwMode="gray">
              <a:xfrm>
                <a:off x="3652" y="1407"/>
                <a:ext cx="458" cy="17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5381" name="Text Box 60" descr="White marble"/>
            <p:cNvSpPr txBox="1">
              <a:spLocks noChangeArrowheads="1"/>
            </p:cNvSpPr>
            <p:nvPr/>
          </p:nvSpPr>
          <p:spPr bwMode="auto">
            <a:xfrm>
              <a:off x="3312" y="160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1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từ chỉ cây cối</a:t>
              </a:r>
              <a:r>
                <a:rPr lang="en-US" sz="2000" b="1">
                  <a:latin typeface="Arial" charset="0"/>
                </a:rPr>
                <a:t>       </a:t>
              </a:r>
            </a:p>
          </p:txBody>
        </p:sp>
      </p:grpSp>
      <p:sp>
        <p:nvSpPr>
          <p:cNvPr id="69693" name="Text Box 61"/>
          <p:cNvSpPr txBox="1">
            <a:spLocks noChangeArrowheads="1"/>
          </p:cNvSpPr>
          <p:nvPr/>
        </p:nvSpPr>
        <p:spPr bwMode="auto">
          <a:xfrm>
            <a:off x="3429000" y="2286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chỉ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9695" name="Rectangle 63"/>
          <p:cNvSpPr>
            <a:spLocks noChangeArrowheads="1"/>
          </p:cNvSpPr>
          <p:nvPr/>
        </p:nvSpPr>
        <p:spPr bwMode="auto">
          <a:xfrm>
            <a:off x="3276600" y="152399"/>
            <a:ext cx="2895600" cy="914401"/>
          </a:xfrm>
          <a:prstGeom prst="rect">
            <a:avLst/>
          </a:prstGeom>
          <a:noFill/>
          <a:ln w="57150" cmpd="thinThick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3399"/>
              </a:solidFill>
            </a:endParaRPr>
          </a:p>
        </p:txBody>
      </p:sp>
      <p:sp>
        <p:nvSpPr>
          <p:cNvPr id="69702" name="Line 70"/>
          <p:cNvSpPr>
            <a:spLocks noChangeShapeType="1"/>
          </p:cNvSpPr>
          <p:nvPr/>
        </p:nvSpPr>
        <p:spPr bwMode="auto">
          <a:xfrm flipH="1">
            <a:off x="1219200" y="1066800"/>
            <a:ext cx="2743200" cy="990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03" name="Line 71"/>
          <p:cNvSpPr>
            <a:spLocks noChangeShapeType="1"/>
          </p:cNvSpPr>
          <p:nvPr/>
        </p:nvSpPr>
        <p:spPr bwMode="auto">
          <a:xfrm flipH="1">
            <a:off x="3505200" y="1066800"/>
            <a:ext cx="762000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04" name="Line 72"/>
          <p:cNvSpPr>
            <a:spLocks noChangeShapeType="1"/>
          </p:cNvSpPr>
          <p:nvPr/>
        </p:nvSpPr>
        <p:spPr bwMode="auto">
          <a:xfrm>
            <a:off x="4876800" y="1066800"/>
            <a:ext cx="914400" cy="990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05" name="Line 73"/>
          <p:cNvSpPr>
            <a:spLocks noChangeShapeType="1"/>
          </p:cNvSpPr>
          <p:nvPr/>
        </p:nvSpPr>
        <p:spPr bwMode="auto">
          <a:xfrm>
            <a:off x="5105400" y="1066800"/>
            <a:ext cx="2971800" cy="990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943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93" grpId="0"/>
      <p:bldP spid="69695" grpId="0" animBg="1"/>
      <p:bldP spid="69702" grpId="0" animBg="1"/>
      <p:bldP spid="69703" grpId="0" animBg="1"/>
      <p:bldP spid="69704" grpId="0" animBg="1"/>
      <p:bldP spid="697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0"/>
            <a:ext cx="9278258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57200" y="1447800"/>
            <a:ext cx="3886200" cy="29786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62600" y="1669821"/>
            <a:ext cx="1828800" cy="1055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62600" y="304800"/>
            <a:ext cx="1828800" cy="1055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98886" y="3165929"/>
            <a:ext cx="1828800" cy="1055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27915" y="4724400"/>
            <a:ext cx="1828800" cy="1055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6" idx="6"/>
          </p:cNvCxnSpPr>
          <p:nvPr/>
        </p:nvCxnSpPr>
        <p:spPr>
          <a:xfrm flipV="1">
            <a:off x="4343400" y="832367"/>
            <a:ext cx="1219200" cy="21047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7" idx="1"/>
          </p:cNvCxnSpPr>
          <p:nvPr/>
        </p:nvCxnSpPr>
        <p:spPr>
          <a:xfrm flipV="1">
            <a:off x="4343400" y="2197387"/>
            <a:ext cx="1219200" cy="7397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6"/>
            <a:endCxn id="9" idx="1"/>
          </p:cNvCxnSpPr>
          <p:nvPr/>
        </p:nvCxnSpPr>
        <p:spPr>
          <a:xfrm>
            <a:off x="4343400" y="2937133"/>
            <a:ext cx="1255486" cy="756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6"/>
            <a:endCxn id="10" idx="1"/>
          </p:cNvCxnSpPr>
          <p:nvPr/>
        </p:nvCxnSpPr>
        <p:spPr>
          <a:xfrm>
            <a:off x="4343400" y="2937133"/>
            <a:ext cx="1284515" cy="23148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9731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81000" y="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 err="1">
                <a:solidFill>
                  <a:srgbClr val="FF0000"/>
                </a:solidFill>
              </a:rPr>
              <a:t>Bài</a:t>
            </a:r>
            <a:r>
              <a:rPr lang="en-US" b="1" u="sng" dirty="0">
                <a:solidFill>
                  <a:srgbClr val="FF0000"/>
                </a:solidFill>
              </a:rPr>
              <a:t> 2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r>
              <a:rPr lang="en-US" b="1" dirty="0" err="1">
                <a:solidFill>
                  <a:srgbClr val="0000FF"/>
                </a:solidFill>
              </a:rPr>
              <a:t>Tìm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các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từ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chỉ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sự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vật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có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trong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bảng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sau</a:t>
            </a:r>
            <a:r>
              <a:rPr lang="en-US" b="1" dirty="0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2667000" y="457200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294" name="Group 6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2503453221"/>
              </p:ext>
            </p:extLst>
          </p:nvPr>
        </p:nvGraphicFramePr>
        <p:xfrm>
          <a:off x="457200" y="854075"/>
          <a:ext cx="8229600" cy="5851526"/>
        </p:xfrm>
        <a:graphic>
          <a:graphicData uri="http://schemas.openxmlformats.org/drawingml/2006/table">
            <a:tbl>
              <a:tblPr/>
              <a:tblGrid>
                <a:gridCol w="2058988"/>
                <a:gridCol w="2057400"/>
                <a:gridCol w="2054225"/>
                <a:gridCol w="2058987"/>
              </a:tblGrid>
              <a:tr h="1149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bạn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thân yêu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thước kẻ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dài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1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quý mến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cô giáo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chào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thầy giáo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bảng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học trò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2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dũng cảm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 heo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1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phượng vĩ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sách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xanh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1447800" y="4572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944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2293" grpId="0" animBg="1"/>
      <p:bldP spid="123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/>
          <p:cNvSpPr>
            <a:spLocks noChangeArrowheads="1"/>
          </p:cNvSpPr>
          <p:nvPr/>
        </p:nvSpPr>
        <p:spPr bwMode="auto">
          <a:xfrm>
            <a:off x="6283325" y="4405313"/>
            <a:ext cx="1568450" cy="827087"/>
          </a:xfrm>
          <a:prstGeom prst="ellipse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Oval 3"/>
          <p:cNvSpPr>
            <a:spLocks noChangeArrowheads="1"/>
          </p:cNvSpPr>
          <p:nvPr/>
        </p:nvSpPr>
        <p:spPr bwMode="auto">
          <a:xfrm>
            <a:off x="6246813" y="2452688"/>
            <a:ext cx="1568450" cy="928687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4621213" y="5341938"/>
            <a:ext cx="1568450" cy="827087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4605338" y="3452813"/>
            <a:ext cx="1568450" cy="827087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4613275" y="1574800"/>
            <a:ext cx="1568450" cy="827088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2922588" y="4452938"/>
            <a:ext cx="1568450" cy="800100"/>
          </a:xfrm>
          <a:prstGeom prst="ellipse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>
            <a:off x="2927350" y="2554288"/>
            <a:ext cx="1568450" cy="815975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Oval 9"/>
          <p:cNvSpPr>
            <a:spLocks noChangeArrowheads="1"/>
          </p:cNvSpPr>
          <p:nvPr/>
        </p:nvSpPr>
        <p:spPr bwMode="auto">
          <a:xfrm>
            <a:off x="1304925" y="5276850"/>
            <a:ext cx="1568450" cy="869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Oval 10"/>
          <p:cNvSpPr>
            <a:spLocks noChangeArrowheads="1"/>
          </p:cNvSpPr>
          <p:nvPr/>
        </p:nvSpPr>
        <p:spPr bwMode="auto">
          <a:xfrm>
            <a:off x="1276350" y="3473450"/>
            <a:ext cx="1568450" cy="798513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Oval 11"/>
          <p:cNvSpPr>
            <a:spLocks noChangeArrowheads="1"/>
          </p:cNvSpPr>
          <p:nvPr/>
        </p:nvSpPr>
        <p:spPr bwMode="auto">
          <a:xfrm>
            <a:off x="1281113" y="1590675"/>
            <a:ext cx="1568450" cy="814388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5068" name="Group 12"/>
          <p:cNvGraphicFramePr>
            <a:graphicFrameLocks noGrp="1"/>
          </p:cNvGraphicFramePr>
          <p:nvPr/>
        </p:nvGraphicFramePr>
        <p:xfrm>
          <a:off x="1295400" y="1498600"/>
          <a:ext cx="1655763" cy="4694296"/>
        </p:xfrm>
        <a:graphic>
          <a:graphicData uri="http://schemas.openxmlformats.org/drawingml/2006/table">
            <a:tbl>
              <a:tblPr/>
              <a:tblGrid>
                <a:gridCol w="1655763"/>
              </a:tblGrid>
              <a:tr h="9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bạn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quý mến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3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bảng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phượng vĩ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082" name="Group 26"/>
          <p:cNvGraphicFramePr>
            <a:graphicFrameLocks noGrp="1"/>
          </p:cNvGraphicFramePr>
          <p:nvPr/>
        </p:nvGraphicFramePr>
        <p:xfrm>
          <a:off x="2895600" y="1524000"/>
          <a:ext cx="1668463" cy="4706938"/>
        </p:xfrm>
        <a:graphic>
          <a:graphicData uri="http://schemas.openxmlformats.org/drawingml/2006/table">
            <a:tbl>
              <a:tblPr/>
              <a:tblGrid>
                <a:gridCol w="1668463"/>
              </a:tblGrid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thân yêu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cô giáo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0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222" name="Group 166"/>
          <p:cNvGraphicFramePr>
            <a:graphicFrameLocks noGrp="1"/>
          </p:cNvGraphicFramePr>
          <p:nvPr/>
        </p:nvGraphicFramePr>
        <p:xfrm>
          <a:off x="4503738" y="1524000"/>
          <a:ext cx="1668462" cy="4710114"/>
        </p:xfrm>
        <a:graphic>
          <a:graphicData uri="http://schemas.openxmlformats.org/drawingml/2006/table">
            <a:tbl>
              <a:tblPr/>
              <a:tblGrid>
                <a:gridCol w="1668462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thước kẻ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chào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học trò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dũng cảm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sách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110" name="Group 54"/>
          <p:cNvGraphicFramePr>
            <a:graphicFrameLocks noGrp="1"/>
          </p:cNvGraphicFramePr>
          <p:nvPr/>
        </p:nvGraphicFramePr>
        <p:xfrm>
          <a:off x="6172200" y="1524000"/>
          <a:ext cx="1670050" cy="4705351"/>
        </p:xfrm>
        <a:graphic>
          <a:graphicData uri="http://schemas.openxmlformats.org/drawingml/2006/table">
            <a:tbl>
              <a:tblPr/>
              <a:tblGrid>
                <a:gridCol w="1670050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dài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thầy giáo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 heo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xanh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233" name="Group 177"/>
          <p:cNvGraphicFramePr>
            <a:graphicFrameLocks noGrp="1"/>
          </p:cNvGraphicFramePr>
          <p:nvPr/>
        </p:nvGraphicFramePr>
        <p:xfrm>
          <a:off x="1295400" y="1485900"/>
          <a:ext cx="1670050" cy="4724402"/>
        </p:xfrm>
        <a:graphic>
          <a:graphicData uri="http://schemas.openxmlformats.org/drawingml/2006/table">
            <a:tbl>
              <a:tblPr/>
              <a:tblGrid>
                <a:gridCol w="1670050"/>
              </a:tblGrid>
              <a:tr h="941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bạn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quý mến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bảng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0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phượng vĩ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235" name="Group 179"/>
          <p:cNvGraphicFramePr>
            <a:graphicFrameLocks noGrp="1"/>
          </p:cNvGraphicFramePr>
          <p:nvPr/>
        </p:nvGraphicFramePr>
        <p:xfrm>
          <a:off x="2908300" y="1524000"/>
          <a:ext cx="1668463" cy="4694239"/>
        </p:xfrm>
        <a:graphic>
          <a:graphicData uri="http://schemas.openxmlformats.org/drawingml/2006/table">
            <a:tbl>
              <a:tblPr/>
              <a:tblGrid>
                <a:gridCol w="1668463"/>
              </a:tblGrid>
              <a:tr h="987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thân yêu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cô giáo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nai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152" name="Group 96"/>
          <p:cNvGraphicFramePr>
            <a:graphicFrameLocks noGrp="1"/>
          </p:cNvGraphicFramePr>
          <p:nvPr/>
        </p:nvGraphicFramePr>
        <p:xfrm>
          <a:off x="6248400" y="1524000"/>
          <a:ext cx="1600200" cy="4702176"/>
        </p:xfrm>
        <a:graphic>
          <a:graphicData uri="http://schemas.openxmlformats.org/drawingml/2006/table">
            <a:tbl>
              <a:tblPr/>
              <a:tblGrid>
                <a:gridCol w="1600200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thầy giáo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cá heo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221" name="Group 165"/>
          <p:cNvGraphicFramePr>
            <a:graphicFrameLocks noGrp="1"/>
          </p:cNvGraphicFramePr>
          <p:nvPr/>
        </p:nvGraphicFramePr>
        <p:xfrm>
          <a:off x="4572000" y="1524000"/>
          <a:ext cx="1600200" cy="4724400"/>
        </p:xfrm>
        <a:graphic>
          <a:graphicData uri="http://schemas.openxmlformats.org/drawingml/2006/table">
            <a:tbl>
              <a:tblPr/>
              <a:tblGrid>
                <a:gridCol w="1600200"/>
              </a:tblGrid>
              <a:tr h="927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thước kẻ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học trò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sách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532" name="Text Box 167"/>
          <p:cNvSpPr txBox="1">
            <a:spLocks noChangeArrowheads="1"/>
          </p:cNvSpPr>
          <p:nvPr/>
        </p:nvSpPr>
        <p:spPr bwMode="auto">
          <a:xfrm>
            <a:off x="381000" y="3048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</a:rPr>
              <a:t>Bài 2</a:t>
            </a:r>
            <a:r>
              <a:rPr lang="en-US" b="1">
                <a:solidFill>
                  <a:srgbClr val="0000FF"/>
                </a:solidFill>
              </a:rPr>
              <a:t>. Tìm các từ chỉ sự vật có trong bảng sau :</a:t>
            </a:r>
          </a:p>
        </p:txBody>
      </p:sp>
      <p:sp>
        <p:nvSpPr>
          <p:cNvPr id="17533" name="Line 168"/>
          <p:cNvSpPr>
            <a:spLocks noChangeShapeType="1"/>
          </p:cNvSpPr>
          <p:nvPr/>
        </p:nvSpPr>
        <p:spPr bwMode="auto">
          <a:xfrm>
            <a:off x="2819400" y="7620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4" name="Line 172"/>
          <p:cNvSpPr>
            <a:spLocks noChangeShapeType="1"/>
          </p:cNvSpPr>
          <p:nvPr/>
        </p:nvSpPr>
        <p:spPr bwMode="auto">
          <a:xfrm>
            <a:off x="1447800" y="7620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77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018" name="Group 26"/>
          <p:cNvGraphicFramePr>
            <a:graphicFrameLocks noGrp="1"/>
          </p:cNvGraphicFramePr>
          <p:nvPr>
            <p:ph/>
          </p:nvPr>
        </p:nvGraphicFramePr>
        <p:xfrm>
          <a:off x="381000" y="1600200"/>
          <a:ext cx="8534400" cy="4421188"/>
        </p:xfrm>
        <a:graphic>
          <a:graphicData uri="http://schemas.openxmlformats.org/drawingml/2006/table">
            <a:tbl>
              <a:tblPr/>
              <a:tblGrid>
                <a:gridCol w="2133600"/>
                <a:gridCol w="2133600"/>
                <a:gridCol w="2133600"/>
                <a:gridCol w="2133600"/>
              </a:tblGrid>
              <a:tr h="11999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</a:rPr>
                        <a:t>Từ chỉ người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</a:rPr>
                        <a:t>Từ chỉ con vật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</a:rPr>
                        <a:t>Từ chỉ đồ vật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</a:rPr>
                        <a:t>Từ chỉ cây cối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12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012" name="Text Box 20"/>
          <p:cNvSpPr txBox="1">
            <a:spLocks noChangeArrowheads="1"/>
          </p:cNvSpPr>
          <p:nvPr/>
        </p:nvSpPr>
        <p:spPr bwMode="auto">
          <a:xfrm>
            <a:off x="381000" y="3162300"/>
            <a:ext cx="2057400" cy="2774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3333FF"/>
                </a:solidFill>
              </a:rPr>
              <a:t>bạn</a:t>
            </a:r>
            <a:endParaRPr lang="en-US" sz="3200" b="1" dirty="0">
              <a:solidFill>
                <a:srgbClr val="3333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3333FF"/>
                </a:solidFill>
              </a:rPr>
              <a:t>cô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giáo</a:t>
            </a:r>
            <a:endParaRPr lang="en-US" sz="3200" b="1" dirty="0">
              <a:solidFill>
                <a:srgbClr val="3333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3333FF"/>
                </a:solidFill>
              </a:rPr>
              <a:t>thầy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giáo</a:t>
            </a:r>
            <a:endParaRPr lang="en-US" sz="3200" b="1" dirty="0">
              <a:solidFill>
                <a:srgbClr val="3333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3333FF"/>
                </a:solidFill>
              </a:rPr>
              <a:t>học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trò</a:t>
            </a:r>
            <a:endParaRPr lang="en-US" sz="3200" b="1" dirty="0">
              <a:solidFill>
                <a:srgbClr val="3333FF"/>
              </a:solidFill>
            </a:endParaRPr>
          </a:p>
        </p:txBody>
      </p:sp>
      <p:sp>
        <p:nvSpPr>
          <p:cNvPr id="85013" name="Text Box 21"/>
          <p:cNvSpPr txBox="1">
            <a:spLocks noChangeArrowheads="1"/>
          </p:cNvSpPr>
          <p:nvPr/>
        </p:nvSpPr>
        <p:spPr bwMode="auto">
          <a:xfrm>
            <a:off x="2628900" y="3162300"/>
            <a:ext cx="1905000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</a:rPr>
              <a:t>nai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</a:rPr>
              <a:t>cá heo</a:t>
            </a:r>
          </a:p>
        </p:txBody>
      </p:sp>
      <p:sp>
        <p:nvSpPr>
          <p:cNvPr id="85014" name="Text Box 22"/>
          <p:cNvSpPr txBox="1">
            <a:spLocks noChangeArrowheads="1"/>
          </p:cNvSpPr>
          <p:nvPr/>
        </p:nvSpPr>
        <p:spPr bwMode="auto">
          <a:xfrm>
            <a:off x="4648200" y="3162300"/>
            <a:ext cx="2133600" cy="2043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</a:rPr>
              <a:t>thước kẻ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</a:rPr>
              <a:t>bảng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</a:rPr>
              <a:t>sách</a:t>
            </a:r>
          </a:p>
        </p:txBody>
      </p:sp>
      <p:sp>
        <p:nvSpPr>
          <p:cNvPr id="85015" name="Text Box 23"/>
          <p:cNvSpPr txBox="1">
            <a:spLocks noChangeArrowheads="1"/>
          </p:cNvSpPr>
          <p:nvPr/>
        </p:nvSpPr>
        <p:spPr bwMode="auto">
          <a:xfrm>
            <a:off x="6858000" y="3162300"/>
            <a:ext cx="21336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</a:rPr>
              <a:t>phượng vĩ</a:t>
            </a:r>
          </a:p>
        </p:txBody>
      </p:sp>
      <p:sp>
        <p:nvSpPr>
          <p:cNvPr id="85016" name="Text Box 24"/>
          <p:cNvSpPr txBox="1">
            <a:spLocks noChangeArrowheads="1"/>
          </p:cNvSpPr>
          <p:nvPr/>
        </p:nvSpPr>
        <p:spPr bwMode="auto">
          <a:xfrm>
            <a:off x="392112" y="762000"/>
            <a:ext cx="8751888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2" grpId="0"/>
      <p:bldP spid="85013" grpId="0"/>
      <p:bldP spid="85014" grpId="0"/>
      <p:bldP spid="85015" grpId="0"/>
      <p:bldP spid="850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 err="1">
                <a:solidFill>
                  <a:srgbClr val="0000FF"/>
                </a:solidFill>
              </a:rPr>
              <a:t>Bài</a:t>
            </a:r>
            <a:r>
              <a:rPr lang="en-US" b="1" u="sng" dirty="0">
                <a:solidFill>
                  <a:srgbClr val="0000FF"/>
                </a:solidFill>
              </a:rPr>
              <a:t> 3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r>
              <a:rPr lang="en-US" b="1" dirty="0" err="1">
                <a:solidFill>
                  <a:srgbClr val="0000FF"/>
                </a:solidFill>
              </a:rPr>
              <a:t>Đặt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câu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theo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mẫu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dưới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đây</a:t>
            </a:r>
            <a:r>
              <a:rPr lang="en-US" b="1" dirty="0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905000" y="228600"/>
            <a:ext cx="586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18437" name="Line 15"/>
          <p:cNvSpPr>
            <a:spLocks noChangeShapeType="1"/>
          </p:cNvSpPr>
          <p:nvPr/>
        </p:nvSpPr>
        <p:spPr bwMode="auto">
          <a:xfrm>
            <a:off x="3614964" y="2222500"/>
            <a:ext cx="165100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16"/>
          <p:cNvSpPr>
            <a:spLocks noChangeShapeType="1"/>
          </p:cNvSpPr>
          <p:nvPr/>
        </p:nvSpPr>
        <p:spPr bwMode="auto">
          <a:xfrm flipH="1">
            <a:off x="381000" y="4414838"/>
            <a:ext cx="76200" cy="16589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17"/>
          <p:cNvSpPr>
            <a:spLocks noChangeShapeType="1"/>
          </p:cNvSpPr>
          <p:nvPr/>
        </p:nvSpPr>
        <p:spPr bwMode="auto">
          <a:xfrm>
            <a:off x="8086725" y="3886200"/>
            <a:ext cx="1588" cy="15875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746375" y="747713"/>
            <a:ext cx="3498850" cy="6762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4883" y="838200"/>
            <a:ext cx="133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999" y="838200"/>
            <a:ext cx="219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 GÌ?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168422" y="3733800"/>
            <a:ext cx="4288528" cy="1628775"/>
          </a:xfrm>
          <a:prstGeom prst="rect">
            <a:avLst/>
          </a:prstGeom>
          <a:solidFill>
            <a:srgbClr val="FFFF99">
              <a:alpha val="5215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9" name="Rectangle 29"/>
          <p:cNvSpPr>
            <a:spLocks noChangeArrowheads="1"/>
          </p:cNvSpPr>
          <p:nvPr/>
        </p:nvSpPr>
        <p:spPr bwMode="auto">
          <a:xfrm>
            <a:off x="4440929" y="2667310"/>
            <a:ext cx="4101606" cy="1068871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1" name="Rectangle 31"/>
          <p:cNvSpPr>
            <a:spLocks noChangeArrowheads="1"/>
          </p:cNvSpPr>
          <p:nvPr/>
        </p:nvSpPr>
        <p:spPr bwMode="auto">
          <a:xfrm>
            <a:off x="4458731" y="3734594"/>
            <a:ext cx="4083804" cy="1628775"/>
          </a:xfrm>
          <a:prstGeom prst="rect">
            <a:avLst/>
          </a:prstGeom>
          <a:solidFill>
            <a:srgbClr val="FFFF99">
              <a:alpha val="5215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1" name="Text Box 51"/>
          <p:cNvSpPr txBox="1">
            <a:spLocks noChangeArrowheads="1"/>
          </p:cNvSpPr>
          <p:nvPr/>
        </p:nvSpPr>
        <p:spPr bwMode="auto">
          <a:xfrm>
            <a:off x="5486400" y="2895600"/>
            <a:ext cx="2905304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</a:rPr>
              <a:t>là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51259" name="Text Box 59"/>
          <p:cNvSpPr txBox="1">
            <a:spLocks noChangeArrowheads="1"/>
          </p:cNvSpPr>
          <p:nvPr/>
        </p:nvSpPr>
        <p:spPr bwMode="auto">
          <a:xfrm>
            <a:off x="1894114" y="1539874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Vân</a:t>
            </a:r>
            <a:r>
              <a:rPr lang="en-US" b="1" dirty="0"/>
              <a:t> </a:t>
            </a:r>
            <a:r>
              <a:rPr lang="en-US" b="1" dirty="0" err="1"/>
              <a:t>Anh</a:t>
            </a:r>
            <a:endParaRPr lang="en-US" b="1" dirty="0"/>
          </a:p>
        </p:txBody>
      </p:sp>
      <p:sp>
        <p:nvSpPr>
          <p:cNvPr id="51260" name="Text Box 60"/>
          <p:cNvSpPr txBox="1">
            <a:spLocks noChangeArrowheads="1"/>
          </p:cNvSpPr>
          <p:nvPr/>
        </p:nvSpPr>
        <p:spPr bwMode="auto">
          <a:xfrm>
            <a:off x="4103914" y="1539874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r>
              <a:rPr lang="en-US" b="1" dirty="0"/>
              <a:t> </a:t>
            </a:r>
            <a:r>
              <a:rPr lang="en-US" b="1" dirty="0" err="1"/>
              <a:t>lớp</a:t>
            </a:r>
            <a:r>
              <a:rPr lang="en-US" b="1" dirty="0"/>
              <a:t> 2A.</a:t>
            </a: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176433" y="2666206"/>
            <a:ext cx="4272506" cy="1067594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>
              <a:latin typeface="Arial" charset="0"/>
            </a:endParaRPr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470394" y="2850177"/>
            <a:ext cx="41016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Ai (</a:t>
            </a:r>
            <a:r>
              <a:rPr lang="en-US" b="1" dirty="0" err="1" smtClean="0">
                <a:solidFill>
                  <a:srgbClr val="FF0000"/>
                </a:solidFill>
              </a:rPr>
              <a:t>hoặc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, con </a:t>
            </a:r>
            <a:r>
              <a:rPr lang="en-US" b="1" dirty="0" err="1" smtClean="0">
                <a:solidFill>
                  <a:srgbClr val="FF0000"/>
                </a:solidFill>
              </a:rPr>
              <a:t>gì</a:t>
            </a:r>
            <a:r>
              <a:rPr lang="en-US" b="1" dirty="0" smtClean="0">
                <a:solidFill>
                  <a:srgbClr val="FF0000"/>
                </a:solidFill>
              </a:rPr>
              <a:t>,…)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28194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579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51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38889E-6 4.68208E-6 L -0.00087 0.3817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1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90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0405E-6 L 0.10834 0.3819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1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90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51213" grpId="0" animBg="1"/>
      <p:bldP spid="51229" grpId="0" animBg="1"/>
      <p:bldP spid="51231" grpId="0" animBg="1"/>
      <p:bldP spid="51251" grpId="0"/>
      <p:bldP spid="51259" grpId="3" build="allAtOnce"/>
      <p:bldP spid="51259" grpId="4" build="allAtOnce"/>
      <p:bldP spid="51260" grpId="1"/>
      <p:bldP spid="51260" grpId="2"/>
      <p:bldP spid="20" grpId="0" animBg="1"/>
      <p:bldP spid="21" grpId="0"/>
      <p:bldP spid="24" grpId="0"/>
      <p:bldP spid="2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228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61387" y="1143000"/>
            <a:ext cx="76200" cy="457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198" y="1752599"/>
            <a:ext cx="40041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DÃY A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1752600"/>
            <a:ext cx="403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DÃY B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88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 err="1">
                <a:solidFill>
                  <a:srgbClr val="0000FF"/>
                </a:solidFill>
              </a:rPr>
              <a:t>Bài</a:t>
            </a:r>
            <a:r>
              <a:rPr lang="en-US" b="1" u="sng" dirty="0">
                <a:solidFill>
                  <a:srgbClr val="0000FF"/>
                </a:solidFill>
              </a:rPr>
              <a:t> 3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r>
              <a:rPr lang="en-US" b="1" dirty="0" err="1">
                <a:solidFill>
                  <a:srgbClr val="0000FF"/>
                </a:solidFill>
              </a:rPr>
              <a:t>Đặt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câu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theo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mẫu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dưới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đây</a:t>
            </a:r>
            <a:r>
              <a:rPr lang="en-US" b="1" dirty="0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905000" y="228600"/>
            <a:ext cx="586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18437" name="Line 15"/>
          <p:cNvSpPr>
            <a:spLocks noChangeShapeType="1"/>
          </p:cNvSpPr>
          <p:nvPr/>
        </p:nvSpPr>
        <p:spPr bwMode="auto">
          <a:xfrm>
            <a:off x="3473450" y="2220913"/>
            <a:ext cx="165100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16"/>
          <p:cNvSpPr>
            <a:spLocks noChangeShapeType="1"/>
          </p:cNvSpPr>
          <p:nvPr/>
        </p:nvSpPr>
        <p:spPr bwMode="auto">
          <a:xfrm flipH="1">
            <a:off x="381000" y="4414838"/>
            <a:ext cx="76200" cy="16589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17"/>
          <p:cNvSpPr>
            <a:spLocks noChangeShapeType="1"/>
          </p:cNvSpPr>
          <p:nvPr/>
        </p:nvSpPr>
        <p:spPr bwMode="auto">
          <a:xfrm>
            <a:off x="8086725" y="3886200"/>
            <a:ext cx="1588" cy="15875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2400" y="2667000"/>
            <a:ext cx="8839199" cy="2696369"/>
            <a:chOff x="747713" y="2667000"/>
            <a:chExt cx="7481887" cy="2696369"/>
          </a:xfrm>
        </p:grpSpPr>
        <p:sp>
          <p:nvSpPr>
            <p:cNvPr id="51213" name="Rectangle 13"/>
            <p:cNvSpPr>
              <a:spLocks noChangeArrowheads="1"/>
            </p:cNvSpPr>
            <p:nvPr/>
          </p:nvSpPr>
          <p:spPr bwMode="auto">
            <a:xfrm>
              <a:off x="747713" y="3734594"/>
              <a:ext cx="3824287" cy="1628775"/>
            </a:xfrm>
            <a:prstGeom prst="rect">
              <a:avLst/>
            </a:prstGeom>
            <a:solidFill>
              <a:srgbClr val="FFFF99">
                <a:alpha val="5215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9" name="Rectangle 29"/>
            <p:cNvSpPr>
              <a:spLocks noChangeArrowheads="1"/>
            </p:cNvSpPr>
            <p:nvPr/>
          </p:nvSpPr>
          <p:spPr bwMode="auto">
            <a:xfrm>
              <a:off x="4572000" y="2667310"/>
              <a:ext cx="3657600" cy="1068871"/>
            </a:xfrm>
            <a:prstGeom prst="rect">
              <a:avLst/>
            </a:prstGeom>
            <a:solidFill>
              <a:schemeClr val="accent1">
                <a:alpha val="65097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0" name="Rectangle 30"/>
            <p:cNvSpPr>
              <a:spLocks noChangeArrowheads="1"/>
            </p:cNvSpPr>
            <p:nvPr/>
          </p:nvSpPr>
          <p:spPr bwMode="auto">
            <a:xfrm>
              <a:off x="762000" y="2667000"/>
              <a:ext cx="3810000" cy="106759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>
                <a:latin typeface="Arial" charset="0"/>
              </a:endParaRPr>
            </a:p>
          </p:txBody>
        </p:sp>
        <p:sp>
          <p:nvSpPr>
            <p:cNvPr id="51231" name="Rectangle 31"/>
            <p:cNvSpPr>
              <a:spLocks noChangeArrowheads="1"/>
            </p:cNvSpPr>
            <p:nvPr/>
          </p:nvSpPr>
          <p:spPr bwMode="auto">
            <a:xfrm>
              <a:off x="4587875" y="3734594"/>
              <a:ext cx="3641725" cy="1628775"/>
            </a:xfrm>
            <a:prstGeom prst="rect">
              <a:avLst/>
            </a:prstGeom>
            <a:solidFill>
              <a:srgbClr val="FFFF99">
                <a:alpha val="5215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0" name="Text Box 50"/>
            <p:cNvSpPr txBox="1">
              <a:spLocks noChangeArrowheads="1"/>
            </p:cNvSpPr>
            <p:nvPr/>
          </p:nvSpPr>
          <p:spPr bwMode="auto">
            <a:xfrm>
              <a:off x="838200" y="2836863"/>
              <a:ext cx="36576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Ai (</a:t>
              </a:r>
              <a:r>
                <a:rPr lang="en-US" b="1" dirty="0" err="1">
                  <a:solidFill>
                    <a:srgbClr val="FF0000"/>
                  </a:solidFill>
                </a:rPr>
                <a:t>hoặc</a:t>
              </a:r>
              <a:r>
                <a:rPr lang="en-US" b="1" dirty="0">
                  <a:solidFill>
                    <a:srgbClr val="FF0000"/>
                  </a:solidFill>
                </a:rPr>
                <a:t>  </a:t>
              </a:r>
              <a:r>
                <a:rPr lang="en-US" b="1" dirty="0" smtClean="0">
                  <a:solidFill>
                    <a:srgbClr val="FF0000"/>
                  </a:solidFill>
                </a:rPr>
                <a:t>           , </a:t>
              </a:r>
              <a:r>
                <a:rPr lang="en-US" b="1" dirty="0">
                  <a:solidFill>
                    <a:srgbClr val="FF0000"/>
                  </a:solidFill>
                </a:rPr>
                <a:t>con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gì</a:t>
              </a:r>
              <a:r>
                <a:rPr lang="en-US" b="1" dirty="0" smtClean="0">
                  <a:solidFill>
                    <a:srgbClr val="FF0000"/>
                  </a:solidFill>
                </a:rPr>
                <a:t>,…)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1251" name="Text Box 51"/>
            <p:cNvSpPr txBox="1">
              <a:spLocks noChangeArrowheads="1"/>
            </p:cNvSpPr>
            <p:nvPr/>
          </p:nvSpPr>
          <p:spPr bwMode="auto">
            <a:xfrm>
              <a:off x="5638800" y="2819400"/>
              <a:ext cx="2590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là gì ?</a:t>
              </a:r>
            </a:p>
          </p:txBody>
        </p:sp>
      </p:grpSp>
      <p:sp>
        <p:nvSpPr>
          <p:cNvPr id="51259" name="Text Box 59"/>
          <p:cNvSpPr txBox="1">
            <a:spLocks noChangeArrowheads="1"/>
          </p:cNvSpPr>
          <p:nvPr/>
        </p:nvSpPr>
        <p:spPr bwMode="auto">
          <a:xfrm>
            <a:off x="2514601" y="1538287"/>
            <a:ext cx="1676399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/>
              <a:t>Sách</a:t>
            </a:r>
            <a:r>
              <a:rPr lang="en-US" b="1" dirty="0" smtClean="0"/>
              <a:t> </a:t>
            </a:r>
            <a:r>
              <a:rPr lang="en-US" b="1" dirty="0" err="1" smtClean="0"/>
              <a:t>vở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1260" name="Text Box 60"/>
          <p:cNvSpPr txBox="1">
            <a:spLocks noChangeArrowheads="1"/>
          </p:cNvSpPr>
          <p:nvPr/>
        </p:nvSpPr>
        <p:spPr bwMode="auto">
          <a:xfrm>
            <a:off x="3962400" y="1538287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</a:t>
            </a:r>
            <a:r>
              <a:rPr lang="en-US" b="1" dirty="0" err="1" smtClean="0"/>
              <a:t>dùng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r>
              <a:rPr lang="en-US" b="1" dirty="0" smtClean="0"/>
              <a:t> </a:t>
            </a:r>
            <a:r>
              <a:rPr lang="en-US" b="1" smtClean="0"/>
              <a:t>tập.</a:t>
            </a:r>
            <a:endParaRPr lang="en-US" b="1" dirty="0"/>
          </a:p>
        </p:txBody>
      </p:sp>
      <p:sp>
        <p:nvSpPr>
          <p:cNvPr id="2" name="Rounded Rectangle 1"/>
          <p:cNvSpPr/>
          <p:nvPr/>
        </p:nvSpPr>
        <p:spPr>
          <a:xfrm>
            <a:off x="2589830" y="792450"/>
            <a:ext cx="3948560" cy="6762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29000" y="838200"/>
            <a:ext cx="2576512" cy="584775"/>
            <a:chOff x="3429000" y="838200"/>
            <a:chExt cx="2576512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3429000" y="8382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AI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09999" y="838200"/>
              <a:ext cx="21955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LÀ GÌ?</a:t>
              </a:r>
              <a:endPara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76400" y="28194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988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526E-6 L -0.05834 0.366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18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6 L 0.09583 0.37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18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9" grpId="0"/>
      <p:bldP spid="512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 err="1">
                <a:solidFill>
                  <a:srgbClr val="0000FF"/>
                </a:solidFill>
              </a:rPr>
              <a:t>Bài</a:t>
            </a:r>
            <a:r>
              <a:rPr lang="en-US" b="1" u="sng" dirty="0">
                <a:solidFill>
                  <a:srgbClr val="0000FF"/>
                </a:solidFill>
              </a:rPr>
              <a:t> 3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r>
              <a:rPr lang="en-US" b="1" dirty="0" err="1">
                <a:solidFill>
                  <a:srgbClr val="0000FF"/>
                </a:solidFill>
              </a:rPr>
              <a:t>Đặt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câu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theo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mẫu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dưới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đây</a:t>
            </a:r>
            <a:r>
              <a:rPr lang="en-US" b="1" dirty="0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905000" y="228600"/>
            <a:ext cx="586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18437" name="Line 15"/>
          <p:cNvSpPr>
            <a:spLocks noChangeShapeType="1"/>
          </p:cNvSpPr>
          <p:nvPr/>
        </p:nvSpPr>
        <p:spPr bwMode="auto">
          <a:xfrm>
            <a:off x="3473450" y="2220913"/>
            <a:ext cx="165100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16"/>
          <p:cNvSpPr>
            <a:spLocks noChangeShapeType="1"/>
          </p:cNvSpPr>
          <p:nvPr/>
        </p:nvSpPr>
        <p:spPr bwMode="auto">
          <a:xfrm flipH="1">
            <a:off x="381000" y="4414838"/>
            <a:ext cx="76200" cy="16589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17"/>
          <p:cNvSpPr>
            <a:spLocks noChangeShapeType="1"/>
          </p:cNvSpPr>
          <p:nvPr/>
        </p:nvSpPr>
        <p:spPr bwMode="auto">
          <a:xfrm>
            <a:off x="8086725" y="3886200"/>
            <a:ext cx="1588" cy="15875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2400" y="2667000"/>
            <a:ext cx="8839199" cy="2696369"/>
            <a:chOff x="747713" y="2667000"/>
            <a:chExt cx="7481887" cy="2696369"/>
          </a:xfrm>
        </p:grpSpPr>
        <p:sp>
          <p:nvSpPr>
            <p:cNvPr id="51213" name="Rectangle 13"/>
            <p:cNvSpPr>
              <a:spLocks noChangeArrowheads="1"/>
            </p:cNvSpPr>
            <p:nvPr/>
          </p:nvSpPr>
          <p:spPr bwMode="auto">
            <a:xfrm>
              <a:off x="747713" y="3734594"/>
              <a:ext cx="3824287" cy="1628775"/>
            </a:xfrm>
            <a:prstGeom prst="rect">
              <a:avLst/>
            </a:prstGeom>
            <a:solidFill>
              <a:srgbClr val="FFFF99">
                <a:alpha val="5215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9" name="Rectangle 29"/>
            <p:cNvSpPr>
              <a:spLocks noChangeArrowheads="1"/>
            </p:cNvSpPr>
            <p:nvPr/>
          </p:nvSpPr>
          <p:spPr bwMode="auto">
            <a:xfrm>
              <a:off x="4572000" y="2667310"/>
              <a:ext cx="3657600" cy="1068871"/>
            </a:xfrm>
            <a:prstGeom prst="rect">
              <a:avLst/>
            </a:prstGeom>
            <a:solidFill>
              <a:schemeClr val="accent1">
                <a:alpha val="65097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0" name="Rectangle 30"/>
            <p:cNvSpPr>
              <a:spLocks noChangeArrowheads="1"/>
            </p:cNvSpPr>
            <p:nvPr/>
          </p:nvSpPr>
          <p:spPr bwMode="auto">
            <a:xfrm>
              <a:off x="762000" y="2667000"/>
              <a:ext cx="3810000" cy="106759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>
                <a:latin typeface="Arial" charset="0"/>
              </a:endParaRPr>
            </a:p>
          </p:txBody>
        </p:sp>
        <p:sp>
          <p:nvSpPr>
            <p:cNvPr id="51231" name="Rectangle 31"/>
            <p:cNvSpPr>
              <a:spLocks noChangeArrowheads="1"/>
            </p:cNvSpPr>
            <p:nvPr/>
          </p:nvSpPr>
          <p:spPr bwMode="auto">
            <a:xfrm>
              <a:off x="4587875" y="3734594"/>
              <a:ext cx="3641725" cy="1628775"/>
            </a:xfrm>
            <a:prstGeom prst="rect">
              <a:avLst/>
            </a:prstGeom>
            <a:solidFill>
              <a:srgbClr val="FFFF99">
                <a:alpha val="5215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0" name="Text Box 50"/>
            <p:cNvSpPr txBox="1">
              <a:spLocks noChangeArrowheads="1"/>
            </p:cNvSpPr>
            <p:nvPr/>
          </p:nvSpPr>
          <p:spPr bwMode="auto">
            <a:xfrm>
              <a:off x="838200" y="2836863"/>
              <a:ext cx="36576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Ai (</a:t>
              </a:r>
              <a:r>
                <a:rPr lang="en-US" b="1" dirty="0" err="1">
                  <a:solidFill>
                    <a:srgbClr val="FF0000"/>
                  </a:solidFill>
                </a:rPr>
                <a:t>hoặc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cái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gì</a:t>
              </a:r>
              <a:r>
                <a:rPr lang="en-US" b="1" dirty="0" smtClean="0">
                  <a:solidFill>
                    <a:srgbClr val="FF0000"/>
                  </a:solidFill>
                </a:rPr>
                <a:t>,              ,…)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1251" name="Text Box 51"/>
            <p:cNvSpPr txBox="1">
              <a:spLocks noChangeArrowheads="1"/>
            </p:cNvSpPr>
            <p:nvPr/>
          </p:nvSpPr>
          <p:spPr bwMode="auto">
            <a:xfrm>
              <a:off x="5638800" y="2819400"/>
              <a:ext cx="2590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là gì ?</a:t>
              </a:r>
            </a:p>
          </p:txBody>
        </p:sp>
      </p:grpSp>
      <p:sp>
        <p:nvSpPr>
          <p:cNvPr id="51259" name="Text Box 59"/>
          <p:cNvSpPr txBox="1">
            <a:spLocks noChangeArrowheads="1"/>
          </p:cNvSpPr>
          <p:nvPr/>
        </p:nvSpPr>
        <p:spPr bwMode="auto">
          <a:xfrm>
            <a:off x="2514601" y="1538287"/>
            <a:ext cx="1676399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Con </a:t>
            </a:r>
            <a:r>
              <a:rPr lang="en-US" b="1" dirty="0" err="1" smtClean="0"/>
              <a:t>khỉ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1260" name="Text Box 60"/>
          <p:cNvSpPr txBox="1">
            <a:spLocks noChangeArrowheads="1"/>
          </p:cNvSpPr>
          <p:nvPr/>
        </p:nvSpPr>
        <p:spPr bwMode="auto">
          <a:xfrm>
            <a:off x="3962400" y="1538287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smtClean="0"/>
              <a:t>con </a:t>
            </a:r>
            <a:r>
              <a:rPr lang="en-US" b="1" dirty="0" err="1" smtClean="0"/>
              <a:t>vật</a:t>
            </a:r>
            <a:r>
              <a:rPr lang="en-US" b="1" dirty="0" smtClean="0"/>
              <a:t> </a:t>
            </a:r>
            <a:r>
              <a:rPr lang="en-US" b="1" dirty="0" err="1" smtClean="0"/>
              <a:t>thông</a:t>
            </a:r>
            <a:r>
              <a:rPr lang="en-US" b="1" dirty="0" smtClean="0"/>
              <a:t> minh .</a:t>
            </a:r>
            <a:endParaRPr lang="en-US" b="1" dirty="0"/>
          </a:p>
        </p:txBody>
      </p:sp>
      <p:sp>
        <p:nvSpPr>
          <p:cNvPr id="2" name="Rounded Rectangle 1"/>
          <p:cNvSpPr/>
          <p:nvPr/>
        </p:nvSpPr>
        <p:spPr>
          <a:xfrm>
            <a:off x="2589830" y="792450"/>
            <a:ext cx="3948560" cy="6762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29000" y="838200"/>
            <a:ext cx="2576512" cy="584775"/>
            <a:chOff x="3429000" y="838200"/>
            <a:chExt cx="2576512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3429000" y="8382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AI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09999" y="838200"/>
              <a:ext cx="21955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LÀ GÌ?</a:t>
              </a:r>
              <a:endPara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90800" y="28442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806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526E-6 L -0.05834 0.366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18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6 L 0.09583 0.37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18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9" grpId="0"/>
      <p:bldP spid="512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</a:rPr>
              <a:t>Bài 3</a:t>
            </a:r>
            <a:r>
              <a:rPr lang="en-US" b="1">
                <a:solidFill>
                  <a:srgbClr val="0000FF"/>
                </a:solidFill>
              </a:rPr>
              <a:t>. Đặt câu theo mẫu dưới đây :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905000" y="228600"/>
            <a:ext cx="586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57200" y="2590800"/>
            <a:ext cx="3824287" cy="2667000"/>
          </a:xfrm>
          <a:prstGeom prst="rect">
            <a:avLst/>
          </a:prstGeom>
          <a:solidFill>
            <a:srgbClr val="FFFF99">
              <a:alpha val="5215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3702050" y="1154113"/>
            <a:ext cx="165100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09600" y="3424238"/>
            <a:ext cx="76200" cy="16589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8315325" y="2819400"/>
            <a:ext cx="1588" cy="15875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4263279" y="1831517"/>
            <a:ext cx="4654113" cy="789902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71487" y="1828800"/>
            <a:ext cx="3810000" cy="790574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>
              <a:latin typeface="Arial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281487" y="2590800"/>
            <a:ext cx="4633913" cy="2667000"/>
          </a:xfrm>
          <a:prstGeom prst="rect">
            <a:avLst/>
          </a:prstGeom>
          <a:solidFill>
            <a:srgbClr val="FFFF99">
              <a:alpha val="5215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16856" y="1964531"/>
            <a:ext cx="365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Ai (</a:t>
            </a:r>
            <a:r>
              <a:rPr lang="en-US" b="1" dirty="0" err="1">
                <a:solidFill>
                  <a:srgbClr val="FF0000"/>
                </a:solidFill>
              </a:rPr>
              <a:t>hoặc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, con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353050" y="1966911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</a:rPr>
              <a:t>là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752600" y="2909888"/>
            <a:ext cx="228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Vân</a:t>
            </a:r>
            <a:r>
              <a:rPr lang="en-US" b="1" dirty="0"/>
              <a:t> </a:t>
            </a:r>
            <a:r>
              <a:rPr lang="en-US" b="1" dirty="0" err="1"/>
              <a:t>Anh</a:t>
            </a:r>
            <a:endParaRPr lang="en-US" b="1" dirty="0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400550" y="2898322"/>
            <a:ext cx="3276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r>
              <a:rPr lang="en-US" b="1" dirty="0"/>
              <a:t> </a:t>
            </a:r>
            <a:r>
              <a:rPr lang="en-US" b="1" dirty="0" err="1"/>
              <a:t>lớp</a:t>
            </a:r>
            <a:r>
              <a:rPr lang="en-US" b="1" dirty="0"/>
              <a:t> 2A.</a:t>
            </a:r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1828800" y="3505200"/>
            <a:ext cx="1676399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/>
              <a:t>Sách</a:t>
            </a:r>
            <a:r>
              <a:rPr lang="en-US" b="1" dirty="0" smtClean="0"/>
              <a:t> </a:t>
            </a:r>
            <a:r>
              <a:rPr lang="en-US" b="1" dirty="0" err="1" smtClean="0"/>
              <a:t>vở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7" name="Text Box 60"/>
          <p:cNvSpPr txBox="1">
            <a:spLocks noChangeArrowheads="1"/>
          </p:cNvSpPr>
          <p:nvPr/>
        </p:nvSpPr>
        <p:spPr bwMode="auto">
          <a:xfrm>
            <a:off x="4400550" y="3505200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</a:t>
            </a:r>
            <a:r>
              <a:rPr lang="en-US" b="1" dirty="0" err="1" smtClean="0"/>
              <a:t>dùng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r>
              <a:rPr lang="en-US" b="1" dirty="0" smtClean="0"/>
              <a:t> </a:t>
            </a:r>
            <a:r>
              <a:rPr lang="en-US" b="1" dirty="0" err="1" smtClean="0"/>
              <a:t>tập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21" name="Text Box 59"/>
          <p:cNvSpPr txBox="1">
            <a:spLocks noChangeArrowheads="1"/>
          </p:cNvSpPr>
          <p:nvPr/>
        </p:nvSpPr>
        <p:spPr bwMode="auto">
          <a:xfrm>
            <a:off x="1828800" y="4129087"/>
            <a:ext cx="1676399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Con </a:t>
            </a:r>
            <a:r>
              <a:rPr lang="en-US" b="1" dirty="0" err="1" smtClean="0"/>
              <a:t>khỉ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22" name="Text Box 60"/>
          <p:cNvSpPr txBox="1">
            <a:spLocks noChangeArrowheads="1"/>
          </p:cNvSpPr>
          <p:nvPr/>
        </p:nvSpPr>
        <p:spPr bwMode="auto">
          <a:xfrm>
            <a:off x="4419600" y="4124980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smtClean="0"/>
              <a:t>con </a:t>
            </a:r>
            <a:r>
              <a:rPr lang="en-US" b="1" dirty="0" err="1" smtClean="0"/>
              <a:t>vật</a:t>
            </a:r>
            <a:r>
              <a:rPr lang="en-US" b="1" dirty="0" smtClean="0"/>
              <a:t> </a:t>
            </a:r>
            <a:r>
              <a:rPr lang="en-US" b="1" dirty="0" err="1" smtClean="0"/>
              <a:t>thông</a:t>
            </a:r>
            <a:r>
              <a:rPr lang="en-US" b="1" dirty="0" smtClean="0"/>
              <a:t> minh .</a:t>
            </a:r>
            <a:endParaRPr lang="en-US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2589830" y="792450"/>
            <a:ext cx="3948560" cy="6762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429000" y="838200"/>
            <a:ext cx="2576512" cy="584775"/>
            <a:chOff x="3429000" y="838200"/>
            <a:chExt cx="2576512" cy="584775"/>
          </a:xfrm>
        </p:grpSpPr>
        <p:sp>
          <p:nvSpPr>
            <p:cNvPr id="25" name="TextBox 24"/>
            <p:cNvSpPr txBox="1"/>
            <p:nvPr/>
          </p:nvSpPr>
          <p:spPr>
            <a:xfrm>
              <a:off x="3429000" y="8382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AI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09999" y="838200"/>
              <a:ext cx="21955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LÀ GÌ?</a:t>
              </a:r>
              <a:endPara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411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0"/>
            <a:ext cx="2286000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WordArt 3"/>
          <p:cNvSpPr>
            <a:spLocks noChangeArrowheads="1" noChangeShapeType="1" noTextEdit="1"/>
          </p:cNvSpPr>
          <p:nvPr/>
        </p:nvSpPr>
        <p:spPr bwMode="auto">
          <a:xfrm>
            <a:off x="1739900" y="381000"/>
            <a:ext cx="5108575" cy="5810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it-IT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.VnTimeH"/>
              </a:rPr>
              <a:t>Trß ch¬i : ai nhanh - ai ®óng</a:t>
            </a:r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66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.VnTimeH"/>
            </a:endParaRPr>
          </a:p>
        </p:txBody>
      </p:sp>
      <p:sp>
        <p:nvSpPr>
          <p:cNvPr id="100357" name="WordArt 5"/>
          <p:cNvSpPr>
            <a:spLocks noChangeArrowheads="1" noChangeShapeType="1" noTextEdit="1"/>
          </p:cNvSpPr>
          <p:nvPr/>
        </p:nvSpPr>
        <p:spPr bwMode="auto">
          <a:xfrm>
            <a:off x="7677150" y="762000"/>
            <a:ext cx="83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00358" name="WordArt 6"/>
          <p:cNvSpPr>
            <a:spLocks noChangeArrowheads="1" noChangeShapeType="1" noTextEdit="1"/>
          </p:cNvSpPr>
          <p:nvPr/>
        </p:nvSpPr>
        <p:spPr bwMode="auto">
          <a:xfrm>
            <a:off x="7486650" y="800100"/>
            <a:ext cx="99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00359" name="WordArt 7"/>
          <p:cNvSpPr>
            <a:spLocks noChangeArrowheads="1" noChangeShapeType="1" noTextEdit="1"/>
          </p:cNvSpPr>
          <p:nvPr/>
        </p:nvSpPr>
        <p:spPr bwMode="auto">
          <a:xfrm>
            <a:off x="7600950" y="781050"/>
            <a:ext cx="99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00360" name="WordArt 8"/>
          <p:cNvSpPr>
            <a:spLocks noChangeArrowheads="1" noChangeShapeType="1" noTextEdit="1"/>
          </p:cNvSpPr>
          <p:nvPr/>
        </p:nvSpPr>
        <p:spPr bwMode="auto">
          <a:xfrm>
            <a:off x="7639050" y="742950"/>
            <a:ext cx="914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00361" name="WordArt 9"/>
          <p:cNvSpPr>
            <a:spLocks noChangeArrowheads="1" noChangeShapeType="1" noTextEdit="1"/>
          </p:cNvSpPr>
          <p:nvPr/>
        </p:nvSpPr>
        <p:spPr bwMode="auto">
          <a:xfrm>
            <a:off x="7505700" y="838200"/>
            <a:ext cx="99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00362" name="WordArt 10"/>
          <p:cNvSpPr>
            <a:spLocks noChangeArrowheads="1" noChangeShapeType="1" noTextEdit="1"/>
          </p:cNvSpPr>
          <p:nvPr/>
        </p:nvSpPr>
        <p:spPr bwMode="auto">
          <a:xfrm>
            <a:off x="7581900" y="781050"/>
            <a:ext cx="99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914400" y="1325563"/>
            <a:ext cx="8229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500" b="1">
                <a:latin typeface="Arial" charset="0"/>
              </a:rPr>
              <a:t>  </a:t>
            </a:r>
            <a:r>
              <a:rPr lang="en-US" sz="2500">
                <a:latin typeface="Arial" charset="0"/>
              </a:rPr>
              <a:t>1.</a:t>
            </a:r>
            <a:r>
              <a:rPr lang="en-US" sz="2500" b="1">
                <a:latin typeface="Arial" charset="0"/>
              </a:rPr>
              <a:t> </a:t>
            </a:r>
            <a:r>
              <a:rPr lang="en-US" sz="2500">
                <a:latin typeface="Arial" charset="0"/>
              </a:rPr>
              <a:t>Nhóm từ nào sau đây</a:t>
            </a:r>
            <a:r>
              <a:rPr lang="en-US" sz="2500" b="1">
                <a:latin typeface="Arial" charset="0"/>
              </a:rPr>
              <a:t> </a:t>
            </a:r>
            <a:r>
              <a:rPr lang="en-US" sz="2500">
                <a:latin typeface="Arial" charset="0"/>
              </a:rPr>
              <a:t>là</a:t>
            </a:r>
            <a:r>
              <a:rPr lang="en-US" sz="2500" b="1">
                <a:latin typeface="Arial" charset="0"/>
              </a:rPr>
              <a:t> </a:t>
            </a:r>
            <a:r>
              <a:rPr lang="en-US" sz="2500" b="1" i="1">
                <a:latin typeface="Arial" charset="0"/>
              </a:rPr>
              <a:t>từ chỉ sự vật:</a:t>
            </a:r>
          </a:p>
        </p:txBody>
      </p:sp>
      <p:sp>
        <p:nvSpPr>
          <p:cNvPr id="100364" name="AutoShape 12"/>
          <p:cNvSpPr>
            <a:spLocks noChangeArrowheads="1"/>
          </p:cNvSpPr>
          <p:nvPr/>
        </p:nvSpPr>
        <p:spPr bwMode="auto">
          <a:xfrm>
            <a:off x="1200150" y="2247900"/>
            <a:ext cx="6248400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 eaLnBrk="1" hangingPunct="1"/>
            <a:r>
              <a:rPr lang="en-US" sz="2400" b="1" dirty="0">
                <a:latin typeface="Arial" charset="0"/>
              </a:rPr>
              <a:t> A. </a:t>
            </a:r>
            <a:r>
              <a:rPr lang="en-US" sz="2400" b="1" dirty="0" err="1">
                <a:latin typeface="Arial" charset="0"/>
              </a:rPr>
              <a:t>học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sinh</a:t>
            </a:r>
            <a:r>
              <a:rPr lang="en-US" sz="2400" b="1" dirty="0">
                <a:latin typeface="Arial" charset="0"/>
              </a:rPr>
              <a:t>  ;  </a:t>
            </a:r>
            <a:r>
              <a:rPr lang="en-US" sz="2400" b="1" dirty="0" err="1">
                <a:latin typeface="Arial" charset="0"/>
              </a:rPr>
              <a:t>chim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sẻ</a:t>
            </a:r>
            <a:r>
              <a:rPr lang="en-US" sz="2400" b="1" dirty="0">
                <a:latin typeface="Arial" charset="0"/>
              </a:rPr>
              <a:t> ;  </a:t>
            </a:r>
            <a:r>
              <a:rPr lang="en-US" sz="2400" b="1" dirty="0" err="1">
                <a:latin typeface="Arial" charset="0"/>
              </a:rPr>
              <a:t>nhắc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nhở</a:t>
            </a:r>
            <a:r>
              <a:rPr lang="en-US" sz="2400" b="1" dirty="0">
                <a:latin typeface="Arial" charset="0"/>
              </a:rPr>
              <a:t>.</a:t>
            </a:r>
          </a:p>
          <a:p>
            <a:pPr marL="342900" indent="-342900" algn="ctr" eaLnBrk="1" hangingPunct="1"/>
            <a:endParaRPr lang="en-US" sz="2400" b="1" dirty="0">
              <a:latin typeface="Arial" charset="0"/>
            </a:endParaRPr>
          </a:p>
          <a:p>
            <a:pPr marL="342900" indent="-342900" algn="ctr" eaLnBrk="1" hangingPunct="1"/>
            <a:r>
              <a:rPr lang="en-US" sz="2400" b="1" dirty="0">
                <a:latin typeface="Arial" charset="0"/>
              </a:rPr>
              <a:t>B. </a:t>
            </a:r>
            <a:r>
              <a:rPr lang="en-US" sz="2400" b="1" dirty="0" err="1">
                <a:latin typeface="Arial" charset="0"/>
              </a:rPr>
              <a:t>giáo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viên</a:t>
            </a:r>
            <a:r>
              <a:rPr lang="en-US" sz="2400" b="1" dirty="0">
                <a:latin typeface="Arial" charset="0"/>
              </a:rPr>
              <a:t>  ;  </a:t>
            </a:r>
            <a:r>
              <a:rPr lang="en-US" sz="2400" b="1" dirty="0" err="1">
                <a:latin typeface="Arial" charset="0"/>
              </a:rPr>
              <a:t>học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sinh</a:t>
            </a:r>
            <a:r>
              <a:rPr lang="en-US" sz="2400" b="1" dirty="0">
                <a:latin typeface="Arial" charset="0"/>
              </a:rPr>
              <a:t> ;  </a:t>
            </a:r>
            <a:r>
              <a:rPr lang="en-US" sz="2400" b="1" dirty="0" err="1">
                <a:latin typeface="Arial" charset="0"/>
              </a:rPr>
              <a:t>xe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đạp</a:t>
            </a:r>
            <a:r>
              <a:rPr lang="en-US" sz="2400" b="1" dirty="0">
                <a:latin typeface="Arial" charset="0"/>
              </a:rPr>
              <a:t> . </a:t>
            </a:r>
          </a:p>
          <a:p>
            <a:pPr marL="342900" indent="-342900" algn="ctr" eaLnBrk="1" hangingPunct="1"/>
            <a:r>
              <a:rPr lang="en-US" sz="2400" b="1" dirty="0">
                <a:latin typeface="Arial" charset="0"/>
              </a:rPr>
              <a:t>  </a:t>
            </a:r>
          </a:p>
          <a:p>
            <a:pPr marL="342900" indent="-342900" algn="ctr" eaLnBrk="1" hangingPunct="1"/>
            <a:r>
              <a:rPr lang="en-US" sz="2400" b="1" dirty="0">
                <a:latin typeface="Arial" charset="0"/>
              </a:rPr>
              <a:t>  C. </a:t>
            </a:r>
            <a:r>
              <a:rPr lang="en-US" sz="2400" b="1" dirty="0" err="1">
                <a:latin typeface="Arial" charset="0"/>
              </a:rPr>
              <a:t>công</a:t>
            </a:r>
            <a:r>
              <a:rPr lang="en-US" sz="2400" b="1" dirty="0">
                <a:latin typeface="Arial" charset="0"/>
              </a:rPr>
              <a:t> an ; </a:t>
            </a:r>
            <a:r>
              <a:rPr lang="en-US" sz="2400" b="1" dirty="0" err="1">
                <a:latin typeface="Arial" charset="0"/>
              </a:rPr>
              <a:t>thầy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giáo</a:t>
            </a:r>
            <a:r>
              <a:rPr lang="en-US" sz="2400" b="1" dirty="0">
                <a:latin typeface="Arial" charset="0"/>
              </a:rPr>
              <a:t> ; </a:t>
            </a:r>
            <a:r>
              <a:rPr lang="en-US" sz="2400" b="1" dirty="0" err="1">
                <a:latin typeface="Arial" charset="0"/>
              </a:rPr>
              <a:t>siêng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năng</a:t>
            </a:r>
            <a:r>
              <a:rPr lang="en-US" sz="2400" b="1" dirty="0">
                <a:latin typeface="Arial" charset="0"/>
              </a:rPr>
              <a:t>.</a:t>
            </a:r>
          </a:p>
          <a:p>
            <a:pPr marL="342900" indent="-342900" algn="ctr" eaLnBrk="1" hangingPunct="1"/>
            <a:endParaRPr lang="en-US" sz="2400" b="1" dirty="0">
              <a:latin typeface="Arial" charset="0"/>
            </a:endParaRPr>
          </a:p>
        </p:txBody>
      </p:sp>
      <p:sp>
        <p:nvSpPr>
          <p:cNvPr id="100365" name="Oval 13"/>
          <p:cNvSpPr>
            <a:spLocks noChangeArrowheads="1"/>
          </p:cNvSpPr>
          <p:nvPr/>
        </p:nvSpPr>
        <p:spPr bwMode="auto">
          <a:xfrm>
            <a:off x="1676400" y="2686050"/>
            <a:ext cx="495300" cy="571500"/>
          </a:xfrm>
          <a:prstGeom prst="ellipse">
            <a:avLst/>
          </a:prstGeom>
          <a:solidFill>
            <a:srgbClr val="F4AFAA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B</a:t>
            </a:r>
          </a:p>
        </p:txBody>
      </p:sp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800100" y="4114800"/>
            <a:ext cx="9144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   </a:t>
            </a:r>
            <a:r>
              <a:rPr lang="en-US" sz="2500" dirty="0">
                <a:latin typeface="Arial" charset="0"/>
              </a:rPr>
              <a:t>2. </a:t>
            </a:r>
            <a:r>
              <a:rPr lang="en-US" sz="2500" dirty="0" err="1">
                <a:latin typeface="Arial" charset="0"/>
              </a:rPr>
              <a:t>Trong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dirty="0" err="1">
                <a:latin typeface="Arial" charset="0"/>
              </a:rPr>
              <a:t>các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dirty="0" err="1">
                <a:latin typeface="Arial" charset="0"/>
              </a:rPr>
              <a:t>câu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dirty="0" err="1">
                <a:latin typeface="Arial" charset="0"/>
              </a:rPr>
              <a:t>sau</a:t>
            </a:r>
            <a:r>
              <a:rPr lang="en-US" sz="2500" dirty="0">
                <a:latin typeface="Arial" charset="0"/>
              </a:rPr>
              <a:t>, </a:t>
            </a:r>
            <a:r>
              <a:rPr lang="en-US" sz="2500" dirty="0" err="1">
                <a:latin typeface="Arial" charset="0"/>
              </a:rPr>
              <a:t>câu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dirty="0" err="1">
                <a:latin typeface="Arial" charset="0"/>
              </a:rPr>
              <a:t>nào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dirty="0" err="1">
                <a:latin typeface="Arial" charset="0"/>
              </a:rPr>
              <a:t>đúng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dirty="0" err="1">
                <a:latin typeface="Arial" charset="0"/>
              </a:rPr>
              <a:t>với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dirty="0" err="1">
                <a:latin typeface="Arial" charset="0"/>
              </a:rPr>
              <a:t>mẫu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b="1" i="1" dirty="0">
                <a:latin typeface="Arial" charset="0"/>
              </a:rPr>
              <a:t>Ai </a:t>
            </a:r>
            <a:r>
              <a:rPr lang="en-US" sz="2500" b="1" i="1" dirty="0" err="1">
                <a:latin typeface="Arial" charset="0"/>
              </a:rPr>
              <a:t>là</a:t>
            </a:r>
            <a:r>
              <a:rPr lang="en-US" sz="2500" b="1" i="1" dirty="0">
                <a:latin typeface="Arial" charset="0"/>
              </a:rPr>
              <a:t> </a:t>
            </a:r>
            <a:r>
              <a:rPr lang="en-US" sz="2500" b="1" i="1" dirty="0" err="1">
                <a:latin typeface="Arial" charset="0"/>
              </a:rPr>
              <a:t>gì</a:t>
            </a:r>
            <a:r>
              <a:rPr lang="en-US" sz="2500" b="1" i="1" dirty="0">
                <a:latin typeface="Arial" charset="0"/>
              </a:rPr>
              <a:t>?</a:t>
            </a:r>
            <a:r>
              <a:rPr lang="en-US" sz="2500" b="1" i="1" dirty="0">
                <a:latin typeface="Times New Roman" pitchFamily="18" charset="0"/>
              </a:rPr>
              <a:t> </a:t>
            </a:r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1047750" y="4757738"/>
            <a:ext cx="6019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        A. </a:t>
            </a:r>
            <a:r>
              <a:rPr lang="en-US" sz="2400" b="1" dirty="0" err="1">
                <a:latin typeface="Arial" charset="0"/>
              </a:rPr>
              <a:t>Bạn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Lan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chăm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học</a:t>
            </a:r>
            <a:r>
              <a:rPr lang="en-US" sz="2400" b="1" dirty="0"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        B. Chị </a:t>
            </a:r>
            <a:r>
              <a:rPr lang="en-US" sz="2400" b="1" dirty="0" err="1">
                <a:latin typeface="Arial" charset="0"/>
              </a:rPr>
              <a:t>em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đang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nhặt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rau</a:t>
            </a:r>
            <a:r>
              <a:rPr lang="en-US" sz="2400" b="1" dirty="0"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        C. </a:t>
            </a:r>
            <a:r>
              <a:rPr lang="en-US" sz="2400" b="1" dirty="0" err="1">
                <a:latin typeface="Arial" charset="0"/>
              </a:rPr>
              <a:t>Cô</a:t>
            </a:r>
            <a:r>
              <a:rPr lang="en-US" sz="2400" b="1" dirty="0">
                <a:latin typeface="Arial" charset="0"/>
              </a:rPr>
              <a:t> Ba </a:t>
            </a:r>
            <a:r>
              <a:rPr lang="en-US" sz="2400" b="1" dirty="0" err="1">
                <a:latin typeface="Arial" charset="0"/>
              </a:rPr>
              <a:t>là</a:t>
            </a:r>
            <a:r>
              <a:rPr lang="en-US" sz="2400" b="1" dirty="0">
                <a:latin typeface="Arial" charset="0"/>
              </a:rPr>
              <a:t> y </a:t>
            </a:r>
            <a:r>
              <a:rPr lang="en-US" sz="2400" b="1" dirty="0" err="1">
                <a:latin typeface="Arial" charset="0"/>
              </a:rPr>
              <a:t>tá</a:t>
            </a:r>
            <a:r>
              <a:rPr lang="en-US" sz="2400" b="1" dirty="0">
                <a:latin typeface="Arial" charset="0"/>
              </a:rPr>
              <a:t>.</a:t>
            </a:r>
          </a:p>
        </p:txBody>
      </p:sp>
      <p:sp>
        <p:nvSpPr>
          <p:cNvPr id="100368" name="WordArt 16"/>
          <p:cNvSpPr>
            <a:spLocks noChangeArrowheads="1" noChangeShapeType="1" noTextEdit="1"/>
          </p:cNvSpPr>
          <p:nvPr/>
        </p:nvSpPr>
        <p:spPr bwMode="auto">
          <a:xfrm>
            <a:off x="7562850" y="5505450"/>
            <a:ext cx="99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00369" name="WordArt 17"/>
          <p:cNvSpPr>
            <a:spLocks noChangeArrowheads="1" noChangeShapeType="1" noTextEdit="1"/>
          </p:cNvSpPr>
          <p:nvPr/>
        </p:nvSpPr>
        <p:spPr bwMode="auto">
          <a:xfrm>
            <a:off x="7543800" y="5524500"/>
            <a:ext cx="99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00370" name="WordArt 18"/>
          <p:cNvSpPr>
            <a:spLocks noChangeArrowheads="1" noChangeShapeType="1" noTextEdit="1"/>
          </p:cNvSpPr>
          <p:nvPr/>
        </p:nvSpPr>
        <p:spPr bwMode="auto">
          <a:xfrm>
            <a:off x="7600950" y="5486400"/>
            <a:ext cx="914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00371" name="WordArt 19"/>
          <p:cNvSpPr>
            <a:spLocks noChangeArrowheads="1" noChangeShapeType="1" noTextEdit="1"/>
          </p:cNvSpPr>
          <p:nvPr/>
        </p:nvSpPr>
        <p:spPr bwMode="auto">
          <a:xfrm>
            <a:off x="7562850" y="5448300"/>
            <a:ext cx="99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00372" name="WordArt 20"/>
          <p:cNvSpPr>
            <a:spLocks noChangeArrowheads="1" noChangeShapeType="1" noTextEdit="1"/>
          </p:cNvSpPr>
          <p:nvPr/>
        </p:nvSpPr>
        <p:spPr bwMode="auto">
          <a:xfrm>
            <a:off x="7600950" y="5505450"/>
            <a:ext cx="99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00373" name="WordArt 21"/>
          <p:cNvSpPr>
            <a:spLocks noChangeArrowheads="1" noChangeShapeType="1" noTextEdit="1"/>
          </p:cNvSpPr>
          <p:nvPr/>
        </p:nvSpPr>
        <p:spPr bwMode="auto">
          <a:xfrm>
            <a:off x="7677150" y="5391150"/>
            <a:ext cx="83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00375" name="Oval 23"/>
          <p:cNvSpPr>
            <a:spLocks noChangeArrowheads="1"/>
          </p:cNvSpPr>
          <p:nvPr/>
        </p:nvSpPr>
        <p:spPr bwMode="auto">
          <a:xfrm>
            <a:off x="1619250" y="5772150"/>
            <a:ext cx="514350" cy="609600"/>
          </a:xfrm>
          <a:prstGeom prst="ellipse">
            <a:avLst/>
          </a:prstGeom>
          <a:solidFill>
            <a:srgbClr val="F4AFAA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C</a:t>
            </a:r>
          </a:p>
        </p:txBody>
      </p:sp>
    </p:spTree>
    <p:extLst>
      <p:ext uri="{BB962C8B-B14F-4D97-AF65-F5344CB8AC3E}">
        <p14:creationId xmlns="" xmlns:p14="http://schemas.microsoft.com/office/powerpoint/2010/main" val="421324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30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7" dur="20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3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2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3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1" dur="2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3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8" dur="2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3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5" dur="2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3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30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1" dur="20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30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8" dur="20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30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5" dur="20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9" dur="30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2" dur="20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6" dur="30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20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3" dur="30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nimBg="1"/>
      <p:bldP spid="100357" grpId="1" animBg="1"/>
      <p:bldP spid="100358" grpId="0" animBg="1"/>
      <p:bldP spid="100358" grpId="1" animBg="1"/>
      <p:bldP spid="100359" grpId="0" animBg="1"/>
      <p:bldP spid="100359" grpId="1" animBg="1"/>
      <p:bldP spid="100360" grpId="0" animBg="1"/>
      <p:bldP spid="100360" grpId="1" animBg="1"/>
      <p:bldP spid="100361" grpId="0" animBg="1"/>
      <p:bldP spid="100361" grpId="1" animBg="1"/>
      <p:bldP spid="100362" grpId="0" animBg="1"/>
      <p:bldP spid="100362" grpId="1" animBg="1"/>
      <p:bldP spid="100365" grpId="0" animBg="1"/>
      <p:bldP spid="100366" grpId="0"/>
      <p:bldP spid="100367" grpId="0"/>
      <p:bldP spid="100368" grpId="0" animBg="1"/>
      <p:bldP spid="100368" grpId="1" animBg="1"/>
      <p:bldP spid="100369" grpId="0" animBg="1"/>
      <p:bldP spid="100369" grpId="1" animBg="1"/>
      <p:bldP spid="100370" grpId="0" animBg="1"/>
      <p:bldP spid="100370" grpId="1" animBg="1"/>
      <p:bldP spid="100371" grpId="0" animBg="1"/>
      <p:bldP spid="100371" grpId="1" animBg="1"/>
      <p:bldP spid="100372" grpId="0" animBg="1"/>
      <p:bldP spid="100372" grpId="1" animBg="1"/>
      <p:bldP spid="100373" grpId="0" animBg="1"/>
      <p:bldP spid="100373" grpId="1" animBg="1"/>
      <p:bldP spid="10037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Nd9GcQM8LwOdfQk9Sv1BEXWqI6fTlzuzzPKa6CcdgKCy1WvxehIm3_8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0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1023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1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68638"/>
            <a:ext cx="10239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1" name="Group 5"/>
          <p:cNvGrpSpPr>
            <a:grpSpLocks/>
          </p:cNvGrpSpPr>
          <p:nvPr/>
        </p:nvGrpSpPr>
        <p:grpSpPr bwMode="auto">
          <a:xfrm>
            <a:off x="609600" y="381000"/>
            <a:ext cx="7924800" cy="5943600"/>
            <a:chOff x="384" y="240"/>
            <a:chExt cx="4992" cy="3744"/>
          </a:xfrm>
        </p:grpSpPr>
        <p:sp>
          <p:nvSpPr>
            <p:cNvPr id="21521" name="AutoShape 6"/>
            <p:cNvSpPr>
              <a:spLocks noChangeArrowheads="1"/>
            </p:cNvSpPr>
            <p:nvPr/>
          </p:nvSpPr>
          <p:spPr bwMode="ltGray">
            <a:xfrm>
              <a:off x="384" y="384"/>
              <a:ext cx="528" cy="960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AutoShape 7"/>
            <p:cNvSpPr>
              <a:spLocks noChangeArrowheads="1"/>
            </p:cNvSpPr>
            <p:nvPr/>
          </p:nvSpPr>
          <p:spPr bwMode="ltGray">
            <a:xfrm>
              <a:off x="576" y="3552"/>
              <a:ext cx="1824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AutoShape 8"/>
            <p:cNvSpPr>
              <a:spLocks noChangeArrowheads="1"/>
            </p:cNvSpPr>
            <p:nvPr/>
          </p:nvSpPr>
          <p:spPr bwMode="ltGray">
            <a:xfrm>
              <a:off x="1968" y="240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AutoShape 9"/>
            <p:cNvSpPr>
              <a:spLocks noChangeArrowheads="1"/>
            </p:cNvSpPr>
            <p:nvPr/>
          </p:nvSpPr>
          <p:spPr bwMode="ltGray">
            <a:xfrm>
              <a:off x="1968" y="1200"/>
              <a:ext cx="144" cy="480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AutoShape 10"/>
            <p:cNvSpPr>
              <a:spLocks noChangeArrowheads="1"/>
            </p:cNvSpPr>
            <p:nvPr/>
          </p:nvSpPr>
          <p:spPr bwMode="ltGray">
            <a:xfrm>
              <a:off x="5088" y="2592"/>
              <a:ext cx="288" cy="1200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" name="AutoShape 11"/>
            <p:cNvSpPr>
              <a:spLocks noChangeArrowheads="1"/>
            </p:cNvSpPr>
            <p:nvPr/>
          </p:nvSpPr>
          <p:spPr bwMode="ltGray">
            <a:xfrm>
              <a:off x="2928" y="672"/>
              <a:ext cx="144" cy="288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AutoShape 12"/>
            <p:cNvSpPr>
              <a:spLocks noChangeArrowheads="1"/>
            </p:cNvSpPr>
            <p:nvPr/>
          </p:nvSpPr>
          <p:spPr bwMode="ltGray">
            <a:xfrm>
              <a:off x="4800" y="1296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8" name="AutoShape 13"/>
            <p:cNvSpPr>
              <a:spLocks noChangeArrowheads="1"/>
            </p:cNvSpPr>
            <p:nvPr/>
          </p:nvSpPr>
          <p:spPr bwMode="ltGray">
            <a:xfrm>
              <a:off x="1680" y="1680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9" name="AutoShape 14"/>
            <p:cNvSpPr>
              <a:spLocks noChangeArrowheads="1"/>
            </p:cNvSpPr>
            <p:nvPr/>
          </p:nvSpPr>
          <p:spPr bwMode="ltGray">
            <a:xfrm>
              <a:off x="3552" y="1680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1510" name="Picture 15" descr="Photobucke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328988"/>
            <a:ext cx="298926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8" name="WordArt 28"/>
          <p:cNvSpPr>
            <a:spLocks noChangeArrowheads="1" noChangeShapeType="1" noTextEdit="1"/>
          </p:cNvSpPr>
          <p:nvPr/>
        </p:nvSpPr>
        <p:spPr bwMode="auto">
          <a:xfrm>
            <a:off x="1403350" y="3789363"/>
            <a:ext cx="6337300" cy="15875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449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B313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quí thầy cô sức khoẻ</a:t>
            </a:r>
          </a:p>
        </p:txBody>
      </p:sp>
      <p:pic>
        <p:nvPicPr>
          <p:cNvPr id="21512" name="Picture 20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852738"/>
            <a:ext cx="1023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1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92150"/>
            <a:ext cx="10239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2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08050"/>
            <a:ext cx="10144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0" descr="Photobucke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862138"/>
            <a:ext cx="4284663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20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25538"/>
            <a:ext cx="1023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21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492375"/>
            <a:ext cx="86518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20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227013"/>
            <a:ext cx="1023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21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33375"/>
            <a:ext cx="86518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25" descr="Photobucke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388"/>
            <a:ext cx="5148263" cy="652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0801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7597" y="1233985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HP001 4 hàng" pitchFamily="34" charset="0"/>
              </a:rPr>
              <a:t>Luyện</a:t>
            </a:r>
            <a:r>
              <a:rPr lang="en-US" sz="4000" b="1" u="sng" dirty="0" smtClean="0">
                <a:latin typeface="HP001 4 hàng" pitchFamily="34" charset="0"/>
              </a:rPr>
              <a:t> </a:t>
            </a:r>
            <a:r>
              <a:rPr lang="en-US" sz="4000" b="1" u="sng" dirty="0" err="1" smtClean="0">
                <a:latin typeface="HP001 4 hàng" pitchFamily="34" charset="0"/>
              </a:rPr>
              <a:t>từ</a:t>
            </a:r>
            <a:r>
              <a:rPr lang="en-US" sz="4000" b="1" u="sng" dirty="0" smtClean="0">
                <a:latin typeface="HP001 4 hàng" pitchFamily="34" charset="0"/>
              </a:rPr>
              <a:t> </a:t>
            </a:r>
            <a:r>
              <a:rPr lang="en-US" sz="4000" b="1" u="sng" dirty="0" err="1" smtClean="0">
                <a:latin typeface="HP001 4 hàng" pitchFamily="34" charset="0"/>
              </a:rPr>
              <a:t>và</a:t>
            </a:r>
            <a:r>
              <a:rPr lang="en-US" sz="4000" b="1" u="sng" dirty="0" smtClean="0">
                <a:latin typeface="HP001 4 hàng" pitchFamily="34" charset="0"/>
              </a:rPr>
              <a:t> </a:t>
            </a:r>
            <a:r>
              <a:rPr lang="en-US" sz="4000" b="1" u="sng" dirty="0" err="1" smtClean="0">
                <a:latin typeface="HP001 4 hàng" pitchFamily="34" charset="0"/>
              </a:rPr>
              <a:t>câu</a:t>
            </a:r>
            <a:endParaRPr lang="en-US" sz="4000" b="1" u="sng" dirty="0"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057400"/>
            <a:ext cx="8131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chỉ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sự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vật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kiểu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HP001 4 hàng" pitchFamily="34" charset="0"/>
              </a:rPr>
              <a:t>Ai </a:t>
            </a:r>
            <a:r>
              <a:rPr lang="en-US" sz="4000" b="1" i="1" dirty="0" err="1" smtClean="0">
                <a:solidFill>
                  <a:srgbClr val="FF0000"/>
                </a:solidFill>
                <a:latin typeface="HP001 4 hàng" pitchFamily="34" charset="0"/>
              </a:rPr>
              <a:t>là</a:t>
            </a:r>
            <a:r>
              <a:rPr lang="en-US" sz="40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HP001 4 hàng" pitchFamily="34" charset="0"/>
              </a:rPr>
              <a:t>gì</a:t>
            </a:r>
            <a:r>
              <a:rPr lang="en-US" sz="4000" b="1" i="1" dirty="0" smtClean="0">
                <a:solidFill>
                  <a:srgbClr val="FF0000"/>
                </a:solidFill>
                <a:latin typeface="HP001 4 hàng" pitchFamily="34" charset="0"/>
              </a:rPr>
              <a:t>?</a:t>
            </a:r>
            <a:endParaRPr lang="en-US" sz="4000" b="1" i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730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0" y="-76200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     </a:t>
            </a:r>
            <a:r>
              <a:rPr lang="en-US" b="1" u="sng" dirty="0" err="1">
                <a:solidFill>
                  <a:srgbClr val="C00000"/>
                </a:solidFill>
              </a:rPr>
              <a:t>Bài</a:t>
            </a:r>
            <a:r>
              <a:rPr lang="en-US" b="1" u="sng" dirty="0">
                <a:solidFill>
                  <a:srgbClr val="C00000"/>
                </a:solidFill>
              </a:rPr>
              <a:t> 1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r>
              <a:rPr lang="en-US" b="1" dirty="0" err="1"/>
              <a:t>Tìm</a:t>
            </a:r>
            <a:r>
              <a:rPr lang="en-US" b="1" dirty="0"/>
              <a:t> </a:t>
            </a:r>
            <a:r>
              <a:rPr lang="en-US" b="1" dirty="0" err="1"/>
              <a:t>những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chỉ</a:t>
            </a:r>
            <a:r>
              <a:rPr lang="en-US" b="1" dirty="0"/>
              <a:t> </a:t>
            </a:r>
            <a:r>
              <a:rPr lang="en-US" b="1" dirty="0" err="1"/>
              <a:t>sự</a:t>
            </a:r>
            <a:r>
              <a:rPr lang="en-US" b="1" dirty="0"/>
              <a:t> </a:t>
            </a:r>
            <a:r>
              <a:rPr lang="en-US" b="1" dirty="0" err="1"/>
              <a:t>vật</a:t>
            </a:r>
            <a:r>
              <a:rPr lang="en-US" b="1" dirty="0"/>
              <a:t> (</a:t>
            </a:r>
            <a:r>
              <a:rPr lang="en-US" b="1" dirty="0" err="1"/>
              <a:t>người</a:t>
            </a:r>
            <a:r>
              <a:rPr lang="en-US" b="1" dirty="0"/>
              <a:t>, </a:t>
            </a:r>
            <a:r>
              <a:rPr lang="en-US" b="1" dirty="0" err="1"/>
              <a:t>đồ</a:t>
            </a:r>
            <a:r>
              <a:rPr lang="en-US" b="1" dirty="0"/>
              <a:t> </a:t>
            </a:r>
            <a:r>
              <a:rPr lang="en-US" b="1" dirty="0" err="1"/>
              <a:t>vật</a:t>
            </a:r>
            <a:r>
              <a:rPr lang="en-US" b="1" dirty="0"/>
              <a:t>, con </a:t>
            </a:r>
            <a:r>
              <a:rPr lang="en-US" b="1" dirty="0" err="1"/>
              <a:t>vật</a:t>
            </a:r>
            <a:r>
              <a:rPr lang="en-US" b="1" dirty="0"/>
              <a:t>, </a:t>
            </a:r>
            <a:r>
              <a:rPr lang="en-US" b="1" dirty="0" err="1"/>
              <a:t>cây</a:t>
            </a:r>
            <a:r>
              <a:rPr lang="en-US" b="1" dirty="0"/>
              <a:t> </a:t>
            </a:r>
            <a:r>
              <a:rPr lang="en-US" b="1" dirty="0" err="1"/>
              <a:t>cối</a:t>
            </a:r>
            <a:r>
              <a:rPr lang="en-US" b="1" dirty="0"/>
              <a:t>,…) </a:t>
            </a:r>
            <a:r>
              <a:rPr lang="en-US" b="1" dirty="0" err="1"/>
              <a:t>được</a:t>
            </a:r>
            <a:r>
              <a:rPr lang="en-US" b="1" dirty="0"/>
              <a:t> </a:t>
            </a:r>
            <a:r>
              <a:rPr lang="en-US" b="1" dirty="0" err="1"/>
              <a:t>vẽ</a:t>
            </a:r>
            <a:r>
              <a:rPr lang="en-US" b="1" dirty="0"/>
              <a:t> </a:t>
            </a:r>
            <a:r>
              <a:rPr lang="en-US" b="1" dirty="0" err="1"/>
              <a:t>dưới</a:t>
            </a:r>
            <a:r>
              <a:rPr lang="en-US" b="1" dirty="0"/>
              <a:t> </a:t>
            </a:r>
            <a:r>
              <a:rPr lang="en-US" b="1" dirty="0" err="1"/>
              <a:t>đây</a:t>
            </a:r>
            <a:r>
              <a:rPr lang="en-US" b="1" dirty="0"/>
              <a:t> :</a:t>
            </a:r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1524000" y="412750"/>
            <a:ext cx="6096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124" name="Line 6"/>
          <p:cNvSpPr>
            <a:spLocks noChangeShapeType="1"/>
          </p:cNvSpPr>
          <p:nvPr/>
        </p:nvSpPr>
        <p:spPr bwMode="auto">
          <a:xfrm>
            <a:off x="3276600" y="381000"/>
            <a:ext cx="1905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2400" y="838200"/>
            <a:ext cx="2667000" cy="1981847"/>
            <a:chOff x="152400" y="838200"/>
            <a:chExt cx="2667000" cy="1981847"/>
          </a:xfrm>
        </p:grpSpPr>
        <p:grpSp>
          <p:nvGrpSpPr>
            <p:cNvPr id="5130" name="Group 35"/>
            <p:cNvGrpSpPr>
              <a:grpSpLocks/>
            </p:cNvGrpSpPr>
            <p:nvPr/>
          </p:nvGrpSpPr>
          <p:grpSpPr bwMode="auto">
            <a:xfrm>
              <a:off x="152400" y="838200"/>
              <a:ext cx="2667000" cy="1981847"/>
              <a:chOff x="192" y="259"/>
              <a:chExt cx="1728" cy="1152"/>
            </a:xfrm>
          </p:grpSpPr>
          <p:sp>
            <p:nvSpPr>
              <p:cNvPr id="5135" name="Rectangle 36" descr="Cork"/>
              <p:cNvSpPr>
                <a:spLocks noChangeArrowheads="1"/>
              </p:cNvSpPr>
              <p:nvPr/>
            </p:nvSpPr>
            <p:spPr bwMode="auto">
              <a:xfrm>
                <a:off x="192" y="259"/>
                <a:ext cx="1728" cy="1152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136" name="Picture 37" descr="chu bo do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309"/>
                <a:ext cx="1632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" name="Oval 1"/>
            <p:cNvSpPr/>
            <p:nvPr/>
          </p:nvSpPr>
          <p:spPr>
            <a:xfrm>
              <a:off x="226483" y="927847"/>
              <a:ext cx="459317" cy="43815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00400" y="838200"/>
            <a:ext cx="2833688" cy="1981847"/>
            <a:chOff x="3200400" y="838200"/>
            <a:chExt cx="2833688" cy="1981847"/>
          </a:xfrm>
        </p:grpSpPr>
        <p:grpSp>
          <p:nvGrpSpPr>
            <p:cNvPr id="5131" name="Group 38"/>
            <p:cNvGrpSpPr>
              <a:grpSpLocks/>
            </p:cNvGrpSpPr>
            <p:nvPr/>
          </p:nvGrpSpPr>
          <p:grpSpPr bwMode="auto">
            <a:xfrm>
              <a:off x="3200400" y="838200"/>
              <a:ext cx="2833688" cy="1981847"/>
              <a:chOff x="2016" y="259"/>
              <a:chExt cx="1728" cy="1152"/>
            </a:xfrm>
          </p:grpSpPr>
          <p:sp>
            <p:nvSpPr>
              <p:cNvPr id="5133" name="Rectangle 39" descr="Cork"/>
              <p:cNvSpPr>
                <a:spLocks noChangeArrowheads="1"/>
              </p:cNvSpPr>
              <p:nvPr/>
            </p:nvSpPr>
            <p:spPr bwMode="auto">
              <a:xfrm>
                <a:off x="2016" y="259"/>
                <a:ext cx="1728" cy="1152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134" name="Picture 40" descr="Untitled-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5" y="306"/>
                <a:ext cx="1632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" name="Oval 27"/>
            <p:cNvSpPr/>
            <p:nvPr/>
          </p:nvSpPr>
          <p:spPr>
            <a:xfrm>
              <a:off x="3278717" y="927847"/>
              <a:ext cx="459317" cy="43815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64902" y="762000"/>
            <a:ext cx="2802898" cy="2038471"/>
            <a:chOff x="6264902" y="762000"/>
            <a:chExt cx="2802898" cy="2038471"/>
          </a:xfrm>
        </p:grpSpPr>
        <p:pic>
          <p:nvPicPr>
            <p:cNvPr id="5132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902" y="762000"/>
              <a:ext cx="2802898" cy="2038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Oval 28"/>
            <p:cNvSpPr/>
            <p:nvPr/>
          </p:nvSpPr>
          <p:spPr>
            <a:xfrm>
              <a:off x="6415185" y="917990"/>
              <a:ext cx="459317" cy="43815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2400" y="2749551"/>
            <a:ext cx="2667000" cy="2201266"/>
            <a:chOff x="152400" y="2749551"/>
            <a:chExt cx="2667000" cy="2201266"/>
          </a:xfrm>
        </p:grpSpPr>
        <p:grpSp>
          <p:nvGrpSpPr>
            <p:cNvPr id="5125" name="Group 17"/>
            <p:cNvGrpSpPr>
              <a:grpSpLocks/>
            </p:cNvGrpSpPr>
            <p:nvPr/>
          </p:nvGrpSpPr>
          <p:grpSpPr bwMode="auto">
            <a:xfrm>
              <a:off x="152400" y="2749551"/>
              <a:ext cx="2667000" cy="2201266"/>
              <a:chOff x="2016" y="240"/>
              <a:chExt cx="1728" cy="1152"/>
            </a:xfrm>
          </p:grpSpPr>
          <p:sp>
            <p:nvSpPr>
              <p:cNvPr id="5145" name="Rectangle 18" descr="Cork"/>
              <p:cNvSpPr>
                <a:spLocks noChangeArrowheads="1"/>
              </p:cNvSpPr>
              <p:nvPr/>
            </p:nvSpPr>
            <p:spPr bwMode="auto">
              <a:xfrm>
                <a:off x="2016" y="240"/>
                <a:ext cx="1728" cy="1152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146" name="Picture 19" descr="may bay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288"/>
                <a:ext cx="1632" cy="1056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Oval 29"/>
            <p:cNvSpPr/>
            <p:nvPr/>
          </p:nvSpPr>
          <p:spPr>
            <a:xfrm>
              <a:off x="226483" y="2841270"/>
              <a:ext cx="459317" cy="43815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00400" y="2724151"/>
            <a:ext cx="2819400" cy="2229578"/>
            <a:chOff x="3200400" y="2724151"/>
            <a:chExt cx="2819400" cy="2229578"/>
          </a:xfrm>
        </p:grpSpPr>
        <p:grpSp>
          <p:nvGrpSpPr>
            <p:cNvPr id="5126" name="Group 23"/>
            <p:cNvGrpSpPr>
              <a:grpSpLocks/>
            </p:cNvGrpSpPr>
            <p:nvPr/>
          </p:nvGrpSpPr>
          <p:grpSpPr bwMode="auto">
            <a:xfrm>
              <a:off x="3200400" y="2724151"/>
              <a:ext cx="2819400" cy="2229578"/>
              <a:chOff x="3840" y="288"/>
              <a:chExt cx="1728" cy="1152"/>
            </a:xfrm>
          </p:grpSpPr>
          <p:sp>
            <p:nvSpPr>
              <p:cNvPr id="5143" name="Rectangle 24" descr="Cork"/>
              <p:cNvSpPr>
                <a:spLocks noChangeArrowheads="1"/>
              </p:cNvSpPr>
              <p:nvPr/>
            </p:nvSpPr>
            <p:spPr bwMode="auto">
              <a:xfrm>
                <a:off x="3840" y="288"/>
                <a:ext cx="1728" cy="1152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144" name="Picture 25" descr="Voi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" y="320"/>
                <a:ext cx="1632" cy="1104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" name="Oval 30"/>
            <p:cNvSpPr/>
            <p:nvPr/>
          </p:nvSpPr>
          <p:spPr>
            <a:xfrm>
              <a:off x="3276600" y="2820047"/>
              <a:ext cx="459317" cy="43815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41102" y="2730501"/>
            <a:ext cx="2667000" cy="2222500"/>
            <a:chOff x="6341102" y="2730501"/>
            <a:chExt cx="2667000" cy="2222500"/>
          </a:xfrm>
        </p:grpSpPr>
        <p:grpSp>
          <p:nvGrpSpPr>
            <p:cNvPr id="5127" name="Group 26"/>
            <p:cNvGrpSpPr>
              <a:grpSpLocks/>
            </p:cNvGrpSpPr>
            <p:nvPr/>
          </p:nvGrpSpPr>
          <p:grpSpPr bwMode="auto">
            <a:xfrm>
              <a:off x="6341102" y="2730501"/>
              <a:ext cx="2667000" cy="2222500"/>
              <a:chOff x="3840" y="1536"/>
              <a:chExt cx="1728" cy="1152"/>
            </a:xfrm>
          </p:grpSpPr>
          <p:sp>
            <p:nvSpPr>
              <p:cNvPr id="5141" name="Rectangle 27" descr="Cork"/>
              <p:cNvSpPr>
                <a:spLocks noChangeArrowheads="1"/>
              </p:cNvSpPr>
              <p:nvPr/>
            </p:nvSpPr>
            <p:spPr bwMode="auto">
              <a:xfrm>
                <a:off x="3840" y="1536"/>
                <a:ext cx="1728" cy="1152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142" name="Picture 28" descr="buffal4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" y="1584"/>
                <a:ext cx="1632" cy="1056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2" name="Oval 31"/>
            <p:cNvSpPr/>
            <p:nvPr/>
          </p:nvSpPr>
          <p:spPr>
            <a:xfrm>
              <a:off x="6415185" y="2860398"/>
              <a:ext cx="459317" cy="43815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19773" y="4772025"/>
            <a:ext cx="2618827" cy="2085975"/>
            <a:chOff x="1419773" y="4772025"/>
            <a:chExt cx="2618827" cy="2085975"/>
          </a:xfrm>
        </p:grpSpPr>
        <p:grpSp>
          <p:nvGrpSpPr>
            <p:cNvPr id="5129" name="Group 32"/>
            <p:cNvGrpSpPr>
              <a:grpSpLocks/>
            </p:cNvGrpSpPr>
            <p:nvPr/>
          </p:nvGrpSpPr>
          <p:grpSpPr bwMode="auto">
            <a:xfrm>
              <a:off x="1419773" y="4772025"/>
              <a:ext cx="2618827" cy="2085975"/>
              <a:chOff x="2016" y="2835"/>
              <a:chExt cx="1728" cy="1248"/>
            </a:xfrm>
          </p:grpSpPr>
          <p:sp>
            <p:nvSpPr>
              <p:cNvPr id="5137" name="Rectangle 33" descr="Cork"/>
              <p:cNvSpPr>
                <a:spLocks noChangeArrowheads="1"/>
              </p:cNvSpPr>
              <p:nvPr/>
            </p:nvSpPr>
            <p:spPr bwMode="auto">
              <a:xfrm>
                <a:off x="2016" y="2835"/>
                <a:ext cx="1728" cy="1248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138" name="Picture 34" descr="âcy dua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0" y="2865"/>
                <a:ext cx="1680" cy="1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3" name="Oval 32"/>
            <p:cNvSpPr/>
            <p:nvPr/>
          </p:nvSpPr>
          <p:spPr>
            <a:xfrm>
              <a:off x="1524000" y="5105400"/>
              <a:ext cx="459317" cy="43815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84751" y="4662237"/>
            <a:ext cx="2692449" cy="2195763"/>
            <a:chOff x="5384751" y="4662237"/>
            <a:chExt cx="2692449" cy="2195763"/>
          </a:xfrm>
        </p:grpSpPr>
        <p:grpSp>
          <p:nvGrpSpPr>
            <p:cNvPr id="5128" name="Group 29"/>
            <p:cNvGrpSpPr>
              <a:grpSpLocks/>
            </p:cNvGrpSpPr>
            <p:nvPr/>
          </p:nvGrpSpPr>
          <p:grpSpPr bwMode="auto">
            <a:xfrm>
              <a:off x="5384751" y="4662237"/>
              <a:ext cx="2692449" cy="2195763"/>
              <a:chOff x="4032" y="2928"/>
              <a:chExt cx="1728" cy="1248"/>
            </a:xfrm>
          </p:grpSpPr>
          <p:sp>
            <p:nvSpPr>
              <p:cNvPr id="5139" name="Rectangle 30" descr="Cork"/>
              <p:cNvSpPr>
                <a:spLocks noChangeArrowheads="1"/>
              </p:cNvSpPr>
              <p:nvPr/>
            </p:nvSpPr>
            <p:spPr bwMode="auto">
              <a:xfrm>
                <a:off x="4032" y="2928"/>
                <a:ext cx="1728" cy="1248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140" name="Picture 31" descr="canh dong mia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2976"/>
                <a:ext cx="1632" cy="1164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4" name="Oval 33"/>
            <p:cNvSpPr/>
            <p:nvPr/>
          </p:nvSpPr>
          <p:spPr>
            <a:xfrm>
              <a:off x="5467653" y="5083629"/>
              <a:ext cx="459317" cy="43815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2673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animBg="1"/>
      <p:bldP spid="51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u bo d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401638"/>
            <a:ext cx="6486525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57" name="Group 21"/>
          <p:cNvGrpSpPr>
            <a:grpSpLocks/>
          </p:cNvGrpSpPr>
          <p:nvPr/>
        </p:nvGrpSpPr>
        <p:grpSpPr bwMode="auto">
          <a:xfrm>
            <a:off x="3733800" y="5583238"/>
            <a:ext cx="2100263" cy="741362"/>
            <a:chOff x="2352" y="3504"/>
            <a:chExt cx="1323" cy="467"/>
          </a:xfrm>
        </p:grpSpPr>
        <p:grpSp>
          <p:nvGrpSpPr>
            <p:cNvPr id="6160" name="Group 20"/>
            <p:cNvGrpSpPr>
              <a:grpSpLocks/>
            </p:cNvGrpSpPr>
            <p:nvPr/>
          </p:nvGrpSpPr>
          <p:grpSpPr bwMode="auto">
            <a:xfrm>
              <a:off x="2352" y="3552"/>
              <a:ext cx="1323" cy="419"/>
              <a:chOff x="2352" y="3552"/>
              <a:chExt cx="1323" cy="419"/>
            </a:xfrm>
          </p:grpSpPr>
          <p:sp>
            <p:nvSpPr>
              <p:cNvPr id="6162" name="AutoShape 5"/>
              <p:cNvSpPr>
                <a:spLocks noChangeArrowheads="1"/>
              </p:cNvSpPr>
              <p:nvPr/>
            </p:nvSpPr>
            <p:spPr bwMode="auto">
              <a:xfrm>
                <a:off x="2352" y="3552"/>
                <a:ext cx="1323" cy="419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A764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3" name="AutoShape 6"/>
              <p:cNvSpPr>
                <a:spLocks noChangeArrowheads="1"/>
              </p:cNvSpPr>
              <p:nvPr/>
            </p:nvSpPr>
            <p:spPr bwMode="auto">
              <a:xfrm>
                <a:off x="2435" y="3575"/>
                <a:ext cx="1157" cy="349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61" name="Text Box 7"/>
            <p:cNvSpPr txBox="1">
              <a:spLocks noChangeArrowheads="1"/>
            </p:cNvSpPr>
            <p:nvPr/>
          </p:nvSpPr>
          <p:spPr bwMode="auto">
            <a:xfrm>
              <a:off x="2516" y="3504"/>
              <a:ext cx="99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 b="1"/>
                <a:t>bộ đội</a:t>
              </a:r>
            </a:p>
          </p:txBody>
        </p: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1447800" y="4495800"/>
            <a:ext cx="1295400" cy="1087438"/>
            <a:chOff x="0" y="3695"/>
            <a:chExt cx="618" cy="625"/>
          </a:xfrm>
        </p:grpSpPr>
        <p:grpSp>
          <p:nvGrpSpPr>
            <p:cNvPr id="6149" name="Group 9"/>
            <p:cNvGrpSpPr>
              <a:grpSpLocks/>
            </p:cNvGrpSpPr>
            <p:nvPr/>
          </p:nvGrpSpPr>
          <p:grpSpPr bwMode="auto">
            <a:xfrm>
              <a:off x="0" y="3695"/>
              <a:ext cx="599" cy="625"/>
              <a:chOff x="884" y="2523"/>
              <a:chExt cx="862" cy="862"/>
            </a:xfrm>
          </p:grpSpPr>
          <p:sp>
            <p:nvSpPr>
              <p:cNvPr id="6151" name="Oval 10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2" name="Oval 1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3" name="Oval 12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4" name="Oval 13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5" name="Oval 14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6" name="Oval 1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157" name="Oval 16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158" name="Oval 17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159" name="Oval 1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6150" name="Text Box 19"/>
            <p:cNvSpPr txBox="1">
              <a:spLocks noChangeArrowheads="1"/>
            </p:cNvSpPr>
            <p:nvPr/>
          </p:nvSpPr>
          <p:spPr bwMode="auto">
            <a:xfrm>
              <a:off x="157" y="3771"/>
              <a:ext cx="46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6058995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titled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7056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3581400" y="5257800"/>
            <a:ext cx="2386013" cy="641350"/>
            <a:chOff x="2304" y="3312"/>
            <a:chExt cx="1503" cy="404"/>
          </a:xfrm>
        </p:grpSpPr>
        <p:grpSp>
          <p:nvGrpSpPr>
            <p:cNvPr id="7184" name="Group 4"/>
            <p:cNvGrpSpPr>
              <a:grpSpLocks/>
            </p:cNvGrpSpPr>
            <p:nvPr/>
          </p:nvGrpSpPr>
          <p:grpSpPr bwMode="auto">
            <a:xfrm>
              <a:off x="2318" y="3408"/>
              <a:ext cx="1388" cy="283"/>
              <a:chOff x="1248" y="992"/>
              <a:chExt cx="768" cy="288"/>
            </a:xfrm>
          </p:grpSpPr>
          <p:sp>
            <p:nvSpPr>
              <p:cNvPr id="7186" name="AutoShape 5"/>
              <p:cNvSpPr>
                <a:spLocks noChangeArrowheads="1"/>
              </p:cNvSpPr>
              <p:nvPr/>
            </p:nvSpPr>
            <p:spPr bwMode="auto">
              <a:xfrm>
                <a:off x="1248" y="992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B26B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7" name="AutoShape 6"/>
              <p:cNvSpPr>
                <a:spLocks noChangeArrowheads="1"/>
              </p:cNvSpPr>
              <p:nvPr/>
            </p:nvSpPr>
            <p:spPr bwMode="auto">
              <a:xfrm>
                <a:off x="1296" y="1008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5" name="Text Box 7"/>
            <p:cNvSpPr txBox="1">
              <a:spLocks noChangeArrowheads="1"/>
            </p:cNvSpPr>
            <p:nvPr/>
          </p:nvSpPr>
          <p:spPr bwMode="auto">
            <a:xfrm>
              <a:off x="2304" y="3312"/>
              <a:ext cx="15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/>
                <a:t>công nhân</a:t>
              </a:r>
            </a:p>
          </p:txBody>
        </p:sp>
      </p:grpSp>
      <p:grpSp>
        <p:nvGrpSpPr>
          <p:cNvPr id="7172" name="Group 8"/>
          <p:cNvGrpSpPr>
            <a:grpSpLocks/>
          </p:cNvGrpSpPr>
          <p:nvPr/>
        </p:nvGrpSpPr>
        <p:grpSpPr bwMode="auto">
          <a:xfrm>
            <a:off x="1371600" y="4724399"/>
            <a:ext cx="1371600" cy="1085855"/>
            <a:chOff x="1440" y="3408"/>
            <a:chExt cx="477" cy="331"/>
          </a:xfrm>
        </p:grpSpPr>
        <p:grpSp>
          <p:nvGrpSpPr>
            <p:cNvPr id="7173" name="Group 9"/>
            <p:cNvGrpSpPr>
              <a:grpSpLocks/>
            </p:cNvGrpSpPr>
            <p:nvPr/>
          </p:nvGrpSpPr>
          <p:grpSpPr bwMode="auto">
            <a:xfrm>
              <a:off x="1440" y="3418"/>
              <a:ext cx="455" cy="321"/>
              <a:chOff x="884" y="2523"/>
              <a:chExt cx="862" cy="862"/>
            </a:xfrm>
          </p:grpSpPr>
          <p:sp>
            <p:nvSpPr>
              <p:cNvPr id="7175" name="Oval 10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6" name="Oval 1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7" name="Oval 12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8" name="Oval 13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9" name="Oval 14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0" name="Oval 1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181" name="Oval 16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182" name="Oval 17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183" name="Oval 1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7174" name="Text Box 19"/>
            <p:cNvSpPr txBox="1">
              <a:spLocks noChangeArrowheads="1"/>
            </p:cNvSpPr>
            <p:nvPr/>
          </p:nvSpPr>
          <p:spPr bwMode="auto">
            <a:xfrm>
              <a:off x="1567" y="3408"/>
              <a:ext cx="350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54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71693976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3581400" y="5486400"/>
            <a:ext cx="2057400" cy="914400"/>
            <a:chOff x="1248" y="568"/>
            <a:chExt cx="768" cy="288"/>
          </a:xfrm>
        </p:grpSpPr>
        <p:sp>
          <p:nvSpPr>
            <p:cNvPr id="8208" name="AutoShape 14"/>
            <p:cNvSpPr>
              <a:spLocks noChangeArrowheads="1"/>
            </p:cNvSpPr>
            <p:nvPr/>
          </p:nvSpPr>
          <p:spPr bwMode="auto">
            <a:xfrm>
              <a:off x="1248" y="568"/>
              <a:ext cx="768" cy="288"/>
            </a:xfrm>
            <a:prstGeom prst="flowChartTerminator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A764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AutoShape 15"/>
            <p:cNvSpPr>
              <a:spLocks noChangeArrowheads="1"/>
            </p:cNvSpPr>
            <p:nvPr/>
          </p:nvSpPr>
          <p:spPr bwMode="auto">
            <a:xfrm>
              <a:off x="1296" y="584"/>
              <a:ext cx="672" cy="240"/>
            </a:xfrm>
            <a:prstGeom prst="flowChartTerminator">
              <a:avLst/>
            </a:prstGeom>
            <a:gradFill rotWithShape="1">
              <a:gsLst>
                <a:gs pos="0">
                  <a:srgbClr val="764700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</p:grp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3838575" y="5511800"/>
            <a:ext cx="1543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/>
              <a:t>ô tô</a:t>
            </a:r>
          </a:p>
        </p:txBody>
      </p:sp>
      <p:pic>
        <p:nvPicPr>
          <p:cNvPr id="819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197" name="Group 31"/>
          <p:cNvGrpSpPr>
            <a:grpSpLocks/>
          </p:cNvGrpSpPr>
          <p:nvPr/>
        </p:nvGrpSpPr>
        <p:grpSpPr bwMode="auto">
          <a:xfrm>
            <a:off x="304800" y="4564856"/>
            <a:ext cx="1388171" cy="1150144"/>
            <a:chOff x="199" y="3754"/>
            <a:chExt cx="561" cy="566"/>
          </a:xfrm>
        </p:grpSpPr>
        <p:sp>
          <p:nvSpPr>
            <p:cNvPr id="8198" name="Oval 3"/>
            <p:cNvSpPr>
              <a:spLocks noChangeArrowheads="1"/>
            </p:cNvSpPr>
            <p:nvPr/>
          </p:nvSpPr>
          <p:spPr bwMode="gray">
            <a:xfrm>
              <a:off x="199" y="3754"/>
              <a:ext cx="561" cy="5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199" name="Oval 4"/>
            <p:cNvSpPr>
              <a:spLocks noChangeArrowheads="1"/>
            </p:cNvSpPr>
            <p:nvPr/>
          </p:nvSpPr>
          <p:spPr bwMode="gray">
            <a:xfrm>
              <a:off x="199" y="3754"/>
              <a:ext cx="561" cy="566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00" name="Oval 5"/>
            <p:cNvSpPr>
              <a:spLocks noChangeArrowheads="1"/>
            </p:cNvSpPr>
            <p:nvPr/>
          </p:nvSpPr>
          <p:spPr bwMode="gray">
            <a:xfrm>
              <a:off x="222" y="3787"/>
              <a:ext cx="488" cy="492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01" name="Oval 6"/>
            <p:cNvSpPr>
              <a:spLocks noChangeArrowheads="1"/>
            </p:cNvSpPr>
            <p:nvPr/>
          </p:nvSpPr>
          <p:spPr bwMode="gray">
            <a:xfrm>
              <a:off x="223" y="3787"/>
              <a:ext cx="487" cy="492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02" name="Oval 7"/>
            <p:cNvSpPr>
              <a:spLocks noChangeArrowheads="1"/>
            </p:cNvSpPr>
            <p:nvPr/>
          </p:nvSpPr>
          <p:spPr bwMode="gray">
            <a:xfrm>
              <a:off x="240" y="3809"/>
              <a:ext cx="439" cy="44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03" name="Oval 8"/>
            <p:cNvSpPr>
              <a:spLocks noChangeArrowheads="1"/>
            </p:cNvSpPr>
            <p:nvPr/>
          </p:nvSpPr>
          <p:spPr bwMode="gray">
            <a:xfrm>
              <a:off x="245" y="3816"/>
              <a:ext cx="425" cy="429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204" name="Oval 9"/>
            <p:cNvSpPr>
              <a:spLocks noChangeArrowheads="1"/>
            </p:cNvSpPr>
            <p:nvPr/>
          </p:nvSpPr>
          <p:spPr bwMode="gray">
            <a:xfrm>
              <a:off x="248" y="3817"/>
              <a:ext cx="414" cy="418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205" name="Oval 10"/>
            <p:cNvSpPr>
              <a:spLocks noChangeArrowheads="1"/>
            </p:cNvSpPr>
            <p:nvPr/>
          </p:nvSpPr>
          <p:spPr bwMode="gray">
            <a:xfrm>
              <a:off x="248" y="3818"/>
              <a:ext cx="396" cy="392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206" name="Oval 11"/>
            <p:cNvSpPr>
              <a:spLocks noChangeArrowheads="1"/>
            </p:cNvSpPr>
            <p:nvPr/>
          </p:nvSpPr>
          <p:spPr bwMode="gray">
            <a:xfrm>
              <a:off x="264" y="3824"/>
              <a:ext cx="350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207" name="Text Box 12"/>
            <p:cNvSpPr txBox="1">
              <a:spLocks noChangeArrowheads="1"/>
            </p:cNvSpPr>
            <p:nvPr/>
          </p:nvSpPr>
          <p:spPr bwMode="auto">
            <a:xfrm>
              <a:off x="243" y="3848"/>
              <a:ext cx="432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8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63467915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457200" y="304800"/>
            <a:ext cx="8382000" cy="5257800"/>
            <a:chOff x="1104" y="192"/>
            <a:chExt cx="3984" cy="2971"/>
          </a:xfrm>
        </p:grpSpPr>
        <p:pic>
          <p:nvPicPr>
            <p:cNvPr id="9224" name="Picture 3" descr="may b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92"/>
              <a:ext cx="3984" cy="2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5" name="Group 4"/>
            <p:cNvGrpSpPr>
              <a:grpSpLocks/>
            </p:cNvGrpSpPr>
            <p:nvPr/>
          </p:nvGrpSpPr>
          <p:grpSpPr bwMode="auto">
            <a:xfrm>
              <a:off x="1104" y="2496"/>
              <a:ext cx="599" cy="625"/>
              <a:chOff x="1104" y="2496"/>
              <a:chExt cx="599" cy="625"/>
            </a:xfrm>
          </p:grpSpPr>
          <p:grpSp>
            <p:nvGrpSpPr>
              <p:cNvPr id="9226" name="Group 5"/>
              <p:cNvGrpSpPr>
                <a:grpSpLocks/>
              </p:cNvGrpSpPr>
              <p:nvPr/>
            </p:nvGrpSpPr>
            <p:grpSpPr bwMode="auto">
              <a:xfrm>
                <a:off x="1104" y="2496"/>
                <a:ext cx="599" cy="625"/>
                <a:chOff x="884" y="2523"/>
                <a:chExt cx="862" cy="862"/>
              </a:xfrm>
            </p:grpSpPr>
            <p:sp>
              <p:nvSpPr>
                <p:cNvPr id="9228" name="Oval 6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29" name="Oval 7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30" name="Oval 8"/>
                <p:cNvSpPr>
                  <a:spLocks noChangeArrowheads="1"/>
                </p:cNvSpPr>
                <p:nvPr/>
              </p:nvSpPr>
              <p:spPr bwMode="gray">
                <a:xfrm>
                  <a:off x="940" y="2579"/>
                  <a:ext cx="750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31" name="Oval 9"/>
                <p:cNvSpPr>
                  <a:spLocks noChangeArrowheads="1"/>
                </p:cNvSpPr>
                <p:nvPr/>
              </p:nvSpPr>
              <p:spPr bwMode="gray">
                <a:xfrm>
                  <a:off x="941" y="2579"/>
                  <a:ext cx="749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32" name="Oval 10"/>
                <p:cNvSpPr>
                  <a:spLocks noChangeArrowheads="1"/>
                </p:cNvSpPr>
                <p:nvPr/>
              </p:nvSpPr>
              <p:spPr bwMode="gray">
                <a:xfrm>
                  <a:off x="981" y="2617"/>
                  <a:ext cx="674" cy="674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33" name="Oval 11"/>
                <p:cNvSpPr>
                  <a:spLocks noChangeArrowheads="1"/>
                </p:cNvSpPr>
                <p:nvPr/>
              </p:nvSpPr>
              <p:spPr bwMode="gray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9234" name="Oval 12"/>
                <p:cNvSpPr>
                  <a:spLocks noChangeArrowheads="1"/>
                </p:cNvSpPr>
                <p:nvPr/>
              </p:nvSpPr>
              <p:spPr bwMode="gray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9235" name="Oval 13"/>
                <p:cNvSpPr>
                  <a:spLocks noChangeArrowheads="1"/>
                </p:cNvSpPr>
                <p:nvPr/>
              </p:nvSpPr>
              <p:spPr bwMode="gray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9236" name="Oval 14"/>
                <p:cNvSpPr>
                  <a:spLocks noChangeArrowheads="1"/>
                </p:cNvSpPr>
                <p:nvPr/>
              </p:nvSpPr>
              <p:spPr bwMode="gray">
                <a:xfrm>
                  <a:off x="1042" y="2655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227" name="Text Box 15"/>
              <p:cNvSpPr txBox="1">
                <a:spLocks noChangeArrowheads="1"/>
              </p:cNvSpPr>
              <p:nvPr/>
            </p:nvSpPr>
            <p:spPr bwMode="auto">
              <a:xfrm>
                <a:off x="1127" y="2575"/>
                <a:ext cx="461" cy="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0496" name="Group 16"/>
          <p:cNvGrpSpPr>
            <a:grpSpLocks/>
          </p:cNvGrpSpPr>
          <p:nvPr/>
        </p:nvGrpSpPr>
        <p:grpSpPr bwMode="auto">
          <a:xfrm>
            <a:off x="3543761" y="5816857"/>
            <a:ext cx="2133600" cy="914400"/>
            <a:chOff x="576" y="3744"/>
            <a:chExt cx="1344" cy="576"/>
          </a:xfrm>
        </p:grpSpPr>
        <p:grpSp>
          <p:nvGrpSpPr>
            <p:cNvPr id="9220" name="Group 17"/>
            <p:cNvGrpSpPr>
              <a:grpSpLocks/>
            </p:cNvGrpSpPr>
            <p:nvPr/>
          </p:nvGrpSpPr>
          <p:grpSpPr bwMode="auto">
            <a:xfrm>
              <a:off x="576" y="3744"/>
              <a:ext cx="1296" cy="576"/>
              <a:chOff x="1248" y="568"/>
              <a:chExt cx="768" cy="288"/>
            </a:xfrm>
          </p:grpSpPr>
          <p:sp>
            <p:nvSpPr>
              <p:cNvPr id="9222" name="AutoShape 18"/>
              <p:cNvSpPr>
                <a:spLocks noChangeArrowheads="1"/>
              </p:cNvSpPr>
              <p:nvPr/>
            </p:nvSpPr>
            <p:spPr bwMode="auto">
              <a:xfrm>
                <a:off x="1248" y="568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A764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3" name="AutoShape 19"/>
              <p:cNvSpPr>
                <a:spLocks noChangeArrowheads="1"/>
              </p:cNvSpPr>
              <p:nvPr/>
            </p:nvSpPr>
            <p:spPr bwMode="auto">
              <a:xfrm>
                <a:off x="1296" y="584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21" name="Text Box 20"/>
            <p:cNvSpPr txBox="1">
              <a:spLocks noChangeArrowheads="1"/>
            </p:cNvSpPr>
            <p:nvPr/>
          </p:nvSpPr>
          <p:spPr bwMode="auto">
            <a:xfrm>
              <a:off x="594" y="3760"/>
              <a:ext cx="132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 b="1" dirty="0" err="1"/>
                <a:t>máy</a:t>
              </a:r>
              <a:r>
                <a:rPr lang="en-US" sz="4000" b="1" dirty="0"/>
                <a:t> bay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640981615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7534" y="358881"/>
            <a:ext cx="8059993" cy="5288339"/>
            <a:chOff x="820993" y="426661"/>
            <a:chExt cx="7620000" cy="4876800"/>
          </a:xfrm>
        </p:grpSpPr>
        <p:pic>
          <p:nvPicPr>
            <p:cNvPr id="10248" name="Picture 3" descr="Vo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528" y="426661"/>
              <a:ext cx="7590465" cy="4816764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49" name="Group 4"/>
            <p:cNvGrpSpPr>
              <a:grpSpLocks/>
            </p:cNvGrpSpPr>
            <p:nvPr/>
          </p:nvGrpSpPr>
          <p:grpSpPr bwMode="auto">
            <a:xfrm>
              <a:off x="820993" y="4341340"/>
              <a:ext cx="1473053" cy="962121"/>
              <a:chOff x="0" y="3695"/>
              <a:chExt cx="798" cy="625"/>
            </a:xfrm>
          </p:grpSpPr>
          <p:grpSp>
            <p:nvGrpSpPr>
              <p:cNvPr id="10250" name="Group 5"/>
              <p:cNvGrpSpPr>
                <a:grpSpLocks/>
              </p:cNvGrpSpPr>
              <p:nvPr/>
            </p:nvGrpSpPr>
            <p:grpSpPr bwMode="auto">
              <a:xfrm>
                <a:off x="0" y="3695"/>
                <a:ext cx="599" cy="625"/>
                <a:chOff x="884" y="2523"/>
                <a:chExt cx="862" cy="862"/>
              </a:xfrm>
            </p:grpSpPr>
            <p:sp>
              <p:nvSpPr>
                <p:cNvPr id="10252" name="Oval 6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53" name="Oval 7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54" name="Oval 8"/>
                <p:cNvSpPr>
                  <a:spLocks noChangeArrowheads="1"/>
                </p:cNvSpPr>
                <p:nvPr/>
              </p:nvSpPr>
              <p:spPr bwMode="gray">
                <a:xfrm>
                  <a:off x="940" y="2579"/>
                  <a:ext cx="750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55" name="Oval 9"/>
                <p:cNvSpPr>
                  <a:spLocks noChangeArrowheads="1"/>
                </p:cNvSpPr>
                <p:nvPr/>
              </p:nvSpPr>
              <p:spPr bwMode="gray">
                <a:xfrm>
                  <a:off x="941" y="2579"/>
                  <a:ext cx="749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56" name="Oval 10"/>
                <p:cNvSpPr>
                  <a:spLocks noChangeArrowheads="1"/>
                </p:cNvSpPr>
                <p:nvPr/>
              </p:nvSpPr>
              <p:spPr bwMode="gray">
                <a:xfrm>
                  <a:off x="981" y="2617"/>
                  <a:ext cx="674" cy="674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57" name="Oval 11"/>
                <p:cNvSpPr>
                  <a:spLocks noChangeArrowheads="1"/>
                </p:cNvSpPr>
                <p:nvPr/>
              </p:nvSpPr>
              <p:spPr bwMode="gray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0258" name="Oval 12"/>
                <p:cNvSpPr>
                  <a:spLocks noChangeArrowheads="1"/>
                </p:cNvSpPr>
                <p:nvPr/>
              </p:nvSpPr>
              <p:spPr bwMode="gray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0259" name="Oval 13"/>
                <p:cNvSpPr>
                  <a:spLocks noChangeArrowheads="1"/>
                </p:cNvSpPr>
                <p:nvPr/>
              </p:nvSpPr>
              <p:spPr bwMode="gray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0260" name="Oval 14"/>
                <p:cNvSpPr>
                  <a:spLocks noChangeArrowheads="1"/>
                </p:cNvSpPr>
                <p:nvPr/>
              </p:nvSpPr>
              <p:spPr bwMode="gray">
                <a:xfrm>
                  <a:off x="1042" y="2654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51" name="Text Box 15"/>
              <p:cNvSpPr txBox="1">
                <a:spLocks noChangeArrowheads="1"/>
              </p:cNvSpPr>
              <p:nvPr/>
            </p:nvSpPr>
            <p:spPr bwMode="auto">
              <a:xfrm>
                <a:off x="171" y="3756"/>
                <a:ext cx="627" cy="4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22544" name="Group 16"/>
          <p:cNvGrpSpPr>
            <a:grpSpLocks/>
          </p:cNvGrpSpPr>
          <p:nvPr/>
        </p:nvGrpSpPr>
        <p:grpSpPr bwMode="auto">
          <a:xfrm>
            <a:off x="3429000" y="5486400"/>
            <a:ext cx="2057400" cy="914400"/>
            <a:chOff x="576" y="3744"/>
            <a:chExt cx="1296" cy="576"/>
          </a:xfrm>
        </p:grpSpPr>
        <p:grpSp>
          <p:nvGrpSpPr>
            <p:cNvPr id="10244" name="Group 17"/>
            <p:cNvGrpSpPr>
              <a:grpSpLocks/>
            </p:cNvGrpSpPr>
            <p:nvPr/>
          </p:nvGrpSpPr>
          <p:grpSpPr bwMode="auto">
            <a:xfrm>
              <a:off x="576" y="3744"/>
              <a:ext cx="1296" cy="576"/>
              <a:chOff x="1248" y="568"/>
              <a:chExt cx="768" cy="288"/>
            </a:xfrm>
          </p:grpSpPr>
          <p:sp>
            <p:nvSpPr>
              <p:cNvPr id="10246" name="AutoShape 18"/>
              <p:cNvSpPr>
                <a:spLocks noChangeArrowheads="1"/>
              </p:cNvSpPr>
              <p:nvPr/>
            </p:nvSpPr>
            <p:spPr bwMode="auto">
              <a:xfrm>
                <a:off x="1248" y="568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A764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7" name="AutoShape 19"/>
              <p:cNvSpPr>
                <a:spLocks noChangeArrowheads="1"/>
              </p:cNvSpPr>
              <p:nvPr/>
            </p:nvSpPr>
            <p:spPr bwMode="auto">
              <a:xfrm>
                <a:off x="1296" y="584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5" name="Text Box 20"/>
            <p:cNvSpPr txBox="1">
              <a:spLocks noChangeArrowheads="1"/>
            </p:cNvSpPr>
            <p:nvPr/>
          </p:nvSpPr>
          <p:spPr bwMode="auto">
            <a:xfrm>
              <a:off x="738" y="3760"/>
              <a:ext cx="9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/>
                <a:t>voi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73560419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ab723b9212f1a55a18b4433ecf85af7fbc28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625</Words>
  <Application>Microsoft Office PowerPoint</Application>
  <PresentationFormat>On-screen Show (4:3)</PresentationFormat>
  <Paragraphs>209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computer</cp:lastModifiedBy>
  <cp:revision>53</cp:revision>
  <dcterms:created xsi:type="dcterms:W3CDTF">2015-09-01T15:22:32Z</dcterms:created>
  <dcterms:modified xsi:type="dcterms:W3CDTF">2019-08-09T15:00:18Z</dcterms:modified>
</cp:coreProperties>
</file>