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300" r:id="rId3"/>
    <p:sldId id="281" r:id="rId4"/>
    <p:sldId id="282" r:id="rId5"/>
    <p:sldId id="286" r:id="rId6"/>
    <p:sldId id="302" r:id="rId7"/>
    <p:sldId id="258" r:id="rId8"/>
    <p:sldId id="259" r:id="rId9"/>
    <p:sldId id="260" r:id="rId10"/>
    <p:sldId id="261" r:id="rId11"/>
    <p:sldId id="319" r:id="rId12"/>
    <p:sldId id="262" r:id="rId13"/>
    <p:sldId id="264" r:id="rId14"/>
    <p:sldId id="332" r:id="rId15"/>
    <p:sldId id="265" r:id="rId16"/>
    <p:sldId id="289" r:id="rId17"/>
    <p:sldId id="290" r:id="rId18"/>
    <p:sldId id="316" r:id="rId19"/>
    <p:sldId id="271" r:id="rId20"/>
    <p:sldId id="274" r:id="rId21"/>
    <p:sldId id="272" r:id="rId22"/>
    <p:sldId id="273" r:id="rId23"/>
    <p:sldId id="321" r:id="rId24"/>
    <p:sldId id="276" r:id="rId25"/>
    <p:sldId id="324" r:id="rId26"/>
    <p:sldId id="325" r:id="rId27"/>
    <p:sldId id="306" r:id="rId28"/>
    <p:sldId id="328" r:id="rId29"/>
    <p:sldId id="329" r:id="rId30"/>
    <p:sldId id="315" r:id="rId31"/>
    <p:sldId id="311" r:id="rId32"/>
    <p:sldId id="268" r:id="rId33"/>
    <p:sldId id="293" r:id="rId34"/>
    <p:sldId id="312" r:id="rId35"/>
    <p:sldId id="314" r:id="rId36"/>
    <p:sldId id="297" r:id="rId37"/>
    <p:sldId id="322" r:id="rId38"/>
    <p:sldId id="279" r:id="rId39"/>
    <p:sldId id="298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FFFF"/>
    <a:srgbClr val="4CA135"/>
    <a:srgbClr val="005800"/>
    <a:srgbClr val="E7E200"/>
    <a:srgbClr val="003366"/>
    <a:srgbClr val="B49200"/>
    <a:srgbClr val="FFFF5D"/>
    <a:srgbClr val="D2AA00"/>
    <a:srgbClr val="DA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9" autoAdjust="0"/>
    <p:restoredTop sz="94660"/>
  </p:normalViewPr>
  <p:slideViewPr>
    <p:cSldViewPr>
      <p:cViewPr varScale="1">
        <p:scale>
          <a:sx n="85" d="100"/>
          <a:sy n="85" d="100"/>
        </p:scale>
        <p:origin x="312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28FC-DE82-4EEE-88E0-91957AA81DC2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029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527E-53A7-49D8-B994-F4E98575401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785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A682-2C57-48A9-9BB8-1B0A962830BB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3278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8CFC2-7AD9-4EF1-9B97-846B57737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4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163A-E020-4D0D-B7CA-6B256530B366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240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74C3-8D4B-4D5F-A0BD-77132A2AC33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2332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E95-6CD3-408D-965C-D55A6CFFB05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1716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B140-33AE-49FC-8FD0-DDC96F18FF14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8890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5D47-AD41-4328-9CF9-49A0A712426E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676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4E18-6C91-4E7B-AC61-763422903D5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3955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150A-C270-4A8E-909A-2A56E644A86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9458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18F2-B5CB-4DAD-A01B-4DED4257EA45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5140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D4013-121F-4271-8555-5F342CBBAB7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742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vn/url?sa=i&amp;rct=j&amp;q=&amp;esrc=s&amp;source=images&amp;cd=&amp;cad=rja&amp;uact=8&amp;ved=0ahUKEwj6k7HhxpnWAhXGjZQKHVeWDWwQjRwIBw&amp;url=http://megafun.vn/cuoc-song/suc-khoe/kien-thuc/201005/ngoi-lung-khong-thang-nguy-co-veo-cot-song-76482/?mode=mobile&amp;psig=AFQjCNEkwnTQagnWSt6aE3qb7eoOJQu3Jg&amp;ust=1505096246074179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www.google.com.vn/url?sa=i&amp;rct=j&amp;q=&amp;esrc=s&amp;source=images&amp;cd=&amp;cad=rja&amp;uact=8&amp;ved=0ahUKEwiK6Zu8xZnWAhUFGZQKHQTUCr0QjRwIBw&amp;url=http://suckhoedoisong.vn/tre-nheo-mat-lien-tuc-khong-kham-som-se-de-lai-hau-qua-vo-cung-nang-ne-n116968.html&amp;psig=AFQjCNFUMYh41DPVs112SWKZ_lGh8gt80A&amp;ust=150509593186194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vn/url?sa=i&amp;rct=j&amp;q=&amp;esrc=s&amp;source=images&amp;cd=&amp;cad=rja&amp;uact=8&amp;ved=0ahUKEwiL3-mppZjWAhVEmpQKHdkeDy8QjRwIBw&amp;url=https://truyenhaymoingay.net/anh-cac-loai-hoa/c521/page/6.html&amp;psig=AFQjCNH8xQ2ZFy_31xSbf79287AQL0dipw&amp;ust=1505052901162520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vn/url?sa=i&amp;rct=j&amp;q=&amp;esrc=s&amp;source=images&amp;cd=&amp;cad=rja&amp;uact=8&amp;ved=0ahUKEwixwZWBpJjWAhUCmpQKHdShDLcQjRwIBw&amp;url=http://thuviendohoa.vn/2019-hoa-hong-dep-file-vector-vector.html&amp;psig=AFQjCNGCp-BDBdnX79iHo9qGFHu722LdmA&amp;ust=1505052599265824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hyperlink" Target="https://www.google.com.vn/url?sa=i&amp;rct=j&amp;q=&amp;esrc=s&amp;source=images&amp;cd=&amp;cad=rja&amp;uact=8&amp;ved=0ahUKEwiL3-mppZjWAhVEmpQKHdkeDy8QjRwIBw&amp;url=https://truyenhaymoingay.net/anh-cac-loai-hoa/c521/page/6.html&amp;psig=AFQjCNH8xQ2ZFy_31xSbf79287AQL0dipw&amp;ust=1505052901162520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vn/url?sa=i&amp;rct=j&amp;q=&amp;esrc=s&amp;source=images&amp;cd=&amp;cad=rja&amp;uact=8&amp;ved=0ahUKEwiL3-mppZjWAhVEmpQKHdkeDy8QjRwIBw&amp;url=https://truyenhaymoingay.net/anh-cac-loai-hoa/c521/page/6.html&amp;psig=AFQjCNH8xQ2ZFy_31xSbf79287AQL0dipw&amp;ust=1505052901162520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.vn/url?sa=i&amp;rct=j&amp;q=&amp;esrc=s&amp;source=images&amp;cd=&amp;cad=rja&amp;uact=8&amp;ved=0ahUKEwi_0cvd4JnWAhUDKpQKHSKIDbMQjRwIBw&amp;url=http://qbttehn.gov.vn/notices/kham-mat-mien-phi-cho-tre-em.html&amp;psig=AFQjCNGBEMaO8qeZfIy_BZYm37K6-kq42A&amp;ust=150510324248136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.vn/url?sa=i&amp;rct=j&amp;q=&amp;esrc=s&amp;source=images&amp;cd=&amp;cad=rja&amp;uact=8&amp;ved=0ahUKEwjG0qH04pnWAhXBFZQKHXDeB4AQjRwIBw&amp;url=http://viemtaigiua.com/index.php/thuoc-nho-tai-can-than-trong-khi-dung.html&amp;psig=AFQjCNGFqc-IRlv4e3IfTCKRYGBscmCu2Q&amp;ust=150510382068866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hyperlink" Target="https://www.google.com.vn/url?sa=i&amp;rct=j&amp;q=&amp;esrc=s&amp;source=images&amp;cd=&amp;cad=rja&amp;uact=8&amp;ved=0ahUKEwiL3-mppZjWAhVEmpQKHdkeDy8QjRwIBw&amp;url=https://truyenhaymoingay.net/anh-cac-loai-hoa/c521/page/6.html&amp;psig=AFQjCNH8xQ2ZFy_31xSbf79287AQL0dipw&amp;ust=150505290116252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G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7" y="0"/>
            <a:ext cx="2944283" cy="2171700"/>
          </a:xfrm>
          <a:noFill/>
        </p:spPr>
      </p:pic>
      <p:pic>
        <p:nvPicPr>
          <p:cNvPr id="3075" name="Picture 3" descr="CG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0" y="1"/>
            <a:ext cx="2895600" cy="2208213"/>
          </a:xfrm>
          <a:noFill/>
        </p:spPr>
      </p:pic>
      <p:pic>
        <p:nvPicPr>
          <p:cNvPr id="3076" name="Picture 4" descr="CG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419" y="4419601"/>
            <a:ext cx="30861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016000" y="838200"/>
            <a:ext cx="102616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quý thầy </a:t>
            </a:r>
          </a:p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 giáo về dự giờ</a:t>
            </a:r>
          </a:p>
        </p:txBody>
      </p:sp>
      <p:sp>
        <p:nvSpPr>
          <p:cNvPr id="3078" name="WordArt 6" descr="5"/>
          <p:cNvSpPr>
            <a:spLocks noChangeArrowheads="1" noChangeShapeType="1" noTextEdit="1"/>
          </p:cNvSpPr>
          <p:nvPr/>
        </p:nvSpPr>
        <p:spPr bwMode="auto">
          <a:xfrm>
            <a:off x="4323794" y="4436896"/>
            <a:ext cx="4064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5">
                    <a:alphaModFix amt="97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b="1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5">
                    <a:alphaModFix amt="97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1A6</a:t>
            </a:r>
          </a:p>
          <a:p>
            <a:pPr algn="ctr"/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5">
                    <a:alphaModFix amt="97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GV: LÝ THỊ BÍCH LIÊN </a:t>
            </a:r>
            <a:endParaRPr lang="en-US" sz="3600" b="1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blipFill dpi="0" rotWithShape="1">
                <a:blip r:embed="rId5">
                  <a:alphaModFix amt="97000"/>
                </a:blip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15394" y="5803875"/>
            <a:ext cx="1148080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  <a:cs typeface="Arial" charset="0"/>
              </a:rPr>
              <a:t> 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-15875"/>
            <a:ext cx="12192000" cy="6873875"/>
            <a:chOff x="0" y="-10"/>
            <a:chExt cx="5760" cy="4330"/>
          </a:xfrm>
        </p:grpSpPr>
        <p:pic>
          <p:nvPicPr>
            <p:cNvPr id="2058" name="Picture 9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0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1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2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5" name="Picture 13" descr="CG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1"/>
            <a:ext cx="28956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9200" y="3229224"/>
            <a:ext cx="731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HP001 5 hàng" pitchFamily="34" charset="0"/>
              </a:rPr>
              <a:t>T</a:t>
            </a:r>
            <a:r>
              <a:rPr lang="en-US" sz="6000" u="sng" dirty="0" err="1">
                <a:latin typeface="HP001 5 hàng" pitchFamily="34" charset="0"/>
              </a:rPr>
              <a:t>ự</a:t>
            </a:r>
            <a:r>
              <a:rPr lang="en-US" sz="6000" u="sng" dirty="0">
                <a:latin typeface="HP001 5 hàng" pitchFamily="34" charset="0"/>
              </a:rPr>
              <a:t> </a:t>
            </a:r>
            <a:r>
              <a:rPr lang="en-US" sz="6000" u="sng" dirty="0" err="1">
                <a:latin typeface="HP001 5 hàng" pitchFamily="34" charset="0"/>
              </a:rPr>
              <a:t>nhiên</a:t>
            </a:r>
            <a:r>
              <a:rPr lang="en-US" sz="6000" u="sng" dirty="0">
                <a:latin typeface="HP001 5 hàng" pitchFamily="34" charset="0"/>
              </a:rPr>
              <a:t> </a:t>
            </a:r>
            <a:r>
              <a:rPr lang="en-US" sz="6000" u="sng" dirty="0" err="1">
                <a:latin typeface="HP001 5 hàng" pitchFamily="34" charset="0"/>
              </a:rPr>
              <a:t>và</a:t>
            </a:r>
            <a:r>
              <a:rPr lang="en-US" sz="6000" u="sng" dirty="0">
                <a:latin typeface="HP001 5 hàng" pitchFamily="34" charset="0"/>
              </a:rPr>
              <a:t> </a:t>
            </a:r>
            <a:r>
              <a:rPr lang="en-US" sz="6000" u="sng" dirty="0" err="1">
                <a:latin typeface="HP001 5 hàng" pitchFamily="34" charset="0"/>
              </a:rPr>
              <a:t>Xã</a:t>
            </a:r>
            <a:r>
              <a:rPr lang="en-US" sz="6000" u="sng" dirty="0">
                <a:latin typeface="HP001 5 hàng" pitchFamily="34" charset="0"/>
              </a:rPr>
              <a:t> </a:t>
            </a:r>
            <a:r>
              <a:rPr lang="en-US" sz="6000" u="sng" dirty="0" err="1">
                <a:latin typeface="HP001 5 hàng" pitchFamily="34" charset="0"/>
              </a:rPr>
              <a:t>hội</a:t>
            </a:r>
            <a:endParaRPr lang="en-US" sz="6000" u="sng" dirty="0">
              <a:latin typeface="HP001 5 hàng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50649"/>
      </p:ext>
    </p:extLst>
  </p:cSld>
  <p:clrMapOvr>
    <a:masterClrMapping/>
  </p:clrMapOvr>
  <p:transition advTm="2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5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7" grpId="1" animBg="1"/>
      <p:bldP spid="3078" grpId="0" animBg="1"/>
      <p:bldP spid="3079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57200"/>
            <a:ext cx="9067800" cy="5562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6096000"/>
            <a:ext cx="1219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400" dirty="0" err="1">
                <a:solidFill>
                  <a:srgbClr val="0000FF"/>
                </a:solidFill>
              </a:rPr>
              <a:t>Bạn</a:t>
            </a:r>
            <a:r>
              <a:rPr lang="en-US" altLang="vi-VN" sz="4400" dirty="0">
                <a:solidFill>
                  <a:srgbClr val="0000FF"/>
                </a:solidFill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</a:rPr>
              <a:t>đang</a:t>
            </a:r>
            <a:r>
              <a:rPr lang="en-US" altLang="vi-VN" sz="4400" dirty="0">
                <a:solidFill>
                  <a:srgbClr val="0000FF"/>
                </a:solidFill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</a:rPr>
              <a:t>đọc</a:t>
            </a:r>
            <a:r>
              <a:rPr lang="en-US" altLang="vi-VN" sz="4400" dirty="0">
                <a:solidFill>
                  <a:srgbClr val="0000FF"/>
                </a:solidFill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</a:rPr>
              <a:t>sách</a:t>
            </a:r>
            <a:r>
              <a:rPr lang="en-US" altLang="vi-VN" sz="4400" dirty="0">
                <a:solidFill>
                  <a:srgbClr val="0000FF"/>
                </a:solidFill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</a:rPr>
              <a:t>có</a:t>
            </a:r>
            <a:r>
              <a:rPr lang="en-US" altLang="vi-VN" sz="4400" dirty="0">
                <a:solidFill>
                  <a:srgbClr val="0000FF"/>
                </a:solidFill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</a:rPr>
              <a:t>ánh</a:t>
            </a:r>
            <a:r>
              <a:rPr lang="en-US" altLang="vi-VN" sz="4400" dirty="0">
                <a:solidFill>
                  <a:srgbClr val="0000FF"/>
                </a:solidFill>
              </a:rPr>
              <a:t> </a:t>
            </a:r>
            <a:r>
              <a:rPr lang="en-US" altLang="vi-VN" sz="4400" dirty="0" err="1">
                <a:solidFill>
                  <a:srgbClr val="0000FF"/>
                </a:solidFill>
              </a:rPr>
              <a:t>sáng</a:t>
            </a:r>
            <a:r>
              <a:rPr lang="en-US" altLang="vi-VN" sz="4400" dirty="0" smtClean="0">
                <a:solidFill>
                  <a:srgbClr val="0000FF"/>
                </a:solidFill>
              </a:rPr>
              <a:t>. </a:t>
            </a:r>
            <a:r>
              <a:rPr lang="en-US" altLang="vi-VN" sz="4400" dirty="0" err="1" smtClean="0">
                <a:solidFill>
                  <a:srgbClr val="0000FF"/>
                </a:solidFill>
              </a:rPr>
              <a:t>Việc</a:t>
            </a:r>
            <a:r>
              <a:rPr lang="en-US" altLang="vi-VN" sz="4400" dirty="0" smtClean="0">
                <a:solidFill>
                  <a:srgbClr val="0000FF"/>
                </a:solidFill>
              </a:rPr>
              <a:t> </a:t>
            </a:r>
            <a:r>
              <a:rPr lang="en-US" altLang="vi-VN" sz="4400" dirty="0" err="1" smtClean="0">
                <a:solidFill>
                  <a:srgbClr val="0000FF"/>
                </a:solidFill>
              </a:rPr>
              <a:t>này</a:t>
            </a:r>
            <a:r>
              <a:rPr lang="en-US" altLang="vi-VN" sz="4400" dirty="0" smtClean="0">
                <a:solidFill>
                  <a:srgbClr val="0000FF"/>
                </a:solidFill>
              </a:rPr>
              <a:t> </a:t>
            </a:r>
            <a:r>
              <a:rPr lang="en-US" altLang="vi-VN" sz="4400" dirty="0" err="1" smtClean="0">
                <a:solidFill>
                  <a:srgbClr val="0000FF"/>
                </a:solidFill>
              </a:rPr>
              <a:t>nên</a:t>
            </a:r>
            <a:r>
              <a:rPr lang="en-US" altLang="vi-VN" sz="4400" dirty="0" smtClean="0">
                <a:solidFill>
                  <a:srgbClr val="0000FF"/>
                </a:solidFill>
              </a:rPr>
              <a:t> </a:t>
            </a:r>
            <a:r>
              <a:rPr lang="en-US" altLang="vi-VN" sz="4400" dirty="0" err="1" smtClean="0">
                <a:solidFill>
                  <a:srgbClr val="0000FF"/>
                </a:solidFill>
              </a:rPr>
              <a:t>làm</a:t>
            </a:r>
            <a:endParaRPr lang="en-US" altLang="vi-VN" sz="4400" dirty="0">
              <a:solidFill>
                <a:srgbClr val="0000FF"/>
              </a:solidFill>
            </a:endParaRPr>
          </a:p>
        </p:txBody>
      </p:sp>
      <p:pic>
        <p:nvPicPr>
          <p:cNvPr id="7" name="Picture 9" descr="https://image.freepik.com/free-vector/colorful-check-marks_23-21475150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4" t="7281" r="53468" b="68661"/>
          <a:stretch/>
        </p:blipFill>
        <p:spPr bwMode="auto">
          <a:xfrm>
            <a:off x="762000" y="-29497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9867900" y="5298831"/>
            <a:ext cx="762000" cy="76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3</a:t>
            </a:r>
            <a:endParaRPr lang="vi-VN" sz="4800" dirty="0"/>
          </a:p>
        </p:txBody>
      </p:sp>
      <p:pic>
        <p:nvPicPr>
          <p:cNvPr id="6" name="Picture 9" descr="https://image.freepik.com/free-vector/colorful-check-marks_23-21475150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4" t="7281" r="53468" b="68661"/>
          <a:stretch/>
        </p:blipFill>
        <p:spPr bwMode="auto">
          <a:xfrm>
            <a:off x="914400" y="122903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9296400" cy="5257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7200" y="5997714"/>
            <a:ext cx="112776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dirty="0" err="1">
                <a:solidFill>
                  <a:srgbClr val="0000CC"/>
                </a:solidFill>
              </a:rPr>
              <a:t>Bạn</a:t>
            </a:r>
            <a:r>
              <a:rPr lang="en-US" altLang="vi-VN" sz="4000" dirty="0">
                <a:solidFill>
                  <a:srgbClr val="0000CC"/>
                </a:solidFill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</a:rPr>
              <a:t>gái</a:t>
            </a:r>
            <a:r>
              <a:rPr lang="en-US" altLang="vi-VN" sz="4000" dirty="0" smtClean="0">
                <a:solidFill>
                  <a:srgbClr val="0000CC"/>
                </a:solidFill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</a:rPr>
              <a:t>xem</a:t>
            </a:r>
            <a:r>
              <a:rPr lang="en-US" altLang="vi-VN" sz="4000" dirty="0">
                <a:solidFill>
                  <a:srgbClr val="0000CC"/>
                </a:solidFill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</a:rPr>
              <a:t>ti</a:t>
            </a:r>
            <a:r>
              <a:rPr lang="en-US" altLang="vi-VN" sz="4000" dirty="0">
                <a:solidFill>
                  <a:srgbClr val="0000CC"/>
                </a:solidFill>
              </a:rPr>
              <a:t> vi </a:t>
            </a:r>
            <a:r>
              <a:rPr lang="en-US" altLang="vi-VN" sz="4000" dirty="0" err="1">
                <a:solidFill>
                  <a:srgbClr val="0000CC"/>
                </a:solidFill>
              </a:rPr>
              <a:t>quá</a:t>
            </a:r>
            <a:r>
              <a:rPr lang="en-US" altLang="vi-VN" sz="4000" dirty="0">
                <a:solidFill>
                  <a:srgbClr val="0000CC"/>
                </a:solidFill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</a:rPr>
              <a:t>gần</a:t>
            </a:r>
            <a:r>
              <a:rPr lang="en-US" altLang="vi-VN" sz="4000" dirty="0" smtClean="0">
                <a:solidFill>
                  <a:srgbClr val="0000CC"/>
                </a:solidFill>
              </a:rPr>
              <a:t>.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Việc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này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</a:rPr>
              <a:t>không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nên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</a:rPr>
              <a:t>làm</a:t>
            </a:r>
            <a:endParaRPr lang="en-US" altLang="vi-VN" sz="4000" dirty="0">
              <a:solidFill>
                <a:srgbClr val="0000CC"/>
              </a:solidFill>
            </a:endParaRPr>
          </a:p>
        </p:txBody>
      </p:sp>
      <p:pic>
        <p:nvPicPr>
          <p:cNvPr id="8" name="Picture 9" descr="https://image.freepik.com/free-vector/colorful-check-marks_23-21475150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7" t="8246" r="23364" b="69534"/>
          <a:stretch/>
        </p:blipFill>
        <p:spPr bwMode="auto">
          <a:xfrm>
            <a:off x="647700" y="-98286"/>
            <a:ext cx="2209800" cy="218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0072687" y="5181600"/>
            <a:ext cx="914400" cy="914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4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85151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799"/>
            <a:ext cx="8077200" cy="506730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9600" y="5616714"/>
            <a:ext cx="11277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dirty="0" err="1">
                <a:solidFill>
                  <a:srgbClr val="0000FF"/>
                </a:solidFill>
              </a:rPr>
              <a:t>Bạn</a:t>
            </a:r>
            <a:r>
              <a:rPr lang="en-US" altLang="vi-VN" sz="4000" dirty="0">
                <a:solidFill>
                  <a:srgbClr val="0000FF"/>
                </a:solidFill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</a:rPr>
              <a:t>đang</a:t>
            </a:r>
            <a:r>
              <a:rPr lang="en-US" altLang="vi-VN" sz="4000" dirty="0">
                <a:solidFill>
                  <a:srgbClr val="0000FF"/>
                </a:solidFill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</a:rPr>
              <a:t>dùng</a:t>
            </a:r>
            <a:r>
              <a:rPr lang="en-US" altLang="vi-VN" sz="4000" dirty="0">
                <a:solidFill>
                  <a:srgbClr val="0000FF"/>
                </a:solidFill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</a:rPr>
              <a:t>khăn</a:t>
            </a:r>
            <a:r>
              <a:rPr lang="en-US" altLang="vi-VN" sz="4000" dirty="0">
                <a:solidFill>
                  <a:srgbClr val="0000FF"/>
                </a:solidFill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</a:rPr>
              <a:t>rửa</a:t>
            </a:r>
            <a:r>
              <a:rPr lang="en-US" altLang="vi-VN" sz="4000" dirty="0">
                <a:solidFill>
                  <a:srgbClr val="0000FF"/>
                </a:solidFill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</a:rPr>
              <a:t>mắt</a:t>
            </a:r>
            <a:r>
              <a:rPr lang="en-US" altLang="vi-VN" sz="4000" dirty="0">
                <a:solidFill>
                  <a:srgbClr val="0000FF"/>
                </a:solidFill>
              </a:rPr>
              <a:t> </a:t>
            </a:r>
            <a:r>
              <a:rPr lang="en-US" altLang="vi-VN" sz="4000" dirty="0" smtClean="0">
                <a:solidFill>
                  <a:srgbClr val="0000FF"/>
                </a:solidFill>
              </a:rPr>
              <a:t>.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Việc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này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nên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</a:rPr>
              <a:t>làm</a:t>
            </a:r>
            <a:endParaRPr lang="en-US" altLang="vi-VN" sz="4000" dirty="0">
              <a:solidFill>
                <a:srgbClr val="0000CC"/>
              </a:solidFill>
            </a:endParaRPr>
          </a:p>
        </p:txBody>
      </p:sp>
      <p:pic>
        <p:nvPicPr>
          <p:cNvPr id="7" name="Picture 9" descr="https://image.freepik.com/free-vector/colorful-check-marks_23-21475150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4" t="7281" r="53468" b="68661"/>
          <a:stretch/>
        </p:blipFill>
        <p:spPr bwMode="auto">
          <a:xfrm>
            <a:off x="1295400" y="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9563100" y="4576396"/>
            <a:ext cx="800100" cy="8001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5</a:t>
            </a:r>
            <a:endParaRPr lang="vi-VN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57200"/>
            <a:ext cx="9448800" cy="480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8600" y="5486400"/>
            <a:ext cx="1173480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dirty="0" err="1" smtClean="0">
                <a:solidFill>
                  <a:srgbClr val="0000CC"/>
                </a:solidFill>
              </a:rPr>
              <a:t>Bạn</a:t>
            </a:r>
            <a:r>
              <a:rPr lang="en-US" altLang="vi-VN" sz="4000" dirty="0" smtClean="0">
                <a:solidFill>
                  <a:srgbClr val="0000CC"/>
                </a:solidFill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</a:rPr>
              <a:t>trai</a:t>
            </a:r>
            <a:r>
              <a:rPr lang="en-US" altLang="vi-VN" sz="4000" dirty="0" smtClean="0">
                <a:solidFill>
                  <a:srgbClr val="0000CC"/>
                </a:solidFill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</a:rPr>
              <a:t>được</a:t>
            </a:r>
            <a:r>
              <a:rPr lang="en-US" altLang="vi-VN" sz="4000" dirty="0" smtClean="0">
                <a:solidFill>
                  <a:srgbClr val="0000CC"/>
                </a:solidFill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</a:rPr>
              <a:t>mẹ</a:t>
            </a:r>
            <a:r>
              <a:rPr lang="en-US" altLang="vi-VN" sz="4000" dirty="0" smtClean="0">
                <a:solidFill>
                  <a:srgbClr val="0000CC"/>
                </a:solidFill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</a:rPr>
              <a:t>dẫn</a:t>
            </a:r>
            <a:r>
              <a:rPr lang="en-US" altLang="vi-VN" sz="4000" dirty="0" smtClean="0">
                <a:solidFill>
                  <a:srgbClr val="0000CC"/>
                </a:solidFill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</a:rPr>
              <a:t>đi</a:t>
            </a:r>
            <a:r>
              <a:rPr lang="en-US" altLang="vi-VN" sz="4000" dirty="0" smtClean="0">
                <a:solidFill>
                  <a:srgbClr val="0000CC"/>
                </a:solidFill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</a:rPr>
              <a:t>khám</a:t>
            </a:r>
            <a:r>
              <a:rPr lang="en-US" altLang="vi-VN" sz="4000" dirty="0" smtClean="0">
                <a:solidFill>
                  <a:srgbClr val="0000CC"/>
                </a:solidFill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</a:rPr>
              <a:t>mắt</a:t>
            </a:r>
            <a:r>
              <a:rPr lang="en-US" altLang="vi-VN" sz="4000" dirty="0" smtClean="0">
                <a:solidFill>
                  <a:srgbClr val="0000CC"/>
                </a:solidFill>
              </a:rPr>
              <a:t>.</a:t>
            </a:r>
            <a:r>
              <a:rPr lang="en-US" sz="4000" dirty="0" smtClean="0">
                <a:solidFill>
                  <a:srgbClr val="0000CC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</a:rPr>
              <a:t>Việc</a:t>
            </a:r>
            <a:r>
              <a:rPr lang="en-US" sz="4000" dirty="0" smtClean="0">
                <a:solidFill>
                  <a:srgbClr val="0000CC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</a:rPr>
              <a:t>này</a:t>
            </a:r>
            <a:r>
              <a:rPr lang="en-US" sz="4000" dirty="0" smtClean="0">
                <a:solidFill>
                  <a:srgbClr val="0000CC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</a:rPr>
              <a:t>nên</a:t>
            </a:r>
            <a:r>
              <a:rPr lang="en-US" sz="4000" dirty="0" smtClean="0">
                <a:solidFill>
                  <a:srgbClr val="0000CC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</a:rPr>
              <a:t>làm</a:t>
            </a:r>
            <a:endParaRPr lang="en-US" altLang="vi-VN" sz="4000" dirty="0">
              <a:solidFill>
                <a:srgbClr val="0000CC"/>
              </a:solidFill>
            </a:endParaRPr>
          </a:p>
        </p:txBody>
      </p:sp>
      <p:pic>
        <p:nvPicPr>
          <p:cNvPr id="7" name="Picture 9" descr="https://image.freepik.com/free-vector/colorful-check-marks_23-21475150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4" t="7281" r="53468" b="68661"/>
          <a:stretch/>
        </p:blipFill>
        <p:spPr bwMode="auto">
          <a:xfrm>
            <a:off x="914400" y="-1524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0152185" y="4597520"/>
            <a:ext cx="914400" cy="914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6</a:t>
            </a:r>
            <a:endParaRPr lang="vi-VN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64159" y="3507352"/>
            <a:ext cx="3554041" cy="2984424"/>
            <a:chOff x="8273728" y="3962400"/>
            <a:chExt cx="3960000" cy="2695293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728" y="3962400"/>
              <a:ext cx="3960000" cy="2695293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8273728" y="5971893"/>
              <a:ext cx="6858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6</a:t>
              </a:r>
              <a:endParaRPr lang="vi-VN" sz="4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19600" y="3507352"/>
            <a:ext cx="3960000" cy="2984424"/>
            <a:chOff x="4215464" y="3962400"/>
            <a:chExt cx="3960000" cy="2695293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464" y="3962400"/>
              <a:ext cx="3960000" cy="2695293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4215464" y="5971893"/>
              <a:ext cx="6858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5</a:t>
              </a:r>
              <a:endParaRPr lang="vi-VN" sz="4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07523" y="310601"/>
            <a:ext cx="3960000" cy="2695293"/>
            <a:chOff x="5488800" y="5602222"/>
            <a:chExt cx="3960000" cy="2695293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800" y="5602222"/>
              <a:ext cx="3960000" cy="2695293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5488800" y="7582407"/>
              <a:ext cx="6858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2</a:t>
              </a:r>
              <a:endParaRPr lang="vi-VN" sz="4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7538" y="3507352"/>
            <a:ext cx="3800677" cy="3084304"/>
            <a:chOff x="8155800" y="116096"/>
            <a:chExt cx="3960000" cy="3122404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800" y="116096"/>
              <a:ext cx="3960000" cy="3084304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8155800" y="2552700"/>
              <a:ext cx="6858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4</a:t>
              </a:r>
              <a:endParaRPr lang="vi-VN" sz="48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229600" y="329651"/>
            <a:ext cx="3888600" cy="2676244"/>
            <a:chOff x="4091653" y="116095"/>
            <a:chExt cx="3985547" cy="3122405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200" y="116095"/>
              <a:ext cx="3960000" cy="3084305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/>
            <p:cNvSpPr/>
            <p:nvPr/>
          </p:nvSpPr>
          <p:spPr>
            <a:xfrm>
              <a:off x="4091653" y="2552700"/>
              <a:ext cx="6858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3</a:t>
              </a:r>
              <a:endParaRPr lang="vi-VN" sz="48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4784" y="251985"/>
            <a:ext cx="3863815" cy="2766168"/>
            <a:chOff x="0" y="116095"/>
            <a:chExt cx="4038600" cy="2892032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6095"/>
              <a:ext cx="4038600" cy="2879215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27507" y="2322327"/>
              <a:ext cx="6858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1</a:t>
              </a:r>
              <a:endParaRPr lang="vi-VN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5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162800" y="304800"/>
            <a:ext cx="0" cy="624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8" name="Group 27"/>
          <p:cNvGrpSpPr/>
          <p:nvPr/>
        </p:nvGrpSpPr>
        <p:grpSpPr>
          <a:xfrm>
            <a:off x="3793119" y="4150778"/>
            <a:ext cx="3240000" cy="2160000"/>
            <a:chOff x="8273728" y="3962400"/>
            <a:chExt cx="3960000" cy="2695293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728" y="3962400"/>
              <a:ext cx="3960000" cy="2695293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29"/>
            <p:cNvSpPr/>
            <p:nvPr/>
          </p:nvSpPr>
          <p:spPr>
            <a:xfrm>
              <a:off x="8273728" y="5971893"/>
              <a:ext cx="6858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6</a:t>
              </a:r>
              <a:endParaRPr lang="vi-VN" sz="48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67220" y="4150778"/>
            <a:ext cx="3240000" cy="2160000"/>
            <a:chOff x="4215464" y="3962400"/>
            <a:chExt cx="3960000" cy="2695293"/>
          </a:xfrm>
        </p:grpSpPr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464" y="3962400"/>
              <a:ext cx="3960000" cy="2695293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Oval 32"/>
            <p:cNvSpPr/>
            <p:nvPr/>
          </p:nvSpPr>
          <p:spPr>
            <a:xfrm>
              <a:off x="4215464" y="5971893"/>
              <a:ext cx="6858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5</a:t>
              </a:r>
              <a:endParaRPr lang="vi-VN" sz="48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793119" y="1601421"/>
            <a:ext cx="3240000" cy="2160000"/>
            <a:chOff x="4091653" y="116095"/>
            <a:chExt cx="3985547" cy="3122405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200" y="116095"/>
              <a:ext cx="3960000" cy="3084305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Oval 35"/>
            <p:cNvSpPr/>
            <p:nvPr/>
          </p:nvSpPr>
          <p:spPr>
            <a:xfrm>
              <a:off x="4091653" y="2552700"/>
              <a:ext cx="6858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2</a:t>
              </a:r>
              <a:endParaRPr lang="vi-VN" sz="4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67220" y="1614600"/>
            <a:ext cx="3240000" cy="2160000"/>
            <a:chOff x="0" y="116095"/>
            <a:chExt cx="4038600" cy="3122405"/>
          </a:xfrm>
        </p:grpSpPr>
        <p:pic>
          <p:nvPicPr>
            <p:cNvPr id="3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6095"/>
              <a:ext cx="4038600" cy="3084305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Oval 38"/>
            <p:cNvSpPr/>
            <p:nvPr/>
          </p:nvSpPr>
          <p:spPr>
            <a:xfrm>
              <a:off x="27507" y="2552700"/>
              <a:ext cx="6858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1</a:t>
              </a:r>
              <a:endParaRPr lang="vi-VN" sz="4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084431" y="4150778"/>
            <a:ext cx="3240000" cy="2160000"/>
            <a:chOff x="157200" y="3962400"/>
            <a:chExt cx="3960000" cy="2695293"/>
          </a:xfrm>
        </p:grpSpPr>
        <p:pic>
          <p:nvPicPr>
            <p:cNvPr id="4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00" y="3962400"/>
              <a:ext cx="3960000" cy="2695293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Oval 41"/>
            <p:cNvSpPr/>
            <p:nvPr/>
          </p:nvSpPr>
          <p:spPr>
            <a:xfrm>
              <a:off x="157200" y="5971893"/>
              <a:ext cx="6858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4</a:t>
              </a:r>
              <a:endParaRPr lang="vi-VN" sz="4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084431" y="1614600"/>
            <a:ext cx="3240000" cy="2160000"/>
            <a:chOff x="8155800" y="116096"/>
            <a:chExt cx="3960000" cy="3122404"/>
          </a:xfrm>
        </p:grpSpPr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800" y="116096"/>
              <a:ext cx="3960000" cy="3084304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8155800" y="2552700"/>
              <a:ext cx="6858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3</a:t>
              </a:r>
              <a:endParaRPr lang="vi-VN" sz="48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99979" y="202049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33CC"/>
                </a:solidFill>
                <a:latin typeface="HP001 5 hàng" pitchFamily="34" charset="0"/>
              </a:rPr>
              <a:t>Những</a:t>
            </a:r>
            <a:r>
              <a:rPr lang="en-US" sz="4000" b="1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HP001 5 hàng" pitchFamily="34" charset="0"/>
              </a:rPr>
              <a:t>việc</a:t>
            </a:r>
            <a:r>
              <a:rPr lang="en-US" sz="4000" b="1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HP001 5 hàng" pitchFamily="34" charset="0"/>
              </a:rPr>
              <a:t>nên</a:t>
            </a:r>
            <a:r>
              <a:rPr lang="en-US" sz="4000" b="1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HP001 5 hàng" pitchFamily="34" charset="0"/>
              </a:rPr>
              <a:t>làm</a:t>
            </a:r>
            <a:r>
              <a:rPr lang="en-US" sz="4000" b="1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HP001 5 hàng" pitchFamily="34" charset="0"/>
              </a:rPr>
              <a:t>đ</a:t>
            </a:r>
            <a:r>
              <a:rPr lang="en-US" sz="4000" b="1" dirty="0" err="1" smtClean="0">
                <a:solidFill>
                  <a:srgbClr val="0033CC"/>
                </a:solidFill>
                <a:latin typeface="HP001 5 hàng" pitchFamily="34" charset="0"/>
              </a:rPr>
              <a:t>ể</a:t>
            </a:r>
            <a:r>
              <a:rPr lang="en-US" sz="4000" b="1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HP001 5 hàng" pitchFamily="34" charset="0"/>
              </a:rPr>
              <a:t>bảo</a:t>
            </a:r>
            <a:r>
              <a:rPr lang="en-US" sz="4000" b="1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HP001 5 hàng" pitchFamily="34" charset="0"/>
              </a:rPr>
              <a:t>vệ</a:t>
            </a:r>
            <a:r>
              <a:rPr lang="en-US" sz="4000" b="1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HP001 5 hàng" pitchFamily="34" charset="0"/>
              </a:rPr>
              <a:t>mắt</a:t>
            </a:r>
            <a:endParaRPr lang="en-US" sz="4000" b="1" u="sng" dirty="0" smtClean="0">
              <a:solidFill>
                <a:srgbClr val="0033CC"/>
              </a:solidFill>
              <a:latin typeface="HP001 5 hàng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74877" y="14317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33CC"/>
                </a:solidFill>
                <a:latin typeface="HP001 5 hàng" pitchFamily="34" charset="0"/>
              </a:rPr>
              <a:t>Những</a:t>
            </a:r>
            <a:r>
              <a:rPr lang="en-US" sz="4000" b="1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HP001 5 hàng" pitchFamily="34" charset="0"/>
              </a:rPr>
              <a:t>việc</a:t>
            </a:r>
            <a:r>
              <a:rPr lang="en-US" sz="4000" b="1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HP001 5 hàng" pitchFamily="34" charset="0"/>
              </a:rPr>
              <a:t>không</a:t>
            </a:r>
            <a:r>
              <a:rPr lang="en-US" sz="4000" b="1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HP001 5 hàng" pitchFamily="34" charset="0"/>
              </a:rPr>
              <a:t>nên</a:t>
            </a:r>
            <a:r>
              <a:rPr lang="en-US" sz="4000" b="1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HP001 5 hàng" pitchFamily="34" charset="0"/>
              </a:rPr>
              <a:t>làm</a:t>
            </a:r>
            <a:r>
              <a:rPr lang="en-US" sz="4000" b="1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HP001 5 hàng" pitchFamily="34" charset="0"/>
              </a:rPr>
              <a:t>để</a:t>
            </a:r>
            <a:r>
              <a:rPr lang="en-US" sz="4000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HP001 5 hàng" pitchFamily="34" charset="0"/>
              </a:rPr>
              <a:t>bảo</a:t>
            </a:r>
            <a:r>
              <a:rPr lang="en-US" sz="4000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HP001 5 hàng" pitchFamily="34" charset="0"/>
              </a:rPr>
              <a:t>vệ</a:t>
            </a:r>
            <a:r>
              <a:rPr lang="en-US" sz="4000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4000" dirty="0" smtClean="0">
                <a:solidFill>
                  <a:srgbClr val="0033CC"/>
                </a:solidFill>
                <a:latin typeface="HP001 5 hàng" pitchFamily="34" charset="0"/>
              </a:rPr>
              <a:t>tai</a:t>
            </a:r>
            <a:endParaRPr lang="en-US" sz="4000" u="sng" dirty="0">
              <a:solidFill>
                <a:srgbClr val="0033CC"/>
              </a:solidFill>
              <a:latin typeface="HP001 5 hàng" pitchFamily="34" charset="0"/>
            </a:endParaRPr>
          </a:p>
          <a:p>
            <a:pPr algn="ctr"/>
            <a:endParaRPr lang="en-US" sz="4000" b="1" u="sng" dirty="0" smtClean="0">
              <a:solidFill>
                <a:srgbClr val="0033CC"/>
              </a:solidFill>
              <a:latin typeface="HP001 5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ear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838200" y="1981200"/>
            <a:ext cx="10058399" cy="44958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7669" y="2644050"/>
            <a:ext cx="89441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0033CC"/>
                </a:solidFill>
                <a:latin typeface="HP001 5 hàng" pitchFamily="34" charset="0"/>
              </a:rPr>
              <a:t>Hoạt</a:t>
            </a:r>
            <a:r>
              <a:rPr lang="en-US" sz="5000" b="1" dirty="0" smtClean="0">
                <a:solidFill>
                  <a:srgbClr val="0033CC"/>
                </a:solidFill>
                <a:latin typeface="HP001 5 hàng" pitchFamily="34" charset="0"/>
              </a:rPr>
              <a:t> động2</a:t>
            </a:r>
          </a:p>
          <a:p>
            <a:pPr algn="just"/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Hãy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chỉ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và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nói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các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việc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nên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làm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và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không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nên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làm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để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bảo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vệ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tai</a:t>
            </a:r>
            <a:endParaRPr lang="en-US" sz="5000" b="1" dirty="0" smtClean="0">
              <a:solidFill>
                <a:srgbClr val="0033CC"/>
              </a:solidFill>
              <a:latin typeface="HP001 5 hàng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901595" y="1307812"/>
            <a:ext cx="80962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6000" b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BẢO VỆ MẮT VÀ TAI</a:t>
            </a:r>
            <a:endParaRPr lang="en-US" altLang="vi-VN" sz="6000" b="1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8696" y="76200"/>
            <a:ext cx="838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500" b="1" dirty="0" smtClean="0">
              <a:latin typeface="HP001 5 hàng" pitchFamily="34" charset="0"/>
            </a:endParaRPr>
          </a:p>
          <a:p>
            <a:pPr algn="ctr"/>
            <a:r>
              <a:rPr lang="en-US" sz="3500" b="1" dirty="0" err="1" smtClean="0">
                <a:latin typeface="HP001 5 hàng" pitchFamily="34" charset="0"/>
              </a:rPr>
              <a:t>T</a:t>
            </a:r>
            <a:r>
              <a:rPr lang="en-US" sz="3500" b="1" u="sng" dirty="0" err="1" smtClean="0">
                <a:latin typeface="HP001 5 hàng" pitchFamily="34" charset="0"/>
              </a:rPr>
              <a:t>ự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nhiên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và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Xã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hội</a:t>
            </a:r>
            <a:endParaRPr lang="en-US" sz="3500" b="1" u="sng" dirty="0" smtClean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8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458200" y="168863"/>
            <a:ext cx="3352800" cy="2879137"/>
            <a:chOff x="39484" y="62250"/>
            <a:chExt cx="4597807" cy="2193337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0" y="62250"/>
              <a:ext cx="4569231" cy="2160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39484" y="1781168"/>
              <a:ext cx="557512" cy="4744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3</a:t>
              </a:r>
              <a:endParaRPr lang="vi-VN" sz="4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83200" y="3804092"/>
            <a:ext cx="4480000" cy="2749108"/>
            <a:chOff x="7521065" y="62250"/>
            <a:chExt cx="4480000" cy="2160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065" y="62250"/>
              <a:ext cx="4480000" cy="2160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7521065" y="1732174"/>
              <a:ext cx="557512" cy="4744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5</a:t>
              </a:r>
              <a:endParaRPr lang="vi-VN" sz="4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8200" y="172165"/>
            <a:ext cx="3522701" cy="2804118"/>
            <a:chOff x="3733800" y="2255587"/>
            <a:chExt cx="4419600" cy="2469619"/>
          </a:xfrm>
        </p:grpSpPr>
        <p:pic>
          <p:nvPicPr>
            <p:cNvPr id="7" name="Picture 4" descr="Untitled-1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35" t="16364" r="33036" b="32727"/>
            <a:stretch/>
          </p:blipFill>
          <p:spPr bwMode="auto">
            <a:xfrm>
              <a:off x="3733800" y="2255587"/>
              <a:ext cx="4419600" cy="2469619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3733800" y="4225678"/>
              <a:ext cx="557512" cy="4744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2</a:t>
              </a:r>
              <a:endParaRPr lang="vi-VN" sz="4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7569" y="167682"/>
            <a:ext cx="3959631" cy="2804118"/>
            <a:chOff x="68059" y="4798013"/>
            <a:chExt cx="4569231" cy="2136187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59" y="4798013"/>
              <a:ext cx="4569231" cy="2136187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76499" y="6459781"/>
              <a:ext cx="557512" cy="4744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1</a:t>
              </a:r>
              <a:endParaRPr lang="vi-VN" sz="4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5297" y="3827538"/>
            <a:ext cx="4494289" cy="2749108"/>
            <a:chOff x="7506777" y="4774200"/>
            <a:chExt cx="4494289" cy="216000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066" y="4774200"/>
              <a:ext cx="4480000" cy="2160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7506777" y="6459780"/>
              <a:ext cx="557512" cy="4744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4</a:t>
              </a:r>
              <a:endParaRPr lang="vi-VN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47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5410200"/>
            <a:ext cx="12039600" cy="23083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600" dirty="0" err="1">
                <a:solidFill>
                  <a:srgbClr val="0000FF"/>
                </a:solidFill>
              </a:rPr>
              <a:t>Bạn</a:t>
            </a:r>
            <a:r>
              <a:rPr lang="en-US" altLang="vi-VN" sz="3600" dirty="0">
                <a:solidFill>
                  <a:srgbClr val="0000FF"/>
                </a:solidFill>
              </a:rPr>
              <a:t> </a:t>
            </a:r>
            <a:r>
              <a:rPr lang="en-US" altLang="vi-VN" sz="3600" dirty="0" err="1" smtClean="0">
                <a:solidFill>
                  <a:srgbClr val="0000FF"/>
                </a:solidFill>
              </a:rPr>
              <a:t>trai</a:t>
            </a:r>
            <a:r>
              <a:rPr lang="en-US" altLang="vi-VN" sz="3600" dirty="0" smtClean="0">
                <a:solidFill>
                  <a:srgbClr val="0000FF"/>
                </a:solidFill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</a:rPr>
              <a:t>đã</a:t>
            </a:r>
            <a:r>
              <a:rPr lang="en-US" altLang="vi-VN" sz="3600" dirty="0">
                <a:solidFill>
                  <a:srgbClr val="0000FF"/>
                </a:solidFill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</a:rPr>
              <a:t>lấy</a:t>
            </a:r>
            <a:r>
              <a:rPr lang="en-US" altLang="vi-VN" sz="3600" dirty="0">
                <a:solidFill>
                  <a:srgbClr val="0000FF"/>
                </a:solidFill>
              </a:rPr>
              <a:t> </a:t>
            </a:r>
            <a:r>
              <a:rPr lang="en-US" altLang="vi-VN" sz="3600" dirty="0" err="1" smtClean="0">
                <a:solidFill>
                  <a:srgbClr val="0000FF"/>
                </a:solidFill>
              </a:rPr>
              <a:t>vật</a:t>
            </a:r>
            <a:r>
              <a:rPr lang="en-US" altLang="vi-VN" sz="3600" dirty="0" smtClean="0">
                <a:solidFill>
                  <a:srgbClr val="0000FF"/>
                </a:solidFill>
              </a:rPr>
              <a:t> </a:t>
            </a:r>
            <a:r>
              <a:rPr lang="en-US" altLang="vi-VN" sz="3600" dirty="0" err="1" smtClean="0">
                <a:solidFill>
                  <a:srgbClr val="0000FF"/>
                </a:solidFill>
              </a:rPr>
              <a:t>nhọn</a:t>
            </a:r>
            <a:r>
              <a:rPr lang="en-US" altLang="vi-VN" sz="3600" dirty="0" smtClean="0">
                <a:solidFill>
                  <a:srgbClr val="0000FF"/>
                </a:solidFill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</a:rPr>
              <a:t>đâm</a:t>
            </a:r>
            <a:r>
              <a:rPr lang="en-US" altLang="vi-VN" sz="3600" dirty="0">
                <a:solidFill>
                  <a:srgbClr val="0000FF"/>
                </a:solidFill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</a:rPr>
              <a:t>vào</a:t>
            </a:r>
            <a:r>
              <a:rPr lang="en-US" altLang="vi-VN" sz="3600" dirty="0">
                <a:solidFill>
                  <a:srgbClr val="0000FF"/>
                </a:solidFill>
              </a:rPr>
              <a:t> </a:t>
            </a:r>
            <a:r>
              <a:rPr lang="en-US" altLang="vi-VN" sz="3600" dirty="0" smtClean="0">
                <a:solidFill>
                  <a:srgbClr val="0000FF"/>
                </a:solidFill>
              </a:rPr>
              <a:t>tai </a:t>
            </a:r>
            <a:r>
              <a:rPr lang="en-US" altLang="vi-VN" sz="3600" dirty="0" err="1" smtClean="0">
                <a:solidFill>
                  <a:srgbClr val="0000FF"/>
                </a:solidFill>
              </a:rPr>
              <a:t>bạn</a:t>
            </a:r>
            <a:r>
              <a:rPr lang="en-US" altLang="vi-VN" sz="3600" dirty="0" smtClean="0">
                <a:solidFill>
                  <a:srgbClr val="0000FF"/>
                </a:solidFill>
              </a:rPr>
              <a:t>. </a:t>
            </a:r>
            <a:r>
              <a:rPr lang="en-US" altLang="vi-VN" sz="3600" dirty="0" err="1" smtClean="0">
                <a:solidFill>
                  <a:srgbClr val="0000FF"/>
                </a:solidFill>
              </a:rPr>
              <a:t>Việc</a:t>
            </a:r>
            <a:r>
              <a:rPr lang="en-US" altLang="vi-VN" sz="3600" dirty="0" smtClean="0">
                <a:solidFill>
                  <a:srgbClr val="0000FF"/>
                </a:solidFill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</a:rPr>
              <a:t>này</a:t>
            </a:r>
            <a:r>
              <a:rPr lang="en-US" altLang="vi-VN" sz="3600" dirty="0">
                <a:solidFill>
                  <a:srgbClr val="0000FF"/>
                </a:solidFill>
              </a:rPr>
              <a:t> </a:t>
            </a:r>
            <a:endParaRPr lang="en-US" altLang="vi-VN" sz="3600" dirty="0" smtClean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vi-VN" sz="3600" dirty="0" err="1" smtClean="0">
                <a:solidFill>
                  <a:srgbClr val="0000FF"/>
                </a:solidFill>
              </a:rPr>
              <a:t>không</a:t>
            </a:r>
            <a:r>
              <a:rPr lang="en-US" altLang="vi-VN" sz="3600" dirty="0" smtClean="0">
                <a:solidFill>
                  <a:srgbClr val="0000FF"/>
                </a:solidFill>
              </a:rPr>
              <a:t> </a:t>
            </a:r>
            <a:r>
              <a:rPr lang="en-US" altLang="vi-VN" sz="3600" dirty="0" err="1" smtClean="0">
                <a:solidFill>
                  <a:srgbClr val="0000FF"/>
                </a:solidFill>
              </a:rPr>
              <a:t>nên</a:t>
            </a:r>
            <a:r>
              <a:rPr lang="en-US" altLang="vi-VN" sz="3600" dirty="0" smtClean="0">
                <a:solidFill>
                  <a:srgbClr val="0000FF"/>
                </a:solidFill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</a:rPr>
              <a:t>làm</a:t>
            </a:r>
            <a:endParaRPr lang="en-US" altLang="vi-VN" sz="3600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vi-VN" sz="3600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2600" y="304800"/>
            <a:ext cx="8534400" cy="4876800"/>
            <a:chOff x="68059" y="4798013"/>
            <a:chExt cx="4569231" cy="213618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59" y="4798013"/>
              <a:ext cx="4569231" cy="2136187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76499" y="6459781"/>
              <a:ext cx="557512" cy="4744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1</a:t>
              </a:r>
              <a:endParaRPr lang="vi-VN" sz="4800" dirty="0"/>
            </a:p>
          </p:txBody>
        </p:sp>
      </p:grpSp>
      <p:pic>
        <p:nvPicPr>
          <p:cNvPr id="8" name="Picture 9" descr="https://image.freepik.com/free-vector/colorful-check-marks_23-21475150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7" t="8246" r="23364" b="69534"/>
          <a:stretch/>
        </p:blipFill>
        <p:spPr bwMode="auto">
          <a:xfrm>
            <a:off x="1143000" y="-19050"/>
            <a:ext cx="1525708" cy="150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2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905000" y="6019800"/>
            <a:ext cx="84582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600" dirty="0" err="1">
                <a:solidFill>
                  <a:srgbClr val="0000FF"/>
                </a:solidFill>
              </a:rPr>
              <a:t>Bạn</a:t>
            </a:r>
            <a:r>
              <a:rPr lang="en-US" altLang="vi-VN" sz="3600" dirty="0">
                <a:solidFill>
                  <a:srgbClr val="0000FF"/>
                </a:solidFill>
              </a:rPr>
              <a:t> </a:t>
            </a:r>
            <a:r>
              <a:rPr lang="en-US" altLang="vi-VN" sz="3600" dirty="0" err="1" smtClean="0">
                <a:solidFill>
                  <a:srgbClr val="0000FF"/>
                </a:solidFill>
              </a:rPr>
              <a:t>gái</a:t>
            </a:r>
            <a:r>
              <a:rPr lang="en-US" altLang="vi-VN" sz="3600" dirty="0" smtClean="0">
                <a:solidFill>
                  <a:srgbClr val="0000FF"/>
                </a:solidFill>
              </a:rPr>
              <a:t> </a:t>
            </a:r>
            <a:r>
              <a:rPr lang="en-US" altLang="vi-VN" sz="3600" dirty="0" err="1" smtClean="0">
                <a:solidFill>
                  <a:srgbClr val="0000FF"/>
                </a:solidFill>
              </a:rPr>
              <a:t>lấy</a:t>
            </a:r>
            <a:r>
              <a:rPr lang="en-US" altLang="vi-VN" sz="3600" dirty="0" smtClean="0">
                <a:solidFill>
                  <a:srgbClr val="0000FF"/>
                </a:solidFill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</a:rPr>
              <a:t>tay</a:t>
            </a:r>
            <a:r>
              <a:rPr lang="en-US" altLang="vi-VN" sz="3600" dirty="0">
                <a:solidFill>
                  <a:srgbClr val="0000FF"/>
                </a:solidFill>
              </a:rPr>
              <a:t> </a:t>
            </a:r>
            <a:r>
              <a:rPr lang="en-US" altLang="vi-VN" sz="3600" dirty="0" err="1" smtClean="0">
                <a:solidFill>
                  <a:srgbClr val="0000FF"/>
                </a:solidFill>
              </a:rPr>
              <a:t>ngoáy</a:t>
            </a:r>
            <a:r>
              <a:rPr lang="en-US" altLang="vi-VN" sz="3600" dirty="0" smtClean="0">
                <a:solidFill>
                  <a:srgbClr val="0000FF"/>
                </a:solidFill>
              </a:rPr>
              <a:t> </a:t>
            </a:r>
            <a:r>
              <a:rPr lang="en-US" altLang="vi-VN" sz="3600" dirty="0" err="1" smtClean="0">
                <a:solidFill>
                  <a:srgbClr val="0000FF"/>
                </a:solidFill>
              </a:rPr>
              <a:t>vào</a:t>
            </a:r>
            <a:r>
              <a:rPr lang="en-US" altLang="vi-VN" sz="3600" dirty="0" smtClean="0">
                <a:solidFill>
                  <a:srgbClr val="0000FF"/>
                </a:solidFill>
              </a:rPr>
              <a:t> tai.</a:t>
            </a:r>
            <a:endParaRPr lang="en-US" altLang="vi-VN" sz="3600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5400" y="304800"/>
            <a:ext cx="9448800" cy="6067425"/>
            <a:chOff x="3733800" y="2259458"/>
            <a:chExt cx="4529177" cy="2465748"/>
          </a:xfrm>
        </p:grpSpPr>
        <p:pic>
          <p:nvPicPr>
            <p:cNvPr id="6" name="Picture 4" descr="Untitled-1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35" t="16364" r="33036" b="32727"/>
            <a:stretch/>
          </p:blipFill>
          <p:spPr bwMode="auto">
            <a:xfrm>
              <a:off x="4026005" y="2259458"/>
              <a:ext cx="4236972" cy="2228538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3733800" y="4250787"/>
              <a:ext cx="557512" cy="4744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2</a:t>
              </a:r>
              <a:endParaRPr lang="vi-VN" sz="4800" dirty="0"/>
            </a:p>
          </p:txBody>
        </p:sp>
      </p:grpSp>
      <p:pic>
        <p:nvPicPr>
          <p:cNvPr id="8" name="Picture 9" descr="https://image.freepik.com/free-vector/colorful-check-marks_23-21475150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7" t="8246" r="23364" b="69534"/>
          <a:stretch/>
        </p:blipFill>
        <p:spPr bwMode="auto">
          <a:xfrm>
            <a:off x="1065092" y="23131"/>
            <a:ext cx="1525708" cy="150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5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clipartkid.com/images/162/senses-thankful-3girls1apple-IQGpXA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2014"/>
            <a:ext cx="12192000" cy="756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4990" y="-761976"/>
            <a:ext cx="12192000" cy="7619975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381000" y="1676400"/>
            <a:ext cx="11506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cap="none" spc="0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F9900"/>
                    </a:gs>
                    <a:gs pos="70000">
                      <a:srgbClr val="9900FF"/>
                    </a:gs>
                    <a:gs pos="56000">
                      <a:srgbClr val="0000FF"/>
                    </a:gs>
                    <a:gs pos="39000">
                      <a:srgbClr val="00CC99"/>
                    </a:gs>
                    <a:gs pos="24000">
                      <a:srgbClr val="008000"/>
                    </a:gs>
                    <a:gs pos="84000">
                      <a:srgbClr val="FF3399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TM Sharnay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 BÀI CŨ</a:t>
            </a:r>
            <a:endParaRPr lang="en-US" sz="9600" cap="none" spc="0" dirty="0">
              <a:ln w="12700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FF9900"/>
                  </a:gs>
                  <a:gs pos="70000">
                    <a:srgbClr val="9900FF"/>
                  </a:gs>
                  <a:gs pos="56000">
                    <a:srgbClr val="0000FF"/>
                  </a:gs>
                  <a:gs pos="39000">
                    <a:srgbClr val="00CC99"/>
                  </a:gs>
                  <a:gs pos="24000">
                    <a:srgbClr val="008000"/>
                  </a:gs>
                  <a:gs pos="84000">
                    <a:srgbClr val="FF3399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UTM Sharnay" panose="020406030505060202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152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395953"/>
            <a:ext cx="1181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 smtClean="0">
                <a:solidFill>
                  <a:srgbClr val="0033CC"/>
                </a:solidFill>
              </a:rPr>
              <a:t>Nhận</a:t>
            </a:r>
            <a:r>
              <a:rPr lang="en-US" sz="7000" dirty="0" smtClean="0">
                <a:solidFill>
                  <a:srgbClr val="0033CC"/>
                </a:solidFill>
              </a:rPr>
              <a:t> </a:t>
            </a:r>
            <a:r>
              <a:rPr lang="en-US" sz="7000" dirty="0" err="1" smtClean="0">
                <a:solidFill>
                  <a:srgbClr val="0033CC"/>
                </a:solidFill>
              </a:rPr>
              <a:t>biết</a:t>
            </a:r>
            <a:r>
              <a:rPr lang="en-US" sz="7000" dirty="0" smtClean="0">
                <a:solidFill>
                  <a:srgbClr val="0033CC"/>
                </a:solidFill>
              </a:rPr>
              <a:t> </a:t>
            </a:r>
            <a:r>
              <a:rPr lang="en-US" sz="7000" dirty="0" err="1" smtClean="0">
                <a:solidFill>
                  <a:srgbClr val="0033CC"/>
                </a:solidFill>
              </a:rPr>
              <a:t>các</a:t>
            </a:r>
            <a:r>
              <a:rPr lang="en-US" sz="7000" dirty="0" smtClean="0">
                <a:solidFill>
                  <a:srgbClr val="0033CC"/>
                </a:solidFill>
              </a:rPr>
              <a:t> </a:t>
            </a:r>
            <a:r>
              <a:rPr lang="en-US" sz="7000" dirty="0" err="1" smtClean="0">
                <a:solidFill>
                  <a:srgbClr val="0033CC"/>
                </a:solidFill>
              </a:rPr>
              <a:t>vật</a:t>
            </a:r>
            <a:r>
              <a:rPr lang="en-US" sz="7000" dirty="0" smtClean="0">
                <a:solidFill>
                  <a:srgbClr val="0033CC"/>
                </a:solidFill>
              </a:rPr>
              <a:t> </a:t>
            </a:r>
            <a:r>
              <a:rPr lang="en-US" sz="7000" dirty="0" err="1" smtClean="0">
                <a:solidFill>
                  <a:srgbClr val="0033CC"/>
                </a:solidFill>
              </a:rPr>
              <a:t>xung</a:t>
            </a:r>
            <a:r>
              <a:rPr lang="en-US" sz="7000" dirty="0" smtClean="0">
                <a:solidFill>
                  <a:srgbClr val="0033CC"/>
                </a:solidFill>
              </a:rPr>
              <a:t> </a:t>
            </a:r>
            <a:r>
              <a:rPr lang="en-US" sz="7000" dirty="0" err="1" smtClean="0">
                <a:solidFill>
                  <a:srgbClr val="0033CC"/>
                </a:solidFill>
              </a:rPr>
              <a:t>quanh</a:t>
            </a:r>
            <a:endParaRPr lang="id-ID" sz="7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23862" y="5791201"/>
            <a:ext cx="11310938" cy="11695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500" dirty="0" err="1">
                <a:solidFill>
                  <a:srgbClr val="0000FF"/>
                </a:solidFill>
              </a:rPr>
              <a:t>Bạn</a:t>
            </a:r>
            <a:r>
              <a:rPr lang="en-US" altLang="vi-VN" sz="3500" dirty="0">
                <a:solidFill>
                  <a:srgbClr val="0000FF"/>
                </a:solidFill>
              </a:rPr>
              <a:t> </a:t>
            </a:r>
            <a:r>
              <a:rPr lang="en-US" altLang="vi-VN" sz="3500" dirty="0" err="1" smtClean="0">
                <a:solidFill>
                  <a:srgbClr val="0000FF"/>
                </a:solidFill>
              </a:rPr>
              <a:t>gái</a:t>
            </a:r>
            <a:r>
              <a:rPr lang="en-US" altLang="vi-VN" sz="3500" dirty="0" smtClean="0">
                <a:solidFill>
                  <a:srgbClr val="0000FF"/>
                </a:solidFill>
              </a:rPr>
              <a:t> </a:t>
            </a:r>
            <a:r>
              <a:rPr lang="en-US" altLang="vi-VN" sz="3500" dirty="0" err="1" smtClean="0">
                <a:solidFill>
                  <a:srgbClr val="0000FF"/>
                </a:solidFill>
              </a:rPr>
              <a:t>đi</a:t>
            </a:r>
            <a:r>
              <a:rPr lang="en-US" altLang="vi-VN" sz="3500" dirty="0" smtClean="0">
                <a:solidFill>
                  <a:srgbClr val="0000FF"/>
                </a:solidFill>
              </a:rPr>
              <a:t> </a:t>
            </a:r>
            <a:r>
              <a:rPr lang="en-US" altLang="vi-VN" sz="3500" dirty="0" err="1">
                <a:solidFill>
                  <a:srgbClr val="0000FF"/>
                </a:solidFill>
              </a:rPr>
              <a:t>bơi</a:t>
            </a:r>
            <a:r>
              <a:rPr lang="en-US" altLang="vi-VN" sz="3500" dirty="0">
                <a:solidFill>
                  <a:srgbClr val="0000FF"/>
                </a:solidFill>
              </a:rPr>
              <a:t> </a:t>
            </a:r>
            <a:r>
              <a:rPr lang="en-US" altLang="vi-VN" sz="3500" dirty="0" smtClean="0">
                <a:solidFill>
                  <a:srgbClr val="0000FF"/>
                </a:solidFill>
              </a:rPr>
              <a:t> </a:t>
            </a:r>
            <a:r>
              <a:rPr lang="en-US" altLang="vi-VN" sz="3500" dirty="0" err="1" smtClean="0">
                <a:solidFill>
                  <a:srgbClr val="0000FF"/>
                </a:solidFill>
              </a:rPr>
              <a:t>nước</a:t>
            </a:r>
            <a:r>
              <a:rPr lang="en-US" altLang="vi-VN" sz="3500" dirty="0" smtClean="0">
                <a:solidFill>
                  <a:srgbClr val="0000FF"/>
                </a:solidFill>
              </a:rPr>
              <a:t> </a:t>
            </a:r>
            <a:r>
              <a:rPr lang="en-US" altLang="vi-VN" sz="3500" dirty="0" err="1" smtClean="0">
                <a:solidFill>
                  <a:srgbClr val="0000FF"/>
                </a:solidFill>
              </a:rPr>
              <a:t>vào</a:t>
            </a:r>
            <a:r>
              <a:rPr lang="en-US" altLang="vi-VN" sz="3500" dirty="0" smtClean="0">
                <a:solidFill>
                  <a:srgbClr val="0000FF"/>
                </a:solidFill>
              </a:rPr>
              <a:t> </a:t>
            </a:r>
            <a:r>
              <a:rPr lang="en-US" altLang="vi-VN" sz="3500" dirty="0" err="1">
                <a:solidFill>
                  <a:srgbClr val="0000FF"/>
                </a:solidFill>
              </a:rPr>
              <a:t>lỗ</a:t>
            </a:r>
            <a:r>
              <a:rPr lang="en-US" altLang="vi-VN" sz="3500" dirty="0">
                <a:solidFill>
                  <a:srgbClr val="0000FF"/>
                </a:solidFill>
              </a:rPr>
              <a:t> tai</a:t>
            </a:r>
            <a:r>
              <a:rPr lang="en-US" altLang="vi-VN" sz="3500" dirty="0" smtClean="0">
                <a:solidFill>
                  <a:srgbClr val="0000FF"/>
                </a:solidFill>
              </a:rPr>
              <a:t>, </a:t>
            </a:r>
            <a:r>
              <a:rPr lang="en-US" altLang="vi-VN" sz="3500" dirty="0" err="1" smtClean="0">
                <a:solidFill>
                  <a:srgbClr val="0000FF"/>
                </a:solidFill>
              </a:rPr>
              <a:t>bạn</a:t>
            </a:r>
            <a:r>
              <a:rPr lang="en-US" altLang="vi-VN" sz="3500" dirty="0" smtClean="0">
                <a:solidFill>
                  <a:srgbClr val="0000FF"/>
                </a:solidFill>
              </a:rPr>
              <a:t> </a:t>
            </a:r>
            <a:r>
              <a:rPr lang="en-US" altLang="vi-VN" sz="3500" dirty="0" err="1" smtClean="0">
                <a:solidFill>
                  <a:srgbClr val="0000FF"/>
                </a:solidFill>
              </a:rPr>
              <a:t>nghiêng</a:t>
            </a:r>
            <a:r>
              <a:rPr lang="en-US" altLang="vi-VN" sz="3500" dirty="0" smtClean="0">
                <a:solidFill>
                  <a:srgbClr val="0000FF"/>
                </a:solidFill>
              </a:rPr>
              <a:t> tai </a:t>
            </a:r>
            <a:r>
              <a:rPr lang="en-US" altLang="vi-VN" sz="3500" dirty="0" err="1">
                <a:solidFill>
                  <a:srgbClr val="0000FF"/>
                </a:solidFill>
              </a:rPr>
              <a:t>để</a:t>
            </a:r>
            <a:r>
              <a:rPr lang="en-US" altLang="vi-VN" sz="3500" dirty="0">
                <a:solidFill>
                  <a:srgbClr val="0000FF"/>
                </a:solidFill>
              </a:rPr>
              <a:t> </a:t>
            </a:r>
            <a:r>
              <a:rPr lang="en-US" altLang="vi-VN" sz="3500" dirty="0" err="1">
                <a:solidFill>
                  <a:srgbClr val="0000FF"/>
                </a:solidFill>
              </a:rPr>
              <a:t>cho</a:t>
            </a:r>
            <a:r>
              <a:rPr lang="en-US" altLang="vi-VN" sz="3500" dirty="0">
                <a:solidFill>
                  <a:srgbClr val="0000FF"/>
                </a:solidFill>
              </a:rPr>
              <a:t> </a:t>
            </a:r>
            <a:r>
              <a:rPr lang="en-US" altLang="vi-VN" sz="3500" dirty="0" err="1">
                <a:solidFill>
                  <a:srgbClr val="0000FF"/>
                </a:solidFill>
              </a:rPr>
              <a:t>nước</a:t>
            </a:r>
            <a:r>
              <a:rPr lang="en-US" altLang="vi-VN" sz="3500" dirty="0">
                <a:solidFill>
                  <a:srgbClr val="0000FF"/>
                </a:solidFill>
              </a:rPr>
              <a:t> </a:t>
            </a:r>
            <a:r>
              <a:rPr lang="en-US" altLang="vi-VN" sz="3500" dirty="0" err="1">
                <a:solidFill>
                  <a:srgbClr val="0000FF"/>
                </a:solidFill>
              </a:rPr>
              <a:t>chảy</a:t>
            </a:r>
            <a:r>
              <a:rPr lang="en-US" altLang="vi-VN" sz="3500" dirty="0">
                <a:solidFill>
                  <a:srgbClr val="0000FF"/>
                </a:solidFill>
              </a:rPr>
              <a:t> </a:t>
            </a:r>
            <a:r>
              <a:rPr lang="en-US" altLang="vi-VN" sz="3500" dirty="0" err="1">
                <a:solidFill>
                  <a:srgbClr val="0000FF"/>
                </a:solidFill>
              </a:rPr>
              <a:t>ra</a:t>
            </a:r>
            <a:r>
              <a:rPr lang="en-US" altLang="vi-VN" sz="3500" dirty="0">
                <a:solidFill>
                  <a:srgbClr val="0000FF"/>
                </a:solidFill>
              </a:rPr>
              <a:t> </a:t>
            </a:r>
            <a:r>
              <a:rPr lang="en-US" altLang="vi-VN" sz="3500" dirty="0" err="1">
                <a:solidFill>
                  <a:srgbClr val="0000FF"/>
                </a:solidFill>
              </a:rPr>
              <a:t>ngoài</a:t>
            </a:r>
            <a:r>
              <a:rPr lang="en-US" altLang="vi-VN" sz="3500" dirty="0" smtClean="0">
                <a:solidFill>
                  <a:srgbClr val="0000FF"/>
                </a:solidFill>
              </a:rPr>
              <a:t>. </a:t>
            </a:r>
            <a:r>
              <a:rPr lang="en-US" altLang="vi-VN" sz="3500" dirty="0" err="1" smtClean="0">
                <a:solidFill>
                  <a:srgbClr val="0000FF"/>
                </a:solidFill>
              </a:rPr>
              <a:t>Việc</a:t>
            </a:r>
            <a:r>
              <a:rPr lang="en-US" altLang="vi-VN" sz="3500" dirty="0" smtClean="0">
                <a:solidFill>
                  <a:srgbClr val="0000FF"/>
                </a:solidFill>
              </a:rPr>
              <a:t> </a:t>
            </a:r>
            <a:r>
              <a:rPr lang="en-US" altLang="vi-VN" sz="3500" dirty="0" err="1" smtClean="0">
                <a:solidFill>
                  <a:srgbClr val="0000FF"/>
                </a:solidFill>
              </a:rPr>
              <a:t>này</a:t>
            </a:r>
            <a:r>
              <a:rPr lang="en-US" altLang="vi-VN" sz="3500" dirty="0" smtClean="0">
                <a:solidFill>
                  <a:srgbClr val="0000FF"/>
                </a:solidFill>
              </a:rPr>
              <a:t> </a:t>
            </a:r>
            <a:r>
              <a:rPr lang="en-US" altLang="vi-VN" sz="3500" dirty="0" err="1" smtClean="0">
                <a:solidFill>
                  <a:srgbClr val="0000FF"/>
                </a:solidFill>
              </a:rPr>
              <a:t>nên</a:t>
            </a:r>
            <a:r>
              <a:rPr lang="en-US" altLang="vi-VN" sz="3500" dirty="0" smtClean="0">
                <a:solidFill>
                  <a:srgbClr val="0000FF"/>
                </a:solidFill>
              </a:rPr>
              <a:t> </a:t>
            </a:r>
            <a:r>
              <a:rPr lang="en-US" altLang="vi-VN" sz="3500" dirty="0" err="1" smtClean="0">
                <a:solidFill>
                  <a:srgbClr val="0000FF"/>
                </a:solidFill>
              </a:rPr>
              <a:t>làm</a:t>
            </a:r>
            <a:endParaRPr lang="en-US" altLang="vi-VN" sz="3500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8044" y="138112"/>
            <a:ext cx="10704114" cy="5534919"/>
            <a:chOff x="-60581" y="62250"/>
            <a:chExt cx="4697872" cy="220712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0" y="62250"/>
              <a:ext cx="4569231" cy="2160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-60581" y="1794953"/>
              <a:ext cx="557512" cy="4744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3</a:t>
              </a:r>
              <a:endParaRPr lang="vi-VN" sz="4800" dirty="0"/>
            </a:p>
          </p:txBody>
        </p:sp>
      </p:grpSp>
      <p:pic>
        <p:nvPicPr>
          <p:cNvPr id="8" name="Picture 9" descr="https://image.freepik.com/free-vector/colorful-check-marks_23-21475150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4" t="7281" r="53468" b="68661"/>
          <a:stretch/>
        </p:blipFill>
        <p:spPr bwMode="auto">
          <a:xfrm>
            <a:off x="423862" y="19942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676400" y="5602069"/>
            <a:ext cx="100584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dirty="0" err="1">
                <a:solidFill>
                  <a:srgbClr val="0033CC"/>
                </a:solidFill>
              </a:rPr>
              <a:t>Bạn</a:t>
            </a:r>
            <a:r>
              <a:rPr lang="en-US" altLang="vi-VN" sz="3600" dirty="0">
                <a:solidFill>
                  <a:srgbClr val="0033CC"/>
                </a:solidFill>
              </a:rPr>
              <a:t> </a:t>
            </a:r>
            <a:r>
              <a:rPr lang="en-US" altLang="vi-VN" sz="3600" dirty="0" err="1">
                <a:solidFill>
                  <a:srgbClr val="0033CC"/>
                </a:solidFill>
              </a:rPr>
              <a:t>ấy</a:t>
            </a:r>
            <a:r>
              <a:rPr lang="en-US" altLang="vi-VN" sz="3600" dirty="0">
                <a:solidFill>
                  <a:srgbClr val="0033CC"/>
                </a:solidFill>
              </a:rPr>
              <a:t> </a:t>
            </a:r>
            <a:r>
              <a:rPr lang="en-US" altLang="vi-VN" sz="3600" dirty="0" err="1">
                <a:solidFill>
                  <a:srgbClr val="0033CC"/>
                </a:solidFill>
              </a:rPr>
              <a:t>được</a:t>
            </a:r>
            <a:r>
              <a:rPr lang="en-US" altLang="vi-VN" sz="3600" dirty="0">
                <a:solidFill>
                  <a:srgbClr val="0033CC"/>
                </a:solidFill>
              </a:rPr>
              <a:t> </a:t>
            </a:r>
            <a:r>
              <a:rPr lang="en-US" altLang="vi-VN" sz="3600" dirty="0" err="1">
                <a:solidFill>
                  <a:srgbClr val="0033CC"/>
                </a:solidFill>
              </a:rPr>
              <a:t>bác</a:t>
            </a:r>
            <a:r>
              <a:rPr lang="en-US" altLang="vi-VN" sz="3600" dirty="0">
                <a:solidFill>
                  <a:srgbClr val="0033CC"/>
                </a:solidFill>
              </a:rPr>
              <a:t> </a:t>
            </a:r>
            <a:r>
              <a:rPr lang="en-US" altLang="vi-VN" sz="3600" dirty="0" err="1">
                <a:solidFill>
                  <a:srgbClr val="0033CC"/>
                </a:solidFill>
              </a:rPr>
              <a:t>sĩ</a:t>
            </a:r>
            <a:r>
              <a:rPr lang="en-US" altLang="vi-VN" sz="3600" dirty="0">
                <a:solidFill>
                  <a:srgbClr val="0033CC"/>
                </a:solidFill>
              </a:rPr>
              <a:t> </a:t>
            </a:r>
            <a:r>
              <a:rPr lang="en-US" altLang="vi-VN" sz="3600" dirty="0" err="1" smtClean="0">
                <a:solidFill>
                  <a:srgbClr val="0033CC"/>
                </a:solidFill>
              </a:rPr>
              <a:t>khám</a:t>
            </a:r>
            <a:r>
              <a:rPr lang="en-US" altLang="vi-VN" sz="3600" dirty="0" smtClean="0">
                <a:solidFill>
                  <a:srgbClr val="0033CC"/>
                </a:solidFill>
              </a:rPr>
              <a:t> </a:t>
            </a:r>
            <a:r>
              <a:rPr lang="en-US" altLang="vi-VN" sz="3600" dirty="0">
                <a:solidFill>
                  <a:srgbClr val="0033CC"/>
                </a:solidFill>
              </a:rPr>
              <a:t>tai</a:t>
            </a:r>
            <a:r>
              <a:rPr lang="en-US" altLang="vi-VN" sz="3600" dirty="0" smtClean="0">
                <a:solidFill>
                  <a:srgbClr val="0033CC"/>
                </a:solidFill>
              </a:rPr>
              <a:t>.</a:t>
            </a:r>
            <a:r>
              <a:rPr lang="en-US" altLang="vi-VN" sz="3600" dirty="0">
                <a:solidFill>
                  <a:srgbClr val="0033CC"/>
                </a:solidFill>
              </a:rPr>
              <a:t> </a:t>
            </a:r>
            <a:r>
              <a:rPr lang="en-US" altLang="vi-VN" sz="3600" dirty="0" err="1">
                <a:solidFill>
                  <a:srgbClr val="0033CC"/>
                </a:solidFill>
              </a:rPr>
              <a:t>Việc</a:t>
            </a:r>
            <a:r>
              <a:rPr lang="en-US" altLang="vi-VN" sz="3600" dirty="0">
                <a:solidFill>
                  <a:srgbClr val="0033CC"/>
                </a:solidFill>
              </a:rPr>
              <a:t> </a:t>
            </a:r>
            <a:r>
              <a:rPr lang="en-US" altLang="vi-VN" sz="3600" dirty="0" err="1" smtClean="0">
                <a:solidFill>
                  <a:srgbClr val="0033CC"/>
                </a:solidFill>
              </a:rPr>
              <a:t>này</a:t>
            </a:r>
            <a:r>
              <a:rPr lang="en-US" altLang="vi-VN" sz="3600" dirty="0" smtClean="0">
                <a:solidFill>
                  <a:srgbClr val="0033CC"/>
                </a:solidFill>
              </a:rPr>
              <a:t> </a:t>
            </a:r>
            <a:r>
              <a:rPr lang="en-US" altLang="vi-VN" sz="3600" dirty="0" err="1" smtClean="0">
                <a:solidFill>
                  <a:srgbClr val="0033CC"/>
                </a:solidFill>
              </a:rPr>
              <a:t>nên</a:t>
            </a:r>
            <a:r>
              <a:rPr lang="en-US" altLang="vi-VN" sz="3600" dirty="0" smtClean="0">
                <a:solidFill>
                  <a:srgbClr val="0033CC"/>
                </a:solidFill>
              </a:rPr>
              <a:t> </a:t>
            </a:r>
            <a:r>
              <a:rPr lang="en-US" altLang="vi-VN" sz="3600" dirty="0" err="1" smtClean="0">
                <a:solidFill>
                  <a:srgbClr val="0033CC"/>
                </a:solidFill>
              </a:rPr>
              <a:t>làm</a:t>
            </a:r>
            <a:endParaRPr lang="en-US" altLang="vi-VN" sz="3600" dirty="0">
              <a:solidFill>
                <a:srgbClr val="0033C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1156" y="228600"/>
            <a:ext cx="9266843" cy="5105400"/>
            <a:chOff x="7506777" y="4774200"/>
            <a:chExt cx="4494289" cy="21600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066" y="4774200"/>
              <a:ext cx="4480000" cy="2160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7506777" y="6459780"/>
              <a:ext cx="557512" cy="4744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4</a:t>
              </a:r>
              <a:endParaRPr lang="vi-VN" sz="4800" dirty="0"/>
            </a:p>
          </p:txBody>
        </p:sp>
      </p:grpSp>
      <p:pic>
        <p:nvPicPr>
          <p:cNvPr id="8" name="Picture 9" descr="https://image.freepik.com/free-vector/colorful-check-marks_23-21475150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4" t="7281" r="53468" b="68661"/>
          <a:stretch/>
        </p:blipFill>
        <p:spPr bwMode="auto">
          <a:xfrm>
            <a:off x="1048434" y="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4927907"/>
            <a:ext cx="11582400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000" dirty="0">
                <a:solidFill>
                  <a:srgbClr val="0033CC"/>
                </a:solidFill>
              </a:rPr>
              <a:t>Hai </a:t>
            </a:r>
            <a:r>
              <a:rPr lang="en-US" altLang="vi-VN" sz="3000" dirty="0" err="1">
                <a:solidFill>
                  <a:srgbClr val="0033CC"/>
                </a:solidFill>
              </a:rPr>
              <a:t>bạn</a:t>
            </a:r>
            <a:r>
              <a:rPr lang="en-US" altLang="vi-VN" sz="3000" dirty="0">
                <a:solidFill>
                  <a:srgbClr val="0033CC"/>
                </a:solidFill>
              </a:rPr>
              <a:t> </a:t>
            </a:r>
            <a:r>
              <a:rPr lang="en-US" altLang="vi-VN" sz="3000" dirty="0" err="1">
                <a:solidFill>
                  <a:srgbClr val="0033CC"/>
                </a:solidFill>
              </a:rPr>
              <a:t>nam</a:t>
            </a:r>
            <a:r>
              <a:rPr lang="en-US" altLang="vi-VN" sz="3000" dirty="0">
                <a:solidFill>
                  <a:srgbClr val="0033CC"/>
                </a:solidFill>
              </a:rPr>
              <a:t> </a:t>
            </a:r>
            <a:r>
              <a:rPr lang="en-US" altLang="vi-VN" sz="3000" dirty="0" err="1">
                <a:solidFill>
                  <a:srgbClr val="0033CC"/>
                </a:solidFill>
              </a:rPr>
              <a:t>đang</a:t>
            </a:r>
            <a:r>
              <a:rPr lang="en-US" altLang="vi-VN" sz="3000" dirty="0">
                <a:solidFill>
                  <a:srgbClr val="0033CC"/>
                </a:solidFill>
              </a:rPr>
              <a:t> </a:t>
            </a:r>
            <a:r>
              <a:rPr lang="en-US" altLang="vi-VN" sz="3000" dirty="0" err="1">
                <a:solidFill>
                  <a:srgbClr val="0033CC"/>
                </a:solidFill>
              </a:rPr>
              <a:t>nghe</a:t>
            </a:r>
            <a:r>
              <a:rPr lang="en-US" altLang="vi-VN" sz="3000" dirty="0">
                <a:solidFill>
                  <a:srgbClr val="0033CC"/>
                </a:solidFill>
              </a:rPr>
              <a:t> </a:t>
            </a:r>
            <a:r>
              <a:rPr lang="en-US" altLang="vi-VN" sz="3000" dirty="0" err="1">
                <a:solidFill>
                  <a:srgbClr val="0033CC"/>
                </a:solidFill>
              </a:rPr>
              <a:t>nhạc</a:t>
            </a:r>
            <a:r>
              <a:rPr lang="en-US" altLang="vi-VN" sz="3000" dirty="0">
                <a:solidFill>
                  <a:srgbClr val="0033CC"/>
                </a:solidFill>
              </a:rPr>
              <a:t> </a:t>
            </a:r>
            <a:r>
              <a:rPr lang="en-US" altLang="vi-VN" sz="3000" dirty="0" err="1">
                <a:solidFill>
                  <a:srgbClr val="0033CC"/>
                </a:solidFill>
              </a:rPr>
              <a:t>quá</a:t>
            </a:r>
            <a:r>
              <a:rPr lang="en-US" altLang="vi-VN" sz="3000" dirty="0">
                <a:solidFill>
                  <a:srgbClr val="0033CC"/>
                </a:solidFill>
              </a:rPr>
              <a:t> to </a:t>
            </a:r>
            <a:r>
              <a:rPr lang="en-US" altLang="vi-VN" sz="3000" dirty="0" err="1">
                <a:solidFill>
                  <a:srgbClr val="0033CC"/>
                </a:solidFill>
              </a:rPr>
              <a:t>làm</a:t>
            </a:r>
            <a:r>
              <a:rPr lang="en-US" altLang="vi-VN" sz="3000" dirty="0">
                <a:solidFill>
                  <a:srgbClr val="0033CC"/>
                </a:solidFill>
              </a:rPr>
              <a:t> </a:t>
            </a:r>
            <a:r>
              <a:rPr lang="en-US" altLang="vi-VN" sz="3000" dirty="0" err="1">
                <a:solidFill>
                  <a:srgbClr val="0033CC"/>
                </a:solidFill>
              </a:rPr>
              <a:t>cho</a:t>
            </a:r>
            <a:r>
              <a:rPr lang="en-US" altLang="vi-VN" sz="3000" dirty="0">
                <a:solidFill>
                  <a:srgbClr val="0033CC"/>
                </a:solidFill>
              </a:rPr>
              <a:t> </a:t>
            </a:r>
            <a:r>
              <a:rPr lang="en-US" altLang="vi-VN" sz="3000" dirty="0" err="1" smtClean="0">
                <a:solidFill>
                  <a:srgbClr val="0033CC"/>
                </a:solidFill>
              </a:rPr>
              <a:t>bạn</a:t>
            </a:r>
            <a:endParaRPr lang="en-US" altLang="vi-VN" sz="3000" dirty="0" smtClean="0">
              <a:solidFill>
                <a:srgbClr val="0033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vi-VN" sz="3000" dirty="0" smtClean="0">
                <a:solidFill>
                  <a:srgbClr val="0033CC"/>
                </a:solidFill>
              </a:rPr>
              <a:t> </a:t>
            </a:r>
            <a:r>
              <a:rPr lang="en-US" altLang="vi-VN" sz="3000" dirty="0" err="1">
                <a:solidFill>
                  <a:srgbClr val="0033CC"/>
                </a:solidFill>
              </a:rPr>
              <a:t>nữ</a:t>
            </a:r>
            <a:r>
              <a:rPr lang="en-US" altLang="vi-VN" sz="3000" dirty="0">
                <a:solidFill>
                  <a:srgbClr val="0033CC"/>
                </a:solidFill>
              </a:rPr>
              <a:t> </a:t>
            </a:r>
            <a:r>
              <a:rPr lang="en-US" altLang="vi-VN" sz="3000" dirty="0" err="1">
                <a:solidFill>
                  <a:srgbClr val="0033CC"/>
                </a:solidFill>
              </a:rPr>
              <a:t>ngồi</a:t>
            </a:r>
            <a:r>
              <a:rPr lang="en-US" altLang="vi-VN" sz="3000" dirty="0">
                <a:solidFill>
                  <a:srgbClr val="0033CC"/>
                </a:solidFill>
              </a:rPr>
              <a:t> </a:t>
            </a:r>
            <a:r>
              <a:rPr lang="en-US" altLang="vi-VN" sz="3000" dirty="0" err="1">
                <a:solidFill>
                  <a:srgbClr val="0033CC"/>
                </a:solidFill>
              </a:rPr>
              <a:t>học</a:t>
            </a:r>
            <a:r>
              <a:rPr lang="en-US" altLang="vi-VN" sz="3000" dirty="0">
                <a:solidFill>
                  <a:srgbClr val="0033CC"/>
                </a:solidFill>
              </a:rPr>
              <a:t> </a:t>
            </a:r>
            <a:r>
              <a:rPr lang="en-US" altLang="vi-VN" sz="3000" dirty="0" err="1">
                <a:solidFill>
                  <a:srgbClr val="0033CC"/>
                </a:solidFill>
              </a:rPr>
              <a:t>phải</a:t>
            </a:r>
            <a:r>
              <a:rPr lang="en-US" altLang="vi-VN" sz="3000" dirty="0">
                <a:solidFill>
                  <a:srgbClr val="0033CC"/>
                </a:solidFill>
              </a:rPr>
              <a:t> </a:t>
            </a:r>
            <a:r>
              <a:rPr lang="en-US" altLang="vi-VN" sz="3000" dirty="0" err="1" smtClean="0">
                <a:solidFill>
                  <a:srgbClr val="0033CC"/>
                </a:solidFill>
              </a:rPr>
              <a:t>bịt</a:t>
            </a:r>
            <a:r>
              <a:rPr lang="en-US" altLang="vi-VN" sz="3000" dirty="0" smtClean="0">
                <a:solidFill>
                  <a:srgbClr val="0033CC"/>
                </a:solidFill>
              </a:rPr>
              <a:t> tai </a:t>
            </a:r>
            <a:r>
              <a:rPr lang="en-US" altLang="vi-VN" sz="3000" dirty="0" err="1" smtClean="0">
                <a:solidFill>
                  <a:srgbClr val="0033CC"/>
                </a:solidFill>
              </a:rPr>
              <a:t>lại</a:t>
            </a:r>
            <a:r>
              <a:rPr lang="en-US" altLang="vi-VN" sz="3000" dirty="0" smtClean="0">
                <a:solidFill>
                  <a:srgbClr val="0033CC"/>
                </a:solidFill>
              </a:rPr>
              <a:t>.</a:t>
            </a:r>
            <a:r>
              <a:rPr lang="en-US" altLang="vi-VN" sz="3000" dirty="0">
                <a:solidFill>
                  <a:srgbClr val="0033CC"/>
                </a:solidFill>
              </a:rPr>
              <a:t> </a:t>
            </a:r>
            <a:r>
              <a:rPr lang="en-US" altLang="vi-VN" sz="3000" dirty="0" err="1">
                <a:solidFill>
                  <a:srgbClr val="0033CC"/>
                </a:solidFill>
              </a:rPr>
              <a:t>Việc</a:t>
            </a:r>
            <a:r>
              <a:rPr lang="en-US" altLang="vi-VN" sz="3000" dirty="0">
                <a:solidFill>
                  <a:srgbClr val="0033CC"/>
                </a:solidFill>
              </a:rPr>
              <a:t> </a:t>
            </a:r>
            <a:r>
              <a:rPr lang="en-US" altLang="vi-VN" sz="3000" dirty="0" err="1">
                <a:solidFill>
                  <a:srgbClr val="0033CC"/>
                </a:solidFill>
              </a:rPr>
              <a:t>này</a:t>
            </a:r>
            <a:r>
              <a:rPr lang="en-US" altLang="vi-VN" sz="3000" dirty="0">
                <a:solidFill>
                  <a:srgbClr val="0033CC"/>
                </a:solidFill>
              </a:rPr>
              <a:t> </a:t>
            </a:r>
            <a:r>
              <a:rPr lang="en-US" altLang="vi-VN" sz="3000" dirty="0" err="1" smtClean="0">
                <a:solidFill>
                  <a:srgbClr val="0033CC"/>
                </a:solidFill>
              </a:rPr>
              <a:t>không</a:t>
            </a:r>
            <a:r>
              <a:rPr lang="en-US" altLang="vi-VN" sz="3000" dirty="0" smtClean="0">
                <a:solidFill>
                  <a:srgbClr val="0033CC"/>
                </a:solidFill>
              </a:rPr>
              <a:t> </a:t>
            </a:r>
            <a:r>
              <a:rPr lang="en-US" altLang="vi-VN" sz="3000" dirty="0" err="1">
                <a:solidFill>
                  <a:srgbClr val="0033CC"/>
                </a:solidFill>
              </a:rPr>
              <a:t>nên</a:t>
            </a:r>
            <a:r>
              <a:rPr lang="en-US" altLang="vi-VN" sz="3000" dirty="0">
                <a:solidFill>
                  <a:srgbClr val="0033CC"/>
                </a:solidFill>
              </a:rPr>
              <a:t> </a:t>
            </a:r>
            <a:r>
              <a:rPr lang="en-US" altLang="vi-VN" sz="3000" dirty="0" err="1">
                <a:solidFill>
                  <a:srgbClr val="0033CC"/>
                </a:solidFill>
              </a:rPr>
              <a:t>làm</a:t>
            </a:r>
            <a:endParaRPr lang="en-US" altLang="vi-VN" sz="3000" dirty="0">
              <a:solidFill>
                <a:srgbClr val="0033CC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vi-VN" sz="3000" dirty="0">
              <a:solidFill>
                <a:srgbClr val="000099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06462" y="228600"/>
            <a:ext cx="9085338" cy="4642280"/>
            <a:chOff x="7521065" y="62250"/>
            <a:chExt cx="4480000" cy="21600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065" y="62250"/>
              <a:ext cx="4480000" cy="2160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7521065" y="1732174"/>
              <a:ext cx="557512" cy="4744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5</a:t>
              </a:r>
              <a:endParaRPr lang="vi-VN" sz="4800" dirty="0"/>
            </a:p>
          </p:txBody>
        </p:sp>
      </p:grpSp>
      <p:pic>
        <p:nvPicPr>
          <p:cNvPr id="8" name="Picture 9" descr="https://image.freepik.com/free-vector/colorful-check-marks_23-21475150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7" t="8246" r="23364" b="69534"/>
          <a:stretch/>
        </p:blipFill>
        <p:spPr bwMode="auto">
          <a:xfrm>
            <a:off x="1111376" y="0"/>
            <a:ext cx="1525708" cy="150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458200" y="168863"/>
            <a:ext cx="3352800" cy="2879137"/>
            <a:chOff x="39484" y="62250"/>
            <a:chExt cx="4597807" cy="2193337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0" y="62250"/>
              <a:ext cx="4569231" cy="2160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39484" y="1781168"/>
              <a:ext cx="557512" cy="4744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3</a:t>
              </a:r>
              <a:endParaRPr lang="vi-VN" sz="4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83200" y="3804092"/>
            <a:ext cx="4480000" cy="2749108"/>
            <a:chOff x="7521065" y="62250"/>
            <a:chExt cx="4480000" cy="2160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065" y="62250"/>
              <a:ext cx="4480000" cy="2160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7521065" y="1732174"/>
              <a:ext cx="557512" cy="4744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5</a:t>
              </a:r>
              <a:endParaRPr lang="vi-VN" sz="4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8200" y="172165"/>
            <a:ext cx="3522701" cy="2804118"/>
            <a:chOff x="3733800" y="2255587"/>
            <a:chExt cx="4419600" cy="2469619"/>
          </a:xfrm>
        </p:grpSpPr>
        <p:pic>
          <p:nvPicPr>
            <p:cNvPr id="7" name="Picture 4" descr="Untitled-1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35" t="16364" r="33036" b="32727"/>
            <a:stretch/>
          </p:blipFill>
          <p:spPr bwMode="auto">
            <a:xfrm>
              <a:off x="3733800" y="2255587"/>
              <a:ext cx="4419600" cy="2469619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3733800" y="4225678"/>
              <a:ext cx="557512" cy="4744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2</a:t>
              </a:r>
              <a:endParaRPr lang="vi-VN" sz="4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7569" y="167682"/>
            <a:ext cx="3959631" cy="2804118"/>
            <a:chOff x="68059" y="4798013"/>
            <a:chExt cx="4569231" cy="2136187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59" y="4798013"/>
              <a:ext cx="4569231" cy="2136187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76499" y="6459781"/>
              <a:ext cx="557512" cy="4744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1</a:t>
              </a:r>
              <a:endParaRPr lang="vi-VN" sz="4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5297" y="3827538"/>
            <a:ext cx="4494289" cy="2749108"/>
            <a:chOff x="7506777" y="4774200"/>
            <a:chExt cx="4494289" cy="216000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066" y="4774200"/>
              <a:ext cx="4480000" cy="2160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7506777" y="6459780"/>
              <a:ext cx="557512" cy="4744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4</a:t>
              </a:r>
              <a:endParaRPr lang="vi-VN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19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9562"/>
            <a:ext cx="4038600" cy="2209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23254"/>
            <a:ext cx="4038600" cy="2438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27541"/>
            <a:ext cx="3886200" cy="1447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947773"/>
            <a:ext cx="3886200" cy="1524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892186"/>
            <a:ext cx="3886200" cy="1752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6400800" y="37490"/>
            <a:ext cx="76200" cy="689671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699979" y="202049"/>
            <a:ext cx="5105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latin typeface="HP001 5 hàng" pitchFamily="34" charset="0"/>
              </a:rPr>
              <a:t>Những</a:t>
            </a:r>
            <a:r>
              <a:rPr lang="en-US" sz="35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HP001 5 hàng" pitchFamily="34" charset="0"/>
              </a:rPr>
              <a:t>việc</a:t>
            </a:r>
            <a:r>
              <a:rPr lang="en-US" sz="35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HP001 5 hàng" pitchFamily="34" charset="0"/>
              </a:rPr>
              <a:t>nên</a:t>
            </a:r>
            <a:r>
              <a:rPr lang="en-US" sz="35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HP001 5 hàng" pitchFamily="34" charset="0"/>
              </a:rPr>
              <a:t>làm</a:t>
            </a:r>
            <a:r>
              <a:rPr lang="en-US" sz="35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HP001 5 hàng" pitchFamily="34" charset="0"/>
              </a:rPr>
              <a:t>đ</a:t>
            </a:r>
            <a:r>
              <a:rPr lang="en-US" sz="3500" b="1" dirty="0" err="1" smtClean="0">
                <a:solidFill>
                  <a:srgbClr val="FF0000"/>
                </a:solidFill>
                <a:latin typeface="HP001 5 hàng" pitchFamily="34" charset="0"/>
              </a:rPr>
              <a:t>ể</a:t>
            </a:r>
            <a:r>
              <a:rPr lang="en-US" sz="35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HP001 5 hàng" pitchFamily="34" charset="0"/>
              </a:rPr>
              <a:t>bảo</a:t>
            </a:r>
            <a:r>
              <a:rPr lang="en-US" sz="35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HP001 5 hàng" pitchFamily="34" charset="0"/>
              </a:rPr>
              <a:t>vệ</a:t>
            </a:r>
            <a:r>
              <a:rPr lang="en-US" sz="3500" b="1" dirty="0" smtClean="0">
                <a:solidFill>
                  <a:srgbClr val="FF0000"/>
                </a:solidFill>
                <a:latin typeface="HP001 5 hàng" pitchFamily="34" charset="0"/>
              </a:rPr>
              <a:t> tai</a:t>
            </a:r>
            <a:endParaRPr lang="en-US" sz="3500" b="1" u="sng" dirty="0" smtClean="0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4877" y="143170"/>
            <a:ext cx="5105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FF0000"/>
                </a:solidFill>
                <a:latin typeface="HP001 5 hàng" pitchFamily="34" charset="0"/>
              </a:rPr>
              <a:t>Những</a:t>
            </a:r>
            <a:r>
              <a:rPr lang="en-US" sz="35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HP001 5 hàng" pitchFamily="34" charset="0"/>
              </a:rPr>
              <a:t>việc</a:t>
            </a:r>
            <a:r>
              <a:rPr lang="en-US" sz="35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HP001 5 hàng" pitchFamily="34" charset="0"/>
              </a:rPr>
              <a:t>không</a:t>
            </a:r>
            <a:r>
              <a:rPr lang="en-US" sz="35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HP001 5 hàng" pitchFamily="34" charset="0"/>
              </a:rPr>
              <a:t>nên</a:t>
            </a:r>
            <a:r>
              <a:rPr lang="en-US" sz="35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HP001 5 hàng" pitchFamily="34" charset="0"/>
              </a:rPr>
              <a:t>làm</a:t>
            </a:r>
            <a:r>
              <a:rPr lang="en-US" sz="35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HP001 5 hàng" pitchFamily="34" charset="0"/>
              </a:rPr>
              <a:t>để</a:t>
            </a:r>
            <a:r>
              <a:rPr lang="en-US" sz="3500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HP001 5 hàng" pitchFamily="34" charset="0"/>
              </a:rPr>
              <a:t>bảo</a:t>
            </a:r>
            <a:r>
              <a:rPr lang="en-US" sz="3500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HP001 5 hàng" pitchFamily="34" charset="0"/>
              </a:rPr>
              <a:t>vệ</a:t>
            </a:r>
            <a:r>
              <a:rPr lang="en-US" sz="3500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500" dirty="0" smtClean="0">
                <a:solidFill>
                  <a:srgbClr val="FF0000"/>
                </a:solidFill>
                <a:latin typeface="HP001 5 hàng" pitchFamily="34" charset="0"/>
              </a:rPr>
              <a:t>tai</a:t>
            </a:r>
            <a:endParaRPr lang="en-US" sz="3500" u="sng" dirty="0">
              <a:solidFill>
                <a:srgbClr val="FF0000"/>
              </a:solidFill>
              <a:latin typeface="HP001 5 hàng" pitchFamily="34" charset="0"/>
            </a:endParaRPr>
          </a:p>
          <a:p>
            <a:pPr algn="ctr"/>
            <a:endParaRPr lang="en-US" sz="3500" b="1" u="sng" dirty="0" smtClean="0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4400" y="3394419"/>
            <a:ext cx="444372" cy="53867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3</a:t>
            </a:r>
            <a:endParaRPr lang="vi-VN" sz="4800" dirty="0"/>
          </a:p>
        </p:txBody>
      </p:sp>
      <p:sp>
        <p:nvSpPr>
          <p:cNvPr id="12" name="Oval 11"/>
          <p:cNvSpPr/>
          <p:nvPr/>
        </p:nvSpPr>
        <p:spPr>
          <a:xfrm>
            <a:off x="7861428" y="6122080"/>
            <a:ext cx="444372" cy="53867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5</a:t>
            </a:r>
            <a:endParaRPr lang="vi-VN" sz="4800" dirty="0"/>
          </a:p>
        </p:txBody>
      </p:sp>
      <p:sp>
        <p:nvSpPr>
          <p:cNvPr id="14" name="Oval 13"/>
          <p:cNvSpPr/>
          <p:nvPr/>
        </p:nvSpPr>
        <p:spPr>
          <a:xfrm>
            <a:off x="7935971" y="3933096"/>
            <a:ext cx="444372" cy="53867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2</a:t>
            </a:r>
            <a:endParaRPr lang="vi-VN" sz="4800" dirty="0"/>
          </a:p>
        </p:txBody>
      </p:sp>
      <p:sp>
        <p:nvSpPr>
          <p:cNvPr id="15" name="Oval 14"/>
          <p:cNvSpPr/>
          <p:nvPr/>
        </p:nvSpPr>
        <p:spPr>
          <a:xfrm>
            <a:off x="7924800" y="2175219"/>
            <a:ext cx="444372" cy="53867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1</a:t>
            </a:r>
            <a:endParaRPr lang="vi-VN" sz="4800" dirty="0"/>
          </a:p>
        </p:txBody>
      </p:sp>
      <p:sp>
        <p:nvSpPr>
          <p:cNvPr id="16" name="Oval 15"/>
          <p:cNvSpPr/>
          <p:nvPr/>
        </p:nvSpPr>
        <p:spPr>
          <a:xfrm>
            <a:off x="914400" y="5796842"/>
            <a:ext cx="444372" cy="53867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4</a:t>
            </a:r>
            <a:endParaRPr lang="vi-VN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10" grpId="0"/>
      <p:bldP spid="13" grpId="0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38200" y="1981200"/>
            <a:ext cx="10058399" cy="44958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47668" y="3124200"/>
            <a:ext cx="8944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33CC"/>
                </a:solidFill>
                <a:latin typeface="HP001 5 hàng" pitchFamily="34" charset="0"/>
              </a:rPr>
              <a:t>Hoạt</a:t>
            </a:r>
            <a:r>
              <a:rPr lang="en-US" sz="6000" b="1" dirty="0" smtClean="0">
                <a:solidFill>
                  <a:srgbClr val="0033CC"/>
                </a:solidFill>
                <a:latin typeface="HP001 5 hàng" pitchFamily="34" charset="0"/>
              </a:rPr>
              <a:t> động3</a:t>
            </a:r>
          </a:p>
          <a:p>
            <a:pPr algn="ctr"/>
            <a:r>
              <a:rPr lang="en-US" sz="6000" dirty="0" err="1" smtClean="0">
                <a:solidFill>
                  <a:srgbClr val="0033CC"/>
                </a:solidFill>
                <a:latin typeface="HP001 5 hàng" pitchFamily="34" charset="0"/>
              </a:rPr>
              <a:t>Đóng</a:t>
            </a:r>
            <a:r>
              <a:rPr lang="en-US" sz="6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6000" dirty="0" err="1" smtClean="0">
                <a:solidFill>
                  <a:srgbClr val="0033CC"/>
                </a:solidFill>
                <a:latin typeface="HP001 5 hàng" pitchFamily="34" charset="0"/>
              </a:rPr>
              <a:t>vai</a:t>
            </a:r>
            <a:endParaRPr lang="en-US" sz="6000" b="1" dirty="0" smtClean="0">
              <a:solidFill>
                <a:srgbClr val="0033CC"/>
              </a:solidFill>
              <a:latin typeface="HP001 5 hàng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901595" y="1307812"/>
            <a:ext cx="80962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6000" b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BẢO VỆ MẮT VÀ TAI</a:t>
            </a:r>
            <a:endParaRPr lang="en-US" altLang="vi-VN" sz="6000" b="1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8696" y="76200"/>
            <a:ext cx="838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500" b="1" dirty="0" smtClean="0">
              <a:latin typeface="HP001 5 hàng" pitchFamily="34" charset="0"/>
            </a:endParaRPr>
          </a:p>
          <a:p>
            <a:pPr algn="ctr"/>
            <a:r>
              <a:rPr lang="en-US" sz="3500" b="1" dirty="0" err="1" smtClean="0">
                <a:latin typeface="HP001 5 hàng" pitchFamily="34" charset="0"/>
              </a:rPr>
              <a:t>T</a:t>
            </a:r>
            <a:r>
              <a:rPr lang="en-US" sz="3500" b="1" u="sng" dirty="0" err="1" smtClean="0">
                <a:latin typeface="HP001 5 hàng" pitchFamily="34" charset="0"/>
              </a:rPr>
              <a:t>ự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nhiên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và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Xã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hội</a:t>
            </a:r>
            <a:endParaRPr lang="en-US" sz="3500" b="1" u="sng" dirty="0" smtClean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7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308" y="1371600"/>
            <a:ext cx="11353800" cy="1938992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 </a:t>
            </a:r>
            <a:r>
              <a:rPr lang="en-US" sz="4000" dirty="0" err="1" smtClean="0">
                <a:solidFill>
                  <a:srgbClr val="FF0000"/>
                </a:solidFill>
              </a:rPr>
              <a:t>Hùng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về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thấy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Tuấn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bạn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Tuấn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đang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bằng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hai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chiếc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que.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Nếu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em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Hùng</a:t>
            </a:r>
            <a:r>
              <a:rPr lang="en-US" sz="4000" dirty="0" smtClean="0">
                <a:solidFill>
                  <a:srgbClr val="FF0000"/>
                </a:solidFill>
              </a:rPr>
              <a:t>. </a:t>
            </a:r>
            <a:r>
              <a:rPr lang="en-US" sz="4000" dirty="0" err="1" smtClean="0">
                <a:solidFill>
                  <a:srgbClr val="FF0000"/>
                </a:solidFill>
              </a:rPr>
              <a:t>Em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sẽ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xử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trí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thế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nào</a:t>
            </a:r>
            <a:r>
              <a:rPr lang="en-US" sz="4000" dirty="0" smtClean="0">
                <a:solidFill>
                  <a:srgbClr val="FF0000"/>
                </a:solidFill>
              </a:rPr>
              <a:t>?”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308" y="4267200"/>
            <a:ext cx="11353800" cy="1938992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“ </a:t>
            </a:r>
            <a:r>
              <a:rPr lang="en-US" sz="4000" dirty="0" err="1" smtClean="0">
                <a:solidFill>
                  <a:srgbClr val="0033CC"/>
                </a:solidFill>
              </a:rPr>
              <a:t>Giờ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ra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chơi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Tú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và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Tùng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đang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chơi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bắn</a:t>
            </a:r>
            <a:r>
              <a:rPr lang="en-US" sz="4000" dirty="0" smtClean="0">
                <a:solidFill>
                  <a:srgbClr val="0033CC"/>
                </a:solidFill>
              </a:rPr>
              <a:t> bi. Nam </a:t>
            </a:r>
            <a:r>
              <a:rPr lang="en-US" sz="4000" dirty="0" err="1" smtClean="0">
                <a:solidFill>
                  <a:srgbClr val="0033CC"/>
                </a:solidFill>
              </a:rPr>
              <a:t>chạy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đến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và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hét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thật</a:t>
            </a:r>
            <a:r>
              <a:rPr lang="en-US" sz="4000" dirty="0" smtClean="0">
                <a:solidFill>
                  <a:srgbClr val="0033CC"/>
                </a:solidFill>
              </a:rPr>
              <a:t> to </a:t>
            </a:r>
            <a:r>
              <a:rPr lang="en-US" sz="4000" dirty="0" err="1" smtClean="0">
                <a:solidFill>
                  <a:srgbClr val="0033CC"/>
                </a:solidFill>
              </a:rPr>
              <a:t>vào</a:t>
            </a:r>
            <a:r>
              <a:rPr lang="en-US" sz="4000" dirty="0" smtClean="0">
                <a:solidFill>
                  <a:srgbClr val="0033CC"/>
                </a:solidFill>
              </a:rPr>
              <a:t> tai </a:t>
            </a:r>
            <a:r>
              <a:rPr lang="en-US" sz="4000" dirty="0" err="1" smtClean="0">
                <a:solidFill>
                  <a:srgbClr val="0033CC"/>
                </a:solidFill>
              </a:rPr>
              <a:t>Tùng</a:t>
            </a:r>
            <a:r>
              <a:rPr lang="en-US" sz="4000" dirty="0" smtClean="0">
                <a:solidFill>
                  <a:srgbClr val="0033CC"/>
                </a:solidFill>
              </a:rPr>
              <a:t>, </a:t>
            </a:r>
            <a:r>
              <a:rPr lang="en-US" sz="4000" dirty="0" err="1" smtClean="0">
                <a:solidFill>
                  <a:srgbClr val="0033CC"/>
                </a:solidFill>
              </a:rPr>
              <a:t>Nếu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là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Tú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em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sẽ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làm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gì</a:t>
            </a:r>
            <a:r>
              <a:rPr lang="en-US" sz="4000" dirty="0" smtClean="0">
                <a:solidFill>
                  <a:srgbClr val="0033CC"/>
                </a:solidFill>
              </a:rPr>
              <a:t>?”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5405" y="0"/>
            <a:ext cx="4743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TÌNH HUỐNG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875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901595" y="1307812"/>
            <a:ext cx="80962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60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BẢO VỆ MẮT VÀ TAI</a:t>
            </a:r>
            <a:endParaRPr lang="en-US" altLang="vi-VN" sz="60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8696" y="76200"/>
            <a:ext cx="838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500" b="1" dirty="0" smtClean="0">
              <a:latin typeface="HP001 5 hàng" pitchFamily="34" charset="0"/>
            </a:endParaRPr>
          </a:p>
          <a:p>
            <a:pPr algn="ctr"/>
            <a:r>
              <a:rPr lang="en-US" sz="3500" b="1" dirty="0" err="1" smtClean="0">
                <a:latin typeface="HP001 5 hàng" pitchFamily="34" charset="0"/>
              </a:rPr>
              <a:t>T</a:t>
            </a:r>
            <a:r>
              <a:rPr lang="en-US" sz="3500" b="1" u="sng" dirty="0" err="1" smtClean="0">
                <a:latin typeface="HP001 5 hàng" pitchFamily="34" charset="0"/>
              </a:rPr>
              <a:t>ự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nhiên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và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Xã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hội</a:t>
            </a:r>
            <a:endParaRPr lang="en-US" sz="3500" b="1" u="sng" dirty="0" smtClean="0">
              <a:latin typeface="HP001 5 hàng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2971800"/>
            <a:ext cx="10668000" cy="2286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3482608"/>
            <a:ext cx="1043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Hãy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kể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những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việc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làm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hằng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ngày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để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bảo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vệ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mắt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và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tai.</a:t>
            </a:r>
            <a:endParaRPr lang="en-US" sz="5000" b="1" u="sng" dirty="0" smtClean="0">
              <a:solidFill>
                <a:srgbClr val="FF000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7653" name="Picture 5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4008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4029"/>
            <a:ext cx="54864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118905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04980"/>
            <a:ext cx="5562600" cy="311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inde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40150"/>
            <a:ext cx="5334000" cy="311785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4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7415" name="Picture 7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0800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15be2856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563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Kết quả hình ảnh cho hình  ảnh trẻ em những việc khong nên lam de bao ve mắt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ết quả hình ảnh cho hình  ảnh trẻ em những việc khong nên lam de bao ve mắt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Kết quả hình ảnh cho hình  ảnh trẻ em những việc khong nên lam de bao ve mắt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Kết quả hình ảnh cho xem ti vi qua gần làm hư mắ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3091657"/>
            <a:ext cx="491587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Kết quả hình ảnh cho ngồi học không đúng tư thế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8275"/>
            <a:ext cx="5867398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6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886200"/>
            <a:ext cx="2686050" cy="268605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83726" y="381000"/>
            <a:ext cx="8726714" cy="4848225"/>
          </a:xfrm>
          <a:prstGeom prst="cloudCallout">
            <a:avLst>
              <a:gd name="adj1" fmla="val 50781"/>
              <a:gd name="adj2" fmla="val 57468"/>
            </a:avLst>
          </a:prstGeom>
          <a:gradFill flip="none" rotWithShape="1">
            <a:gsLst>
              <a:gs pos="50800">
                <a:srgbClr val="4CA135"/>
              </a:gs>
              <a:gs pos="0">
                <a:srgbClr val="CCFF99"/>
              </a:gs>
              <a:gs pos="0">
                <a:srgbClr val="CCFF66"/>
              </a:gs>
              <a:gs pos="100000">
                <a:srgbClr val="005800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 smtClean="0">
                <a:latin typeface="+mj-lt"/>
              </a:rPr>
              <a:t>Ta nhận biết các vật xung quanh bằng các giác quan nào?</a:t>
            </a:r>
            <a:endParaRPr lang="vi-VN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4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reviews.123rf.com/images/ramcreative/ramcreative1404/ramcreative140400479/27776066-Espressione-occhi-del-fumetto-con-diversi-punti-di-vista-Archivio-Fotografic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83" b="6204"/>
          <a:stretch/>
        </p:blipFill>
        <p:spPr bwMode="auto">
          <a:xfrm>
            <a:off x="-129432" y="0"/>
            <a:ext cx="12382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static.vecteezy.com/system/resources/previews/000/082/891/original/human-ear-vector-ico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74"/>
          <a:stretch/>
        </p:blipFill>
        <p:spPr bwMode="auto">
          <a:xfrm>
            <a:off x="-68363" y="2590800"/>
            <a:ext cx="12260363" cy="421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52400" y="0"/>
            <a:ext cx="12379276" cy="685800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4180649" y="609600"/>
            <a:ext cx="42687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</a:t>
            </a:r>
            <a:r>
              <a:rPr 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8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chơi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3025" y="2895600"/>
            <a:ext cx="1028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NÊN hay KHÔNG NÊN</a:t>
            </a:r>
            <a:r>
              <a:rPr lang="en-US" sz="72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?</a:t>
            </a:r>
            <a:endParaRPr lang="en-US" sz="72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686800" y="5562600"/>
            <a:ext cx="1219200" cy="990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Kết quả hình ảnh cho hoa hồng thật màu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4191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 descr="Hình ảnh có liên qua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8200"/>
            <a:ext cx="441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6092" y="5589004"/>
            <a:ext cx="1934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</a:rPr>
              <a:t>Nên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5594866"/>
            <a:ext cx="335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solidFill>
                  <a:srgbClr val="4CA135"/>
                </a:solidFill>
              </a:rPr>
              <a:t>Không</a:t>
            </a:r>
            <a:r>
              <a:rPr lang="en-US" sz="5000" dirty="0" smtClean="0">
                <a:solidFill>
                  <a:srgbClr val="4CA135"/>
                </a:solidFill>
              </a:rPr>
              <a:t> </a:t>
            </a:r>
            <a:r>
              <a:rPr lang="en-US" sz="5000" dirty="0" err="1" smtClean="0">
                <a:solidFill>
                  <a:srgbClr val="4CA135"/>
                </a:solidFill>
              </a:rPr>
              <a:t>nên</a:t>
            </a:r>
            <a:endParaRPr lang="en-US" sz="5000" dirty="0">
              <a:solidFill>
                <a:srgbClr val="4CA1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5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9" name="Picture 4" descr="Kết quả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9461918" cy="571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Kết quả hình ảnh cho hoa hồng thật màu đỏ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1438" y="-1897063"/>
            <a:ext cx="2971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ết quả hình ảnh cho hoa hồng thật màu đỏ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23838" y="-1744663"/>
            <a:ext cx="2971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ết quả hình ảnh cho hoa hồng thật màu đỏ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76238" y="-1592263"/>
            <a:ext cx="2971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ết quả hình ảnh cho hoa hồng thật màu đỏ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28638" y="-1439863"/>
            <a:ext cx="2971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Kết quả hình ảnh cho hoa hồng thật màu xanh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Kết quả hình ảnh cho hoa hồng thật màu xanh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Hình ảnh có liên qua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971800"/>
            <a:ext cx="2514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ết quả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0439400" cy="58460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Hình ảnh có liên qua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979295"/>
            <a:ext cx="2514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3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khám mắt trẻ e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8229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Kết quả hình ảnh cho hoa hồng thật màu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247292"/>
            <a:ext cx="246697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5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Kết quả hình ảnh cho không nên ấy dùng tay ngoáy vào ta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1013"/>
            <a:ext cx="9467850" cy="59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Hình ảnh có liên qua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979295"/>
            <a:ext cx="2514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3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9677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Kết quả hình ảnh cho hoa hồng thật màu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439248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29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901595" y="1307812"/>
            <a:ext cx="80962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60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BẢO VỆ MẮT VÀ TAI</a:t>
            </a:r>
            <a:endParaRPr lang="en-US" altLang="vi-VN" sz="60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8696" y="76200"/>
            <a:ext cx="838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latin typeface="HP001 5 hàng" pitchFamily="34" charset="0"/>
              </a:rPr>
              <a:t>T</a:t>
            </a:r>
            <a:r>
              <a:rPr lang="en-US" sz="3500" b="1" u="sng" dirty="0" err="1" smtClean="0">
                <a:latin typeface="HP001 5 hàng" pitchFamily="34" charset="0"/>
              </a:rPr>
              <a:t>ự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nhiên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và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Xã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hội</a:t>
            </a:r>
            <a:endParaRPr lang="en-US" sz="3500" b="1" u="sng" dirty="0" smtClean="0">
              <a:latin typeface="HP001 5 hàng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2971800"/>
            <a:ext cx="10668000" cy="2286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3482608"/>
            <a:ext cx="1043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Hãy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kể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những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việc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làm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hằng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ngày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để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bảo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vệ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mắt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và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tai.</a:t>
            </a:r>
            <a:endParaRPr lang="en-US" sz="5000" b="1" u="sng" dirty="0" smtClean="0">
              <a:solidFill>
                <a:srgbClr val="FF000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6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Untitled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6212"/>
            <a:ext cx="5257800" cy="63007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Untitled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5791200" cy="6324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28800" y="1974058"/>
            <a:ext cx="8074855" cy="3264078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1674055" y="34290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fr-FR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fr-FR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fr-FR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fr-FR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endParaRPr lang="vi-VN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2781" y="2405357"/>
            <a:ext cx="7666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fr-FR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fr-FR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endParaRPr lang="vi-VN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ết quả hình ả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8862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52400" y="228600"/>
            <a:ext cx="9448800" cy="4419600"/>
          </a:xfrm>
          <a:prstGeom prst="cloudCallout">
            <a:avLst>
              <a:gd name="adj1" fmla="val 45135"/>
              <a:gd name="adj2" fmla="val 76219"/>
            </a:avLst>
          </a:prstGeom>
          <a:gradFill flip="none" rotWithShape="1">
            <a:gsLst>
              <a:gs pos="0">
                <a:srgbClr val="CCFF99"/>
              </a:gs>
              <a:gs pos="22000">
                <a:srgbClr val="E7E200"/>
              </a:gs>
              <a:gs pos="0">
                <a:srgbClr val="FFFF5D"/>
              </a:gs>
              <a:gs pos="100000">
                <a:srgbClr val="B49200"/>
              </a:gs>
            </a:gsLst>
            <a:path path="rect">
              <a:fillToRect l="100000" b="100000"/>
            </a:path>
            <a:tileRect t="-100000" r="-100000"/>
          </a:gradFill>
          <a:ln>
            <a:solidFill>
              <a:srgbClr val="B4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Tại sao ta cần phải bảo vệ các giác quan?</a:t>
            </a:r>
          </a:p>
        </p:txBody>
      </p:sp>
    </p:spTree>
    <p:extLst>
      <p:ext uri="{BB962C8B-B14F-4D97-AF65-F5344CB8AC3E}">
        <p14:creationId xmlns:p14="http://schemas.microsoft.com/office/powerpoint/2010/main" val="12030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reviews.123rf.com/images/ramcreative/ramcreative1404/ramcreative140400479/27776066-Espressione-occhi-del-fumetto-con-diversi-punti-di-vista-Archivio-Fotografic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83" b="6204"/>
          <a:stretch/>
        </p:blipFill>
        <p:spPr bwMode="auto">
          <a:xfrm>
            <a:off x="-129432" y="0"/>
            <a:ext cx="12382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static.vecteezy.com/system/resources/previews/000/082/891/original/human-ear-vector-ico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74"/>
          <a:stretch/>
        </p:blipFill>
        <p:spPr bwMode="auto">
          <a:xfrm>
            <a:off x="-68363" y="2590800"/>
            <a:ext cx="12260363" cy="421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52400" y="0"/>
            <a:ext cx="12379276" cy="685800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743456" y="1815644"/>
            <a:ext cx="80962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6000" b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BẢO VỆ MẮT VÀ TAI</a:t>
            </a:r>
            <a:endParaRPr lang="en-US" altLang="vi-VN" sz="6000" b="1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8696" y="278249"/>
            <a:ext cx="838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atin typeface="HP001 5 hàng" pitchFamily="34" charset="0"/>
              </a:rPr>
              <a:t>                                              </a:t>
            </a:r>
          </a:p>
          <a:p>
            <a:pPr algn="ctr"/>
            <a:r>
              <a:rPr lang="en-US" sz="3500" b="1" dirty="0" err="1" smtClean="0">
                <a:latin typeface="HP001 5 hàng" pitchFamily="34" charset="0"/>
              </a:rPr>
              <a:t>T</a:t>
            </a:r>
            <a:r>
              <a:rPr lang="en-US" sz="3500" b="1" u="sng" dirty="0" err="1" smtClean="0">
                <a:latin typeface="HP001 5 hàng" pitchFamily="34" charset="0"/>
              </a:rPr>
              <a:t>ự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nhiên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và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Xã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hội</a:t>
            </a:r>
            <a:endParaRPr lang="en-US" sz="3500" b="1" u="sng" dirty="0" smtClean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6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901595" y="1479614"/>
            <a:ext cx="80962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6000" b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BẢO VỆ MẮT VÀ TAI</a:t>
            </a:r>
            <a:endParaRPr lang="en-US" altLang="vi-VN" sz="6000" b="1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8696" y="278249"/>
            <a:ext cx="838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500" b="1" dirty="0" smtClean="0">
              <a:latin typeface="HP001 5 hàng" pitchFamily="34" charset="0"/>
            </a:endParaRPr>
          </a:p>
          <a:p>
            <a:pPr algn="ctr"/>
            <a:r>
              <a:rPr lang="en-US" sz="3500" b="1" dirty="0" err="1" smtClean="0">
                <a:latin typeface="HP001 5 hàng" pitchFamily="34" charset="0"/>
              </a:rPr>
              <a:t>T</a:t>
            </a:r>
            <a:r>
              <a:rPr lang="en-US" sz="3500" b="1" u="sng" dirty="0" err="1" smtClean="0">
                <a:latin typeface="HP001 5 hàng" pitchFamily="34" charset="0"/>
              </a:rPr>
              <a:t>ự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nhiên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và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Xã</a:t>
            </a:r>
            <a:r>
              <a:rPr lang="en-US" sz="3500" b="1" u="sng" dirty="0" smtClean="0">
                <a:latin typeface="HP001 5 hàng" pitchFamily="34" charset="0"/>
              </a:rPr>
              <a:t> </a:t>
            </a:r>
            <a:r>
              <a:rPr lang="en-US" sz="3500" b="1" u="sng" dirty="0" err="1" smtClean="0">
                <a:latin typeface="HP001 5 hàng" pitchFamily="34" charset="0"/>
              </a:rPr>
              <a:t>hội</a:t>
            </a:r>
            <a:endParaRPr lang="en-US" sz="3500" b="1" u="sng" dirty="0" smtClean="0">
              <a:latin typeface="HP001 5 hàng" pitchFamily="34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523999" y="2133601"/>
            <a:ext cx="10058399" cy="4495800"/>
          </a:xfrm>
          <a:prstGeom prst="horizontalScroll">
            <a:avLst/>
          </a:prstGeom>
          <a:solidFill>
            <a:srgbClr val="E7E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2971800"/>
            <a:ext cx="89441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Hoạt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HP001 5 hàng" pitchFamily="34" charset="0"/>
              </a:rPr>
              <a:t>động</a:t>
            </a:r>
            <a:r>
              <a:rPr lang="en-US" sz="5000" b="1" dirty="0" smtClean="0">
                <a:solidFill>
                  <a:srgbClr val="FF0000"/>
                </a:solidFill>
                <a:latin typeface="HP001 5 hàng" pitchFamily="34" charset="0"/>
              </a:rPr>
              <a:t> 1</a:t>
            </a:r>
          </a:p>
          <a:p>
            <a:pPr algn="just"/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Hãy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chỉ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và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nói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các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việc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nên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làm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và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không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nên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làm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để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bảo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vệ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5000" dirty="0" err="1" smtClean="0">
                <a:solidFill>
                  <a:srgbClr val="0033CC"/>
                </a:solidFill>
                <a:latin typeface="HP001 5 hàng" pitchFamily="34" charset="0"/>
              </a:rPr>
              <a:t>mắt</a:t>
            </a:r>
            <a:r>
              <a:rPr lang="en-US" sz="5000" dirty="0" smtClean="0">
                <a:solidFill>
                  <a:srgbClr val="0033CC"/>
                </a:solidFill>
                <a:latin typeface="HP001 5 hàng" pitchFamily="34" charset="0"/>
              </a:rPr>
              <a:t>.</a:t>
            </a:r>
            <a:endParaRPr lang="en-US" sz="5000" b="1" dirty="0" smtClean="0">
              <a:solidFill>
                <a:srgbClr val="0033CC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64159" y="3507352"/>
            <a:ext cx="3554041" cy="2984424"/>
            <a:chOff x="8273728" y="3962400"/>
            <a:chExt cx="3960000" cy="2695293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728" y="3962400"/>
              <a:ext cx="3960000" cy="2695293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8273728" y="5971893"/>
              <a:ext cx="6858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6</a:t>
              </a:r>
              <a:endParaRPr lang="vi-VN" sz="4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19600" y="3507352"/>
            <a:ext cx="3960000" cy="2984424"/>
            <a:chOff x="4215464" y="3962400"/>
            <a:chExt cx="3960000" cy="2695293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464" y="3962400"/>
              <a:ext cx="3960000" cy="2695293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4215464" y="5971893"/>
              <a:ext cx="6858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5</a:t>
              </a:r>
              <a:endParaRPr lang="vi-VN" sz="4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07523" y="310601"/>
            <a:ext cx="3960000" cy="2695293"/>
            <a:chOff x="5488800" y="5602222"/>
            <a:chExt cx="3960000" cy="2695293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800" y="5602222"/>
              <a:ext cx="3960000" cy="2695293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5488800" y="7582407"/>
              <a:ext cx="6858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2</a:t>
              </a:r>
              <a:endParaRPr lang="vi-VN" sz="4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7538" y="3507352"/>
            <a:ext cx="3800677" cy="3084304"/>
            <a:chOff x="8155800" y="116096"/>
            <a:chExt cx="3960000" cy="3122404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800" y="116096"/>
              <a:ext cx="3960000" cy="3084304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8155800" y="2552700"/>
              <a:ext cx="6858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4</a:t>
              </a:r>
              <a:endParaRPr lang="vi-VN" sz="48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229600" y="329651"/>
            <a:ext cx="3888600" cy="2676244"/>
            <a:chOff x="4091653" y="116095"/>
            <a:chExt cx="3985547" cy="3122405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200" y="116095"/>
              <a:ext cx="3960000" cy="3084305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/>
            <p:cNvSpPr/>
            <p:nvPr/>
          </p:nvSpPr>
          <p:spPr>
            <a:xfrm>
              <a:off x="4091653" y="2552700"/>
              <a:ext cx="6858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3</a:t>
              </a:r>
              <a:endParaRPr lang="vi-VN" sz="48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4784" y="251985"/>
            <a:ext cx="3863815" cy="2766168"/>
            <a:chOff x="0" y="116095"/>
            <a:chExt cx="4038600" cy="2892032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6095"/>
              <a:ext cx="4038600" cy="2879215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27507" y="2322327"/>
              <a:ext cx="6858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1</a:t>
              </a:r>
              <a:endParaRPr lang="vi-VN" sz="4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089900" cy="480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 rot="10814810" flipV="1">
            <a:off x="-598" y="5410399"/>
            <a:ext cx="1219122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dirty="0" err="1">
                <a:solidFill>
                  <a:srgbClr val="0000CC"/>
                </a:solidFill>
              </a:rPr>
              <a:t>Khi</a:t>
            </a:r>
            <a:r>
              <a:rPr lang="en-US" altLang="vi-VN" sz="4000" dirty="0">
                <a:solidFill>
                  <a:srgbClr val="0000CC"/>
                </a:solidFill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</a:rPr>
              <a:t>có</a:t>
            </a:r>
            <a:r>
              <a:rPr lang="en-US" altLang="vi-VN" sz="4000" dirty="0">
                <a:solidFill>
                  <a:srgbClr val="0000CC"/>
                </a:solidFill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</a:rPr>
              <a:t>ánh</a:t>
            </a:r>
            <a:r>
              <a:rPr lang="en-US" altLang="vi-VN" sz="4000" dirty="0">
                <a:solidFill>
                  <a:srgbClr val="0000CC"/>
                </a:solidFill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</a:rPr>
              <a:t>sáng</a:t>
            </a:r>
            <a:r>
              <a:rPr lang="en-US" altLang="vi-VN" sz="4000" dirty="0">
                <a:solidFill>
                  <a:srgbClr val="0000CC"/>
                </a:solidFill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</a:rPr>
              <a:t>chiếu</a:t>
            </a:r>
            <a:r>
              <a:rPr lang="en-US" altLang="vi-VN" sz="4000" dirty="0" smtClean="0">
                <a:solidFill>
                  <a:srgbClr val="0000CC"/>
                </a:solidFill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</a:rPr>
              <a:t>vào</a:t>
            </a:r>
            <a:r>
              <a:rPr lang="en-US" altLang="vi-VN" sz="4000" dirty="0">
                <a:solidFill>
                  <a:srgbClr val="0000CC"/>
                </a:solidFill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</a:rPr>
              <a:t>mắt</a:t>
            </a:r>
            <a:r>
              <a:rPr lang="en-US" altLang="vi-VN" sz="4000" dirty="0" smtClean="0">
                <a:solidFill>
                  <a:srgbClr val="0000CC"/>
                </a:solidFill>
              </a:rPr>
              <a:t>, </a:t>
            </a:r>
            <a:r>
              <a:rPr lang="en-US" altLang="vi-VN" sz="4000" dirty="0" err="1" smtClean="0">
                <a:solidFill>
                  <a:srgbClr val="0000CC"/>
                </a:solidFill>
              </a:rPr>
              <a:t>bạn</a:t>
            </a:r>
            <a:r>
              <a:rPr lang="en-US" altLang="vi-VN" sz="4000" dirty="0" smtClean="0">
                <a:solidFill>
                  <a:srgbClr val="0000CC"/>
                </a:solidFill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</a:rPr>
              <a:t>đã</a:t>
            </a:r>
            <a:r>
              <a:rPr lang="en-US" altLang="vi-VN" sz="4000" dirty="0" smtClean="0">
                <a:solidFill>
                  <a:srgbClr val="0000CC"/>
                </a:solidFill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</a:rPr>
              <a:t>lấy</a:t>
            </a:r>
            <a:r>
              <a:rPr lang="en-US" altLang="vi-VN" sz="4000" dirty="0">
                <a:solidFill>
                  <a:srgbClr val="0000CC"/>
                </a:solidFill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</a:rPr>
              <a:t>tay</a:t>
            </a:r>
            <a:r>
              <a:rPr lang="en-US" altLang="vi-VN" sz="4000" dirty="0">
                <a:solidFill>
                  <a:srgbClr val="0000CC"/>
                </a:solidFill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</a:rPr>
              <a:t>che</a:t>
            </a:r>
            <a:r>
              <a:rPr lang="en-US" altLang="vi-VN" sz="4000" dirty="0">
                <a:solidFill>
                  <a:srgbClr val="0000CC"/>
                </a:solidFill>
              </a:rPr>
              <a:t> </a:t>
            </a:r>
            <a:r>
              <a:rPr lang="en-US" altLang="vi-VN" sz="4000" dirty="0" err="1">
                <a:solidFill>
                  <a:srgbClr val="0000CC"/>
                </a:solidFill>
              </a:rPr>
              <a:t>mắt</a:t>
            </a:r>
            <a:r>
              <a:rPr lang="en-US" altLang="vi-VN" sz="4000" dirty="0">
                <a:solidFill>
                  <a:srgbClr val="0000CC"/>
                </a:solidFill>
              </a:rPr>
              <a:t>. </a:t>
            </a:r>
            <a:r>
              <a:rPr lang="en-US" sz="4000" dirty="0" err="1" smtClean="0">
                <a:solidFill>
                  <a:srgbClr val="0000CC"/>
                </a:solidFill>
              </a:rPr>
              <a:t>Việc</a:t>
            </a:r>
            <a:r>
              <a:rPr lang="en-US" sz="4000" dirty="0" smtClean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này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nên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làm</a:t>
            </a:r>
            <a:endParaRPr lang="en-US" altLang="vi-VN" sz="4000" dirty="0">
              <a:solidFill>
                <a:srgbClr val="0000CC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328150" y="4038600"/>
            <a:ext cx="958850" cy="95885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1</a:t>
            </a:r>
            <a:endParaRPr lang="vi-VN" sz="4800" dirty="0"/>
          </a:p>
        </p:txBody>
      </p:sp>
      <p:pic>
        <p:nvPicPr>
          <p:cNvPr id="6" name="Picture 9" descr="https://image.freepik.com/free-vector/colorful-check-marks_23-21475150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4" t="7281" r="53468" b="68661"/>
          <a:stretch/>
        </p:blipFill>
        <p:spPr bwMode="auto">
          <a:xfrm>
            <a:off x="762000" y="-29497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" y="5153561"/>
            <a:ext cx="1143000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dirty="0" err="1" smtClean="0">
                <a:solidFill>
                  <a:srgbClr val="0033CC"/>
                </a:solidFill>
              </a:rPr>
              <a:t>Bạn</a:t>
            </a:r>
            <a:r>
              <a:rPr lang="en-US" altLang="vi-VN" sz="4000" dirty="0" smtClean="0">
                <a:solidFill>
                  <a:srgbClr val="0033CC"/>
                </a:solidFill>
              </a:rPr>
              <a:t> </a:t>
            </a:r>
            <a:r>
              <a:rPr lang="en-US" altLang="vi-VN" sz="4000" dirty="0" err="1" smtClean="0">
                <a:solidFill>
                  <a:srgbClr val="0033CC"/>
                </a:solidFill>
              </a:rPr>
              <a:t>trai</a:t>
            </a:r>
            <a:r>
              <a:rPr lang="en-US" altLang="vi-VN" sz="4000" dirty="0" smtClean="0">
                <a:solidFill>
                  <a:srgbClr val="0033CC"/>
                </a:solidFill>
              </a:rPr>
              <a:t> </a:t>
            </a:r>
            <a:r>
              <a:rPr lang="en-US" altLang="vi-VN" sz="4000" dirty="0" err="1" smtClean="0">
                <a:solidFill>
                  <a:srgbClr val="0033CC"/>
                </a:solidFill>
              </a:rPr>
              <a:t>đã</a:t>
            </a:r>
            <a:r>
              <a:rPr lang="en-US" altLang="vi-VN" sz="4000" dirty="0" smtClean="0">
                <a:solidFill>
                  <a:srgbClr val="0033CC"/>
                </a:solidFill>
              </a:rPr>
              <a:t> </a:t>
            </a:r>
            <a:r>
              <a:rPr lang="en-US" altLang="vi-VN" sz="4000" dirty="0" err="1">
                <a:solidFill>
                  <a:srgbClr val="0033CC"/>
                </a:solidFill>
              </a:rPr>
              <a:t>lấy</a:t>
            </a:r>
            <a:r>
              <a:rPr lang="en-US" altLang="vi-VN" sz="4000" dirty="0">
                <a:solidFill>
                  <a:srgbClr val="0033CC"/>
                </a:solidFill>
              </a:rPr>
              <a:t> </a:t>
            </a:r>
            <a:r>
              <a:rPr lang="en-US" altLang="vi-VN" sz="4000" dirty="0" err="1">
                <a:solidFill>
                  <a:srgbClr val="0033CC"/>
                </a:solidFill>
              </a:rPr>
              <a:t>tay</a:t>
            </a:r>
            <a:r>
              <a:rPr lang="en-US" altLang="vi-VN" sz="4000" dirty="0">
                <a:solidFill>
                  <a:srgbClr val="0033CC"/>
                </a:solidFill>
              </a:rPr>
              <a:t> </a:t>
            </a:r>
            <a:r>
              <a:rPr lang="en-US" altLang="vi-VN" sz="4000" dirty="0" err="1" smtClean="0">
                <a:solidFill>
                  <a:srgbClr val="0033CC"/>
                </a:solidFill>
              </a:rPr>
              <a:t>chọc</a:t>
            </a:r>
            <a:r>
              <a:rPr lang="en-US" altLang="vi-VN" sz="4000" dirty="0" smtClean="0">
                <a:solidFill>
                  <a:srgbClr val="0033CC"/>
                </a:solidFill>
              </a:rPr>
              <a:t> </a:t>
            </a:r>
            <a:r>
              <a:rPr lang="en-US" altLang="vi-VN" sz="4000" dirty="0" err="1">
                <a:solidFill>
                  <a:srgbClr val="0033CC"/>
                </a:solidFill>
              </a:rPr>
              <a:t>vào</a:t>
            </a:r>
            <a:r>
              <a:rPr lang="en-US" altLang="vi-VN" sz="4000" dirty="0">
                <a:solidFill>
                  <a:srgbClr val="0033CC"/>
                </a:solidFill>
              </a:rPr>
              <a:t> </a:t>
            </a:r>
            <a:r>
              <a:rPr lang="en-US" altLang="vi-VN" sz="4000" dirty="0" err="1">
                <a:solidFill>
                  <a:srgbClr val="0033CC"/>
                </a:solidFill>
              </a:rPr>
              <a:t>mắt</a:t>
            </a:r>
            <a:r>
              <a:rPr lang="en-US" altLang="vi-VN" sz="4000" dirty="0" smtClean="0">
                <a:solidFill>
                  <a:srgbClr val="0033CC"/>
                </a:solidFill>
              </a:rPr>
              <a:t>.</a:t>
            </a:r>
            <a:r>
              <a:rPr lang="en-US" sz="4000" dirty="0">
                <a:solidFill>
                  <a:srgbClr val="0033CC"/>
                </a:solidFill>
              </a:rPr>
              <a:t> </a:t>
            </a:r>
            <a:r>
              <a:rPr lang="en-US" sz="4000" dirty="0" err="1">
                <a:solidFill>
                  <a:srgbClr val="0033CC"/>
                </a:solidFill>
              </a:rPr>
              <a:t>Việc</a:t>
            </a:r>
            <a:r>
              <a:rPr lang="en-US" sz="4000" dirty="0">
                <a:solidFill>
                  <a:srgbClr val="0033CC"/>
                </a:solidFill>
              </a:rPr>
              <a:t> </a:t>
            </a:r>
            <a:r>
              <a:rPr lang="en-US" sz="4000" dirty="0" err="1">
                <a:solidFill>
                  <a:srgbClr val="0033CC"/>
                </a:solidFill>
              </a:rPr>
              <a:t>này</a:t>
            </a:r>
            <a:r>
              <a:rPr lang="en-US" sz="4000" dirty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không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</a:rPr>
              <a:t>nên</a:t>
            </a:r>
            <a:r>
              <a:rPr lang="en-US" sz="4000" dirty="0" smtClean="0">
                <a:solidFill>
                  <a:srgbClr val="0033CC"/>
                </a:solidFill>
              </a:rPr>
              <a:t> </a:t>
            </a:r>
            <a:r>
              <a:rPr lang="en-US" sz="4000" dirty="0" err="1">
                <a:solidFill>
                  <a:srgbClr val="0033CC"/>
                </a:solidFill>
              </a:rPr>
              <a:t>làm</a:t>
            </a:r>
            <a:endParaRPr lang="en-US" altLang="vi-VN" sz="4000" dirty="0">
              <a:solidFill>
                <a:srgbClr val="0033CC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7239000" cy="419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s://image.freepik.com/free-vector/colorful-check-marks_23-21475150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7" t="8246" r="23364" b="69534"/>
          <a:stretch/>
        </p:blipFill>
        <p:spPr bwMode="auto">
          <a:xfrm>
            <a:off x="990600" y="0"/>
            <a:ext cx="2209800" cy="218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686800" y="3927231"/>
            <a:ext cx="914400" cy="914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2</a:t>
            </a:r>
            <a:endParaRPr lang="vi-VN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516</Words>
  <Application>Microsoft Office PowerPoint</Application>
  <PresentationFormat>Widescreen</PresentationFormat>
  <Paragraphs>105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HP001 5 hàng</vt:lpstr>
      <vt:lpstr>Tahoma</vt:lpstr>
      <vt:lpstr>Times New Roman</vt:lpstr>
      <vt:lpstr>UTM Sharnay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 Computer</dc:creator>
  <cp:lastModifiedBy>Admin</cp:lastModifiedBy>
  <cp:revision>119</cp:revision>
  <dcterms:created xsi:type="dcterms:W3CDTF">2010-09-14T13:49:47Z</dcterms:created>
  <dcterms:modified xsi:type="dcterms:W3CDTF">2019-03-01T15:05:19Z</dcterms:modified>
</cp:coreProperties>
</file>