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280" r:id="rId2"/>
    <p:sldId id="256" r:id="rId3"/>
    <p:sldId id="257" r:id="rId4"/>
    <p:sldId id="332" r:id="rId5"/>
    <p:sldId id="333" r:id="rId6"/>
    <p:sldId id="350" r:id="rId7"/>
    <p:sldId id="351" r:id="rId8"/>
    <p:sldId id="352" r:id="rId9"/>
    <p:sldId id="353" r:id="rId10"/>
    <p:sldId id="354" r:id="rId11"/>
    <p:sldId id="355" r:id="rId12"/>
    <p:sldId id="356" r:id="rId13"/>
    <p:sldId id="335" r:id="rId14"/>
    <p:sldId id="308" r:id="rId15"/>
  </p:sldIdLst>
  <p:sldSz cx="9144000" cy="5715000" type="screen16x10"/>
  <p:notesSz cx="6858000" cy="9144000"/>
  <p:embeddedFontLst>
    <p:embeddedFont>
      <p:font typeface="Tahoma" pitchFamily="34" charset="0"/>
      <p:regular r:id="rId17"/>
      <p:bold r:id="rId18"/>
    </p:embeddedFont>
    <p:embeddedFont>
      <p:font typeface="VNI-Thufap2"/>
      <p:regular r:id="rId19"/>
    </p:embeddedFont>
    <p:embeddedFont>
      <p:font typeface="Calibri" pitchFamily="34" charset="0"/>
      <p:regular r:id="rId20"/>
      <p:bold r:id="rId21"/>
      <p:italic r:id="rId22"/>
      <p:boldItalic r:id="rId23"/>
    </p:embeddedFont>
    <p:embeddedFont>
      <p:font typeface="宋体" pitchFamily="2" charset="-122"/>
      <p:regular r:id="rId24"/>
    </p:embeddedFont>
    <p:embeddedFont>
      <p:font typeface=".VnTifani Heavy" pitchFamily="34" charset="0"/>
      <p:regular r:id="rId25"/>
    </p:embeddedFont>
    <p:embeddedFont>
      <p:font typeface=".VnAvant" pitchFamily="34" charset="0"/>
      <p:regular r:id="rId26"/>
      <p:bold r:id="rId27"/>
      <p:italic r:id="rId28"/>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66CC"/>
    <a:srgbClr val="FF66FF"/>
    <a:srgbClr val="FFFF99"/>
    <a:srgbClr val="FFCCFF"/>
    <a:srgbClr val="99FFCC"/>
    <a:srgbClr val="00CCFF"/>
    <a:srgbClr val="33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88434" autoAdjust="0"/>
  </p:normalViewPr>
  <p:slideViewPr>
    <p:cSldViewPr snapToGrid="0">
      <p:cViewPr>
        <p:scale>
          <a:sx n="66" d="100"/>
          <a:sy n="66" d="100"/>
        </p:scale>
        <p:origin x="-1656" y="-31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8/25/2020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2020/8/25</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6.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smtClean="0">
                <a:ln>
                  <a:solidFill>
                    <a:srgbClr val="33CC33"/>
                  </a:solidFill>
                </a:ln>
                <a:solidFill>
                  <a:srgbClr val="FF0000"/>
                </a:solidFill>
                <a:latin typeface="Arial" pitchFamily="34" charset="0"/>
                <a:cs typeface="Arial" pitchFamily="34" charset="0"/>
              </a:rPr>
              <a:t>BÀI GIẢNG SOẠN THẢO THEO BỘ SÁCH: CÁNH DIỀU</a:t>
            </a:r>
            <a:endParaRPr lang="en-US" sz="2000" b="1" dirty="0">
              <a:ln>
                <a:solidFill>
                  <a:srgbClr val="33CC33"/>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876300" y="1482574"/>
            <a:ext cx="8001000" cy="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4400" b="1" dirty="0" smtClean="0">
                <a:solidFill>
                  <a:srgbClr val="FF0000"/>
                </a:solidFill>
                <a:latin typeface="Arial" pitchFamily="34" charset="0"/>
                <a:cs typeface="Arial" pitchFamily="34" charset="0"/>
              </a:rPr>
              <a:t>HOẠT ĐỘNG TRẢI NGHIỆM 1</a:t>
            </a:r>
            <a:endParaRPr lang="vi-VN" sz="4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446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5874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69799"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292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73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30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59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16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39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20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3977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350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8922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494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06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63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018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 xmlns:a16="http://schemas.microsoft.com/office/drawing/2014/main"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4275" y="2711615"/>
            <a:ext cx="3303867" cy="246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165" y="937854"/>
            <a:ext cx="4546529" cy="3839292"/>
          </a:xfrm>
          <a:prstGeom prst="rect">
            <a:avLst/>
          </a:prstGeom>
          <a:effectLst>
            <a:glow rad="139700">
              <a:schemeClr val="accent6">
                <a:satMod val="175000"/>
                <a:alpha val="40000"/>
              </a:schemeClr>
            </a:glow>
          </a:effectLst>
        </p:spPr>
      </p:pic>
      <p:sp>
        <p:nvSpPr>
          <p:cNvPr id="12" name="Rectangle 11"/>
          <p:cNvSpPr/>
          <p:nvPr/>
        </p:nvSpPr>
        <p:spPr>
          <a:xfrm>
            <a:off x="3319920" y="109725"/>
            <a:ext cx="3079138" cy="564463"/>
          </a:xfrm>
          <a:prstGeom prst="rect">
            <a:avLst/>
          </a:prstGeom>
        </p:spPr>
        <p:txBody>
          <a:bodyPr wrap="none" lIns="71323" tIns="35662" rIns="71323" bIns="35662">
            <a:spAutoFit/>
          </a:bodyPr>
          <a:lstStyle/>
          <a:p>
            <a:pPr algn="ctr"/>
            <a:r>
              <a:rPr lang="en-US" sz="3200" b="1" dirty="0" err="1" smtClean="0">
                <a:solidFill>
                  <a:srgbClr val="FF0000"/>
                </a:solidFill>
                <a:latin typeface=".VnAvant" pitchFamily="34" charset="0"/>
                <a:cs typeface="Arial" pitchFamily="34" charset="0"/>
              </a:rPr>
              <a:t>Quan</a:t>
            </a:r>
            <a:r>
              <a:rPr lang="en-US" sz="3200" b="1" dirty="0" smtClean="0">
                <a:solidFill>
                  <a:srgbClr val="FF0000"/>
                </a:solidFill>
                <a:latin typeface=".VnAvant" pitchFamily="34" charset="0"/>
                <a:cs typeface="Arial" pitchFamily="34" charset="0"/>
              </a:rPr>
              <a:t> </a:t>
            </a:r>
            <a:r>
              <a:rPr lang="en-US" sz="3200" b="1" dirty="0" err="1" smtClean="0">
                <a:solidFill>
                  <a:srgbClr val="FF0000"/>
                </a:solidFill>
                <a:latin typeface=".VnAvant" pitchFamily="34" charset="0"/>
                <a:cs typeface="Arial" pitchFamily="34" charset="0"/>
              </a:rPr>
              <a:t>s¸t</a:t>
            </a:r>
            <a:r>
              <a:rPr lang="en-US" sz="3200" b="1" dirty="0" smtClean="0">
                <a:solidFill>
                  <a:srgbClr val="FF0000"/>
                </a:solidFill>
                <a:latin typeface=".VnAvant" pitchFamily="34" charset="0"/>
                <a:cs typeface="Arial" pitchFamily="34" charset="0"/>
              </a:rPr>
              <a:t> </a:t>
            </a:r>
            <a:r>
              <a:rPr lang="en-US" sz="3200" b="1" dirty="0" err="1" smtClean="0">
                <a:solidFill>
                  <a:srgbClr val="FF0000"/>
                </a:solidFill>
                <a:latin typeface=".VnAvant" pitchFamily="34" charset="0"/>
                <a:cs typeface="Arial" pitchFamily="34" charset="0"/>
              </a:rPr>
              <a:t>tranh</a:t>
            </a:r>
            <a:endParaRPr lang="vi-VN" sz="3200" b="1" dirty="0">
              <a:solidFill>
                <a:srgbClr val="FF0000"/>
              </a:solidFill>
              <a:cs typeface="Arial" pitchFamily="34" charset="0"/>
            </a:endParaRPr>
          </a:p>
        </p:txBody>
      </p:sp>
      <p:sp>
        <p:nvSpPr>
          <p:cNvPr id="13" name="Line 12"/>
          <p:cNvSpPr>
            <a:spLocks noChangeShapeType="1"/>
          </p:cNvSpPr>
          <p:nvPr/>
        </p:nvSpPr>
        <p:spPr bwMode="auto">
          <a:xfrm>
            <a:off x="2430" y="71337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Tree>
    <p:extLst>
      <p:ext uri="{BB962C8B-B14F-4D97-AF65-F5344CB8AC3E}">
        <p14:creationId xmlns:p14="http://schemas.microsoft.com/office/powerpoint/2010/main" val="1896007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ectangle 1"/>
          <p:cNvSpPr/>
          <p:nvPr/>
        </p:nvSpPr>
        <p:spPr>
          <a:xfrm>
            <a:off x="911985" y="447775"/>
            <a:ext cx="7322457" cy="954107"/>
          </a:xfrm>
          <a:prstGeom prst="rect">
            <a:avLst/>
          </a:prstGeom>
        </p:spPr>
        <p:txBody>
          <a:bodyPr wrap="square">
            <a:spAutoFit/>
          </a:bodyPr>
          <a:lstStyle/>
          <a:p>
            <a:pPr algn="just"/>
            <a:r>
              <a:rPr lang="vi-VN" sz="2800" dirty="0">
                <a:solidFill>
                  <a:srgbClr val="FF0000"/>
                </a:solidFill>
              </a:rPr>
              <a:t>Chúng ta nên làm gì và không nên làm gì để đảm bảo an toàn khi vui chơi?</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081" y="1560214"/>
            <a:ext cx="5302266" cy="3725384"/>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752568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5" name="Rectangle 4"/>
          <p:cNvSpPr/>
          <p:nvPr/>
        </p:nvSpPr>
        <p:spPr>
          <a:xfrm>
            <a:off x="1865082" y="234603"/>
            <a:ext cx="7133772" cy="5262979"/>
          </a:xfrm>
          <a:prstGeom prst="rect">
            <a:avLst/>
          </a:prstGeom>
        </p:spPr>
        <p:txBody>
          <a:bodyPr wrap="square">
            <a:spAutoFit/>
          </a:bodyPr>
          <a:lstStyle/>
          <a:p>
            <a:pPr algn="just">
              <a:lnSpc>
                <a:spcPct val="150000"/>
              </a:lnSpc>
            </a:pPr>
            <a:r>
              <a:rPr lang="vi-VN" sz="2800" dirty="0">
                <a:solidFill>
                  <a:srgbClr val="0000CC"/>
                </a:solidFill>
              </a:rPr>
              <a:t>Khi ở trường hoặc những nơi công cộng, đông người, em không nên chơi những trò chơi đuổi bắt. Khi tham gia chơi trò chơi, em nên lưu ý: chọn chỗ chơi an toàn, không chơi ở vỉa hè, lòng đường, tránh chạy nhảy quá nhanh có thể gây ngã, bị thương, không nên chơi dưới trời nắng to hoặc trời mưa vì có thể bị ốm.</a:t>
            </a:r>
          </a:p>
        </p:txBody>
      </p:sp>
    </p:spTree>
    <p:extLst>
      <p:ext uri="{BB962C8B-B14F-4D97-AF65-F5344CB8AC3E}">
        <p14:creationId xmlns:p14="http://schemas.microsoft.com/office/powerpoint/2010/main" val="3829829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35214"/>
            <a:ext cx="9141569" cy="51797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689103"/>
            <a:ext cx="8868228" cy="4869869"/>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4" name="Rectangle 3"/>
          <p:cNvSpPr/>
          <p:nvPr/>
        </p:nvSpPr>
        <p:spPr>
          <a:xfrm>
            <a:off x="2440785" y="0"/>
            <a:ext cx="4177747" cy="523220"/>
          </a:xfrm>
          <a:prstGeom prst="rect">
            <a:avLst/>
          </a:prstGeom>
        </p:spPr>
        <p:txBody>
          <a:bodyPr wrap="none">
            <a:spAutoFit/>
          </a:bodyPr>
          <a:lstStyle/>
          <a:p>
            <a:pPr algn="ctr"/>
            <a:r>
              <a:rPr lang="vi-VN" sz="2800" dirty="0">
                <a:solidFill>
                  <a:srgbClr val="FF0000"/>
                </a:solidFill>
              </a:rPr>
              <a:t>Cam kết vui chơi an toàn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046" y="943428"/>
            <a:ext cx="5684336" cy="3993827"/>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1054245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smtClean="0">
                <a:ln w="9525">
                  <a:round/>
                  <a:headEnd/>
                  <a:tailEnd/>
                </a:ln>
                <a:solidFill>
                  <a:srgbClr val="FF0000"/>
                </a:solidFill>
                <a:latin typeface="VNI-Thufap2"/>
              </a:rPr>
              <a:t>Xin</a:t>
            </a:r>
            <a:r>
              <a:rPr lang="en-US" sz="3600" kern="10" dirty="0" smtClean="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smtClean="0">
                <a:ln w="9525">
                  <a:round/>
                  <a:headEnd/>
                  <a:tailEnd/>
                </a:ln>
                <a:solidFill>
                  <a:srgbClr val="FF0000"/>
                </a:solidFill>
                <a:latin typeface="VNI-Thufap2"/>
              </a:rPr>
              <a:t> </a:t>
            </a:r>
            <a:r>
              <a:rPr lang="en-US" sz="3600" kern="10" dirty="0" err="1" smtClean="0">
                <a:ln w="9525">
                  <a:round/>
                  <a:headEnd/>
                  <a:tailEnd/>
                </a:ln>
                <a:solidFill>
                  <a:srgbClr val="FF0000"/>
                </a:solidFill>
                <a:latin typeface="VNI-Thufap2"/>
              </a:rPr>
              <a:t>Thaønh</a:t>
            </a:r>
            <a:r>
              <a:rPr lang="en-US" sz="3600" kern="10" dirty="0" smtClean="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smtClean="0">
                <a:ln w="9525">
                  <a:round/>
                  <a:headEnd/>
                  <a:tailEnd/>
                </a:ln>
                <a:solidFill>
                  <a:srgbClr val="FF0000"/>
                </a:solidFill>
                <a:latin typeface="VNI-Thufap2"/>
              </a:rPr>
              <a:t> </a:t>
            </a:r>
            <a:r>
              <a:rPr lang="en-US" sz="3600" kern="10" dirty="0" err="1" smtClean="0">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1886" y="304800"/>
            <a:ext cx="8360228" cy="1436913"/>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00CC"/>
                </a:solidFill>
                <a:latin typeface=".VnAvant" pitchFamily="34" charset="0"/>
                <a:ea typeface="Tahoma" pitchFamily="34" charset="0"/>
                <a:cs typeface="Tahoma" pitchFamily="34" charset="0"/>
              </a:rPr>
              <a:t>Bµi</a:t>
            </a:r>
            <a:r>
              <a:rPr lang="en-US" sz="2800" b="1" dirty="0" smtClean="0">
                <a:solidFill>
                  <a:srgbClr val="0000CC"/>
                </a:solidFill>
                <a:latin typeface=".VnAvant" pitchFamily="34" charset="0"/>
                <a:ea typeface="Tahoma" pitchFamily="34" charset="0"/>
                <a:cs typeface="Tahoma" pitchFamily="34" charset="0"/>
              </a:rPr>
              <a:t> </a:t>
            </a:r>
            <a:r>
              <a:rPr lang="en-US" sz="2800" b="1" dirty="0" smtClean="0">
                <a:solidFill>
                  <a:srgbClr val="0000CC"/>
                </a:solidFill>
                <a:latin typeface=".VnAvant" pitchFamily="34" charset="0"/>
                <a:ea typeface="Tahoma" pitchFamily="34" charset="0"/>
                <a:cs typeface="Tahoma" pitchFamily="34" charset="0"/>
              </a:rPr>
              <a:t>4</a:t>
            </a:r>
            <a:endParaRPr lang="en-US" sz="2800" b="1" dirty="0" smtClean="0">
              <a:solidFill>
                <a:srgbClr val="0000CC"/>
              </a:solidFill>
              <a:latin typeface=".VnAvant" pitchFamily="34" charset="0"/>
              <a:ea typeface="Tahoma" pitchFamily="34" charset="0"/>
              <a:cs typeface="Tahoma" pitchFamily="34" charset="0"/>
            </a:endParaRPr>
          </a:p>
          <a:p>
            <a:pPr algn="ctr"/>
            <a:r>
              <a:rPr lang="en-US" sz="4400" b="1" dirty="0" smtClean="0">
                <a:solidFill>
                  <a:srgbClr val="FF0000"/>
                </a:solidFill>
                <a:latin typeface=".VnAvant" pitchFamily="34" charset="0"/>
                <a:ea typeface="Tahoma" pitchFamily="34" charset="0"/>
                <a:cs typeface="Tahoma" pitchFamily="34" charset="0"/>
              </a:rPr>
              <a:t>AN TOÀN KHI VUI CHƠI</a:t>
            </a:r>
            <a:endParaRPr lang="en-US" sz="41300" b="1" dirty="0" smtClean="0">
              <a:solidFill>
                <a:srgbClr val="FF0000"/>
              </a:solidFill>
              <a:latin typeface=".VnAvant" pitchFamily="34" charset="0"/>
              <a:ea typeface="Tahoma" pitchFamily="34" charset="0"/>
              <a:cs typeface="Tahoma"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250" y="1944913"/>
            <a:ext cx="5340241" cy="3509542"/>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24035130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10455" y="123486"/>
            <a:ext cx="2893190" cy="564463"/>
          </a:xfrm>
          <a:prstGeom prst="rect">
            <a:avLst/>
          </a:prstGeom>
        </p:spPr>
        <p:txBody>
          <a:bodyPr wrap="none" lIns="71323" tIns="35662" rIns="71323" bIns="35662">
            <a:spAutoFit/>
          </a:bodyPr>
          <a:lstStyle/>
          <a:p>
            <a:pPr algn="ctr"/>
            <a:r>
              <a:rPr lang="vi-VN" sz="3200" b="1" dirty="0">
                <a:solidFill>
                  <a:srgbClr val="FF0000"/>
                </a:solidFill>
                <a:cs typeface="Arial" pitchFamily="34" charset="0"/>
              </a:rPr>
              <a:t>Cùng vui chơi</a:t>
            </a:r>
            <a:endParaRPr lang="vi-VN" sz="3200" b="1" dirty="0">
              <a:solidFill>
                <a:srgbClr val="FF0000"/>
              </a:solidFill>
              <a:cs typeface="Arial" pitchFamily="34" charset="0"/>
            </a:endParaRPr>
          </a:p>
        </p:txBody>
      </p:sp>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1014184"/>
            <a:ext cx="8868228" cy="455930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3" name="TextBox 2"/>
          <p:cNvSpPr txBox="1"/>
          <p:nvPr/>
        </p:nvSpPr>
        <p:spPr>
          <a:xfrm>
            <a:off x="130629" y="128599"/>
            <a:ext cx="2917371" cy="584775"/>
          </a:xfrm>
          <a:prstGeom prst="rect">
            <a:avLst/>
          </a:prstGeom>
          <a:noFill/>
        </p:spPr>
        <p:txBody>
          <a:bodyPr wrap="square" rtlCol="0">
            <a:spAutoFit/>
          </a:bodyPr>
          <a:lstStyle/>
          <a:p>
            <a:r>
              <a:rPr lang="en-US" sz="3200" b="1" dirty="0" smtClean="0">
                <a:solidFill>
                  <a:srgbClr val="0000CC"/>
                </a:solidFill>
                <a:latin typeface=".VnAvant" pitchFamily="34" charset="0"/>
              </a:rPr>
              <a:t>Ho¹t ®</a:t>
            </a:r>
            <a:r>
              <a:rPr lang="en-US" sz="3200" b="1" dirty="0" err="1" smtClean="0">
                <a:solidFill>
                  <a:srgbClr val="0000CC"/>
                </a:solidFill>
                <a:latin typeface=".VnAvant" pitchFamily="34" charset="0"/>
              </a:rPr>
              <a:t>éng</a:t>
            </a:r>
            <a:r>
              <a:rPr lang="en-US" sz="3200" b="1" dirty="0" smtClean="0">
                <a:solidFill>
                  <a:srgbClr val="0000CC"/>
                </a:solidFill>
                <a:latin typeface=".VnAvant" pitchFamily="34" charset="0"/>
              </a:rPr>
              <a:t> 1:</a:t>
            </a:r>
            <a:endParaRPr lang="en-US" sz="3200" b="1" dirty="0">
              <a:solidFill>
                <a:srgbClr val="0000CC"/>
              </a:solidFill>
              <a:latin typeface=".VnAvant"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580" y="1298033"/>
            <a:ext cx="6082792" cy="3991603"/>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4206730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8" name="Rectangle 7"/>
          <p:cNvSpPr/>
          <p:nvPr/>
        </p:nvSpPr>
        <p:spPr>
          <a:xfrm>
            <a:off x="372536" y="346469"/>
            <a:ext cx="8384414" cy="1685846"/>
          </a:xfrm>
          <a:prstGeom prst="rect">
            <a:avLst/>
          </a:prstGeom>
        </p:spPr>
        <p:txBody>
          <a:bodyPr wrap="square">
            <a:spAutoFit/>
          </a:bodyPr>
          <a:lstStyle/>
          <a:p>
            <a:pPr algn="just">
              <a:lnSpc>
                <a:spcPct val="150000"/>
              </a:lnSpc>
            </a:pPr>
            <a:r>
              <a:rPr lang="vi-VN" sz="2400" dirty="0">
                <a:solidFill>
                  <a:srgbClr val="006600"/>
                </a:solidFill>
                <a:latin typeface="Arial" pitchFamily="34" charset="0"/>
                <a:cs typeface="Arial" pitchFamily="34" charset="0"/>
              </a:rPr>
              <a:t> Có rất nhiều trò chơi khác nhau, vui chơi giúp chúng ta giải tỏa căng thằng, mệt mỏi. Tùy từng thời gian và địa điểm mà em nên chọn những trò chơi phù hợp, an toàn.</a:t>
            </a:r>
            <a:endParaRPr lang="vi-VN" sz="2400" dirty="0">
              <a:solidFill>
                <a:srgbClr val="006600"/>
              </a:solidFill>
              <a:latin typeface="Arial" pitchFamily="34" charset="0"/>
              <a:cs typeface="Arial"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992" y="2206487"/>
            <a:ext cx="4766017" cy="3132169"/>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4535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700" y="884923"/>
            <a:ext cx="2574018" cy="2189631"/>
          </a:xfrm>
          <a:prstGeom prst="rect">
            <a:avLst/>
          </a:prstGeom>
          <a:effectLst>
            <a:glow rad="139700">
              <a:schemeClr val="accent6">
                <a:satMod val="175000"/>
                <a:alpha val="40000"/>
              </a:schemeClr>
            </a:glo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8329" y="905517"/>
            <a:ext cx="2471057" cy="2169039"/>
          </a:xfrm>
          <a:prstGeom prst="rect">
            <a:avLst/>
          </a:prstGeom>
          <a:effectLst>
            <a:glow rad="139700">
              <a:schemeClr val="accent6">
                <a:satMod val="175000"/>
                <a:alpha val="40000"/>
              </a:schemeClr>
            </a:glo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8996" y="3313208"/>
            <a:ext cx="2553426" cy="2018030"/>
          </a:xfrm>
          <a:prstGeom prst="rect">
            <a:avLst/>
          </a:prstGeom>
          <a:effectLst>
            <a:glow rad="139700">
              <a:schemeClr val="accent6">
                <a:satMod val="175000"/>
                <a:alpha val="40000"/>
              </a:schemeClr>
            </a:glo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8328" y="3313208"/>
            <a:ext cx="2471057" cy="2086671"/>
          </a:xfrm>
          <a:prstGeom prst="rect">
            <a:avLst/>
          </a:prstGeom>
          <a:effectLst>
            <a:glow rad="139700">
              <a:schemeClr val="accent6">
                <a:satMod val="175000"/>
                <a:alpha val="40000"/>
              </a:schemeClr>
            </a:glow>
          </a:effectLst>
        </p:spPr>
      </p:pic>
      <p:sp>
        <p:nvSpPr>
          <p:cNvPr id="12" name="Rectangle 11"/>
          <p:cNvSpPr/>
          <p:nvPr/>
        </p:nvSpPr>
        <p:spPr>
          <a:xfrm>
            <a:off x="3624720" y="138754"/>
            <a:ext cx="3079138" cy="564463"/>
          </a:xfrm>
          <a:prstGeom prst="rect">
            <a:avLst/>
          </a:prstGeom>
        </p:spPr>
        <p:txBody>
          <a:bodyPr wrap="none" lIns="71323" tIns="35662" rIns="71323" bIns="35662">
            <a:spAutoFit/>
          </a:bodyPr>
          <a:lstStyle/>
          <a:p>
            <a:pPr algn="ctr"/>
            <a:r>
              <a:rPr lang="en-US" sz="3200" b="1" dirty="0" err="1" smtClean="0">
                <a:solidFill>
                  <a:srgbClr val="FF0000"/>
                </a:solidFill>
                <a:latin typeface=".VnAvant" pitchFamily="34" charset="0"/>
                <a:cs typeface="Arial" pitchFamily="34" charset="0"/>
              </a:rPr>
              <a:t>Quan</a:t>
            </a:r>
            <a:r>
              <a:rPr lang="en-US" sz="3200" b="1" dirty="0" smtClean="0">
                <a:solidFill>
                  <a:srgbClr val="FF0000"/>
                </a:solidFill>
                <a:latin typeface=".VnAvant" pitchFamily="34" charset="0"/>
                <a:cs typeface="Arial" pitchFamily="34" charset="0"/>
              </a:rPr>
              <a:t> </a:t>
            </a:r>
            <a:r>
              <a:rPr lang="en-US" sz="3200" b="1" dirty="0" err="1" smtClean="0">
                <a:solidFill>
                  <a:srgbClr val="FF0000"/>
                </a:solidFill>
                <a:latin typeface=".VnAvant" pitchFamily="34" charset="0"/>
                <a:cs typeface="Arial" pitchFamily="34" charset="0"/>
              </a:rPr>
              <a:t>s¸t</a:t>
            </a:r>
            <a:r>
              <a:rPr lang="en-US" sz="3200" b="1" dirty="0" smtClean="0">
                <a:solidFill>
                  <a:srgbClr val="FF0000"/>
                </a:solidFill>
                <a:latin typeface=".VnAvant" pitchFamily="34" charset="0"/>
                <a:cs typeface="Arial" pitchFamily="34" charset="0"/>
              </a:rPr>
              <a:t> </a:t>
            </a:r>
            <a:r>
              <a:rPr lang="en-US" sz="3200" b="1" dirty="0" err="1" smtClean="0">
                <a:solidFill>
                  <a:srgbClr val="FF0000"/>
                </a:solidFill>
                <a:latin typeface=".VnAvant" pitchFamily="34" charset="0"/>
                <a:cs typeface="Arial" pitchFamily="34" charset="0"/>
              </a:rPr>
              <a:t>tranh</a:t>
            </a:r>
            <a:endParaRPr lang="vi-VN" sz="3200" b="1" dirty="0">
              <a:solidFill>
                <a:srgbClr val="FF0000"/>
              </a:solidFill>
              <a:cs typeface="Arial" pitchFamily="34" charset="0"/>
            </a:endParaRPr>
          </a:p>
        </p:txBody>
      </p:sp>
      <p:sp>
        <p:nvSpPr>
          <p:cNvPr id="13" name="Line 12"/>
          <p:cNvSpPr>
            <a:spLocks noChangeShapeType="1"/>
          </p:cNvSpPr>
          <p:nvPr/>
        </p:nvSpPr>
        <p:spPr bwMode="auto">
          <a:xfrm>
            <a:off x="2430" y="71337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4" name="TextBox 13"/>
          <p:cNvSpPr txBox="1"/>
          <p:nvPr/>
        </p:nvSpPr>
        <p:spPr>
          <a:xfrm>
            <a:off x="130629" y="128599"/>
            <a:ext cx="2917371" cy="584775"/>
          </a:xfrm>
          <a:prstGeom prst="rect">
            <a:avLst/>
          </a:prstGeom>
          <a:noFill/>
        </p:spPr>
        <p:txBody>
          <a:bodyPr wrap="square" rtlCol="0">
            <a:spAutoFit/>
          </a:bodyPr>
          <a:lstStyle/>
          <a:p>
            <a:r>
              <a:rPr lang="en-US" sz="3200" b="1" dirty="0" smtClean="0">
                <a:solidFill>
                  <a:srgbClr val="0000CC"/>
                </a:solidFill>
                <a:latin typeface=".VnAvant" pitchFamily="34" charset="0"/>
              </a:rPr>
              <a:t>Ho¹t ®</a:t>
            </a:r>
            <a:r>
              <a:rPr lang="en-US" sz="3200" b="1" dirty="0" err="1" smtClean="0">
                <a:solidFill>
                  <a:srgbClr val="0000CC"/>
                </a:solidFill>
                <a:latin typeface=".VnAvant" pitchFamily="34" charset="0"/>
              </a:rPr>
              <a:t>éng</a:t>
            </a:r>
            <a:r>
              <a:rPr lang="en-US" sz="3200" b="1" dirty="0" smtClean="0">
                <a:solidFill>
                  <a:srgbClr val="0000CC"/>
                </a:solidFill>
                <a:latin typeface=".VnAvant" pitchFamily="34" charset="0"/>
              </a:rPr>
              <a:t> </a:t>
            </a:r>
            <a:r>
              <a:rPr lang="en-US" sz="3200" b="1" dirty="0" smtClean="0">
                <a:solidFill>
                  <a:srgbClr val="0000CC"/>
                </a:solidFill>
                <a:latin typeface=".VnAvant" pitchFamily="34" charset="0"/>
              </a:rPr>
              <a:t>2:</a:t>
            </a:r>
            <a:endParaRPr lang="en-US" sz="3200" b="1" dirty="0">
              <a:solidFill>
                <a:srgbClr val="0000CC"/>
              </a:solidFill>
              <a:latin typeface=".VnAvant" pitchFamily="34" charset="0"/>
            </a:endParaRPr>
          </a:p>
        </p:txBody>
      </p:sp>
    </p:spTree>
    <p:extLst>
      <p:ext uri="{BB962C8B-B14F-4D97-AF65-F5344CB8AC3E}">
        <p14:creationId xmlns:p14="http://schemas.microsoft.com/office/powerpoint/2010/main" val="1856665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None/>
            </a:pPr>
            <a:r>
              <a:rPr lang="en-US" altLang="en-US" sz="2400" b="1" dirty="0" err="1" smtClean="0">
                <a:solidFill>
                  <a:schemeClr val="bg1"/>
                </a:solidFill>
                <a:latin typeface=".VnAvant" pitchFamily="34" charset="0"/>
                <a:cs typeface="Arial" charset="0"/>
              </a:rPr>
              <a:t>Th¶o</a:t>
            </a:r>
            <a:r>
              <a:rPr lang="en-US" altLang="en-US" sz="2400" b="1" dirty="0" smtClean="0">
                <a:solidFill>
                  <a:schemeClr val="bg1"/>
                </a:solidFill>
                <a:latin typeface=".VnAvant" pitchFamily="34" charset="0"/>
                <a:cs typeface="Arial" charset="0"/>
              </a:rPr>
              <a:t> </a:t>
            </a:r>
            <a:r>
              <a:rPr lang="en-US" altLang="en-US" sz="2400" b="1" dirty="0" err="1" smtClean="0">
                <a:solidFill>
                  <a:schemeClr val="bg1"/>
                </a:solidFill>
                <a:latin typeface=".VnAvant" pitchFamily="34" charset="0"/>
                <a:cs typeface="Arial" charset="0"/>
              </a:rPr>
              <a:t>luËn</a:t>
            </a:r>
            <a:r>
              <a:rPr lang="en-US" altLang="en-US" sz="2400" b="1" dirty="0" smtClean="0">
                <a:solidFill>
                  <a:schemeClr val="bg1"/>
                </a:solidFill>
                <a:latin typeface=".VnAvant" pitchFamily="34" charset="0"/>
                <a:cs typeface="Arial" charset="0"/>
              </a:rPr>
              <a:t> </a:t>
            </a:r>
            <a:r>
              <a:rPr lang="en-US" altLang="en-US" sz="2400" b="1" dirty="0" err="1" smtClean="0">
                <a:solidFill>
                  <a:schemeClr val="bg1"/>
                </a:solidFill>
                <a:latin typeface=".VnAvant" pitchFamily="34" charset="0"/>
                <a:cs typeface="Arial" charset="0"/>
              </a:rPr>
              <a:t>cÆp</a:t>
            </a:r>
            <a:r>
              <a:rPr lang="en-US" altLang="en-US" sz="2400" b="1" dirty="0" smtClean="0">
                <a:solidFill>
                  <a:schemeClr val="bg1"/>
                </a:solidFill>
                <a:latin typeface=".VnAvant" pitchFamily="34" charset="0"/>
                <a:cs typeface="Arial" charset="0"/>
              </a:rPr>
              <a:t> ®«i vµ </a:t>
            </a:r>
            <a:r>
              <a:rPr lang="en-US" altLang="en-US" sz="2400" b="1" dirty="0" err="1" smtClean="0">
                <a:solidFill>
                  <a:schemeClr val="bg1"/>
                </a:solidFill>
                <a:latin typeface=".VnAvant" pitchFamily="34" charset="0"/>
                <a:cs typeface="Arial" charset="0"/>
              </a:rPr>
              <a:t>tr</a:t>
            </a:r>
            <a:r>
              <a:rPr lang="en-US" altLang="en-US" sz="2400" b="1" dirty="0" smtClean="0">
                <a:solidFill>
                  <a:schemeClr val="bg1"/>
                </a:solidFill>
                <a:latin typeface=".VnAvant" pitchFamily="34" charset="0"/>
                <a:cs typeface="Arial" charset="0"/>
              </a:rPr>
              <a:t>¶ </a:t>
            </a:r>
            <a:r>
              <a:rPr lang="en-US" altLang="en-US" sz="2400" b="1" dirty="0" err="1" smtClean="0">
                <a:solidFill>
                  <a:schemeClr val="bg1"/>
                </a:solidFill>
                <a:latin typeface=".VnAvant" pitchFamily="34" charset="0"/>
                <a:cs typeface="Arial" charset="0"/>
              </a:rPr>
              <a:t>lêi</a:t>
            </a:r>
            <a:r>
              <a:rPr lang="en-US" altLang="en-US" sz="2400" b="1" dirty="0" smtClean="0">
                <a:solidFill>
                  <a:schemeClr val="bg1"/>
                </a:solidFill>
                <a:latin typeface=".VnAvant" pitchFamily="34" charset="0"/>
                <a:cs typeface="Arial" charset="0"/>
              </a:rPr>
              <a:t> </a:t>
            </a:r>
            <a:r>
              <a:rPr lang="en-US" altLang="en-US" sz="2400" b="1" dirty="0" err="1" smtClean="0">
                <a:solidFill>
                  <a:schemeClr val="bg1"/>
                </a:solidFill>
                <a:latin typeface=".VnAvant" pitchFamily="34" charset="0"/>
                <a:cs typeface="Arial" charset="0"/>
              </a:rPr>
              <a:t>c©u</a:t>
            </a:r>
            <a:r>
              <a:rPr lang="en-US" altLang="en-US" sz="2400" b="1" dirty="0" smtClean="0">
                <a:solidFill>
                  <a:schemeClr val="bg1"/>
                </a:solidFill>
                <a:latin typeface=".VnAvant" pitchFamily="34" charset="0"/>
                <a:cs typeface="Arial" charset="0"/>
              </a:rPr>
              <a:t> </a:t>
            </a:r>
            <a:r>
              <a:rPr lang="en-US" altLang="en-US" sz="2400" b="1" dirty="0" err="1" smtClean="0">
                <a:solidFill>
                  <a:schemeClr val="bg1"/>
                </a:solidFill>
                <a:latin typeface=".VnAvant" pitchFamily="34" charset="0"/>
                <a:cs typeface="Arial" charset="0"/>
              </a:rPr>
              <a:t>hái</a:t>
            </a:r>
            <a:endParaRPr lang="vi-VN" altLang="en-US" sz="2400" b="1" dirty="0">
              <a:solidFill>
                <a:schemeClr val="bg1"/>
              </a:solidFill>
              <a:latin typeface="Arial" charset="0"/>
              <a:cs typeface="Arial" charset="0"/>
            </a:endParaRPr>
          </a:p>
        </p:txBody>
      </p:sp>
      <p:sp>
        <p:nvSpPr>
          <p:cNvPr id="10" name="Rounded Rectangle 9"/>
          <p:cNvSpPr/>
          <p:nvPr>
            <p:custDataLst>
              <p:tags r:id="rId3"/>
            </p:custDataLst>
          </p:nvPr>
        </p:nvSpPr>
        <p:spPr>
          <a:xfrm>
            <a:off x="212270" y="1547830"/>
            <a:ext cx="8719459" cy="2937084"/>
          </a:xfrm>
          <a:prstGeom prst="roundRect">
            <a:avLst/>
          </a:prstGeom>
          <a:solidFill>
            <a:srgbClr val="00206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800" dirty="0">
                <a:solidFill>
                  <a:srgbClr val="FFFF00"/>
                </a:solidFill>
              </a:rPr>
              <a:t>Các bạn trong mỗi tranh đang tham gia trò chơi gì?</a:t>
            </a:r>
          </a:p>
          <a:p>
            <a:pPr algn="just"/>
            <a:r>
              <a:rPr lang="vi-VN" sz="2800" dirty="0">
                <a:solidFill>
                  <a:srgbClr val="FFFF00"/>
                </a:solidFill>
              </a:rPr>
              <a:t>Em có đồng tình với các bạn trong tranh không? </a:t>
            </a:r>
            <a:endParaRPr lang="en-US" sz="2800" dirty="0" smtClean="0">
              <a:solidFill>
                <a:srgbClr val="FFFF00"/>
              </a:solidFill>
            </a:endParaRPr>
          </a:p>
          <a:p>
            <a:pPr algn="just"/>
            <a:r>
              <a:rPr lang="vi-VN" sz="2800" dirty="0" smtClean="0">
                <a:solidFill>
                  <a:srgbClr val="FFFF00"/>
                </a:solidFill>
              </a:rPr>
              <a:t>Vì </a:t>
            </a:r>
            <a:r>
              <a:rPr lang="vi-VN" sz="2800" dirty="0">
                <a:solidFill>
                  <a:srgbClr val="FFFF00"/>
                </a:solidFill>
              </a:rPr>
              <a:t>sao?</a:t>
            </a:r>
          </a:p>
          <a:p>
            <a:pPr algn="just"/>
            <a:r>
              <a:rPr lang="vi-VN" sz="2800" dirty="0">
                <a:solidFill>
                  <a:srgbClr val="FFFF00"/>
                </a:solidFill>
              </a:rPr>
              <a:t>Chọn mặt cười dưới trò chơi em đồng tình và mặt mếu dưới trò chơi em không đồng tình.</a:t>
            </a:r>
            <a:endParaRPr lang="vi-VN" sz="2800" dirty="0">
              <a:solidFill>
                <a:srgbClr val="FFFF00"/>
              </a:solidFill>
            </a:endParaRP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09419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063" y="1016931"/>
            <a:ext cx="4327357" cy="3681138"/>
          </a:xfrm>
          <a:prstGeom prst="rect">
            <a:avLst/>
          </a:prstGeom>
          <a:effectLst>
            <a:glow rad="139700">
              <a:schemeClr val="accent6">
                <a:satMod val="175000"/>
                <a:alpha val="40000"/>
              </a:schemeClr>
            </a:glow>
          </a:effectLst>
        </p:spPr>
      </p:pic>
      <p:sp>
        <p:nvSpPr>
          <p:cNvPr id="12" name="Rectangle 11"/>
          <p:cNvSpPr/>
          <p:nvPr/>
        </p:nvSpPr>
        <p:spPr>
          <a:xfrm>
            <a:off x="3319920" y="109725"/>
            <a:ext cx="3079138" cy="564463"/>
          </a:xfrm>
          <a:prstGeom prst="rect">
            <a:avLst/>
          </a:prstGeom>
        </p:spPr>
        <p:txBody>
          <a:bodyPr wrap="none" lIns="71323" tIns="35662" rIns="71323" bIns="35662">
            <a:spAutoFit/>
          </a:bodyPr>
          <a:lstStyle/>
          <a:p>
            <a:pPr algn="ctr"/>
            <a:r>
              <a:rPr lang="en-US" sz="3200" b="1" dirty="0" err="1" smtClean="0">
                <a:solidFill>
                  <a:srgbClr val="FF0000"/>
                </a:solidFill>
                <a:latin typeface=".VnAvant" pitchFamily="34" charset="0"/>
                <a:cs typeface="Arial" pitchFamily="34" charset="0"/>
              </a:rPr>
              <a:t>Quan</a:t>
            </a:r>
            <a:r>
              <a:rPr lang="en-US" sz="3200" b="1" dirty="0" smtClean="0">
                <a:solidFill>
                  <a:srgbClr val="FF0000"/>
                </a:solidFill>
                <a:latin typeface=".VnAvant" pitchFamily="34" charset="0"/>
                <a:cs typeface="Arial" pitchFamily="34" charset="0"/>
              </a:rPr>
              <a:t> </a:t>
            </a:r>
            <a:r>
              <a:rPr lang="en-US" sz="3200" b="1" dirty="0" err="1" smtClean="0">
                <a:solidFill>
                  <a:srgbClr val="FF0000"/>
                </a:solidFill>
                <a:latin typeface=".VnAvant" pitchFamily="34" charset="0"/>
                <a:cs typeface="Arial" pitchFamily="34" charset="0"/>
              </a:rPr>
              <a:t>s¸t</a:t>
            </a:r>
            <a:r>
              <a:rPr lang="en-US" sz="3200" b="1" dirty="0" smtClean="0">
                <a:solidFill>
                  <a:srgbClr val="FF0000"/>
                </a:solidFill>
                <a:latin typeface=".VnAvant" pitchFamily="34" charset="0"/>
                <a:cs typeface="Arial" pitchFamily="34" charset="0"/>
              </a:rPr>
              <a:t> </a:t>
            </a:r>
            <a:r>
              <a:rPr lang="en-US" sz="3200" b="1" dirty="0" err="1" smtClean="0">
                <a:solidFill>
                  <a:srgbClr val="FF0000"/>
                </a:solidFill>
                <a:latin typeface=".VnAvant" pitchFamily="34" charset="0"/>
                <a:cs typeface="Arial" pitchFamily="34" charset="0"/>
              </a:rPr>
              <a:t>tranh</a:t>
            </a:r>
            <a:endParaRPr lang="vi-VN" sz="3200" b="1" dirty="0">
              <a:solidFill>
                <a:srgbClr val="FF0000"/>
              </a:solidFill>
              <a:cs typeface="Arial" pitchFamily="34" charset="0"/>
            </a:endParaRPr>
          </a:p>
        </p:txBody>
      </p:sp>
      <p:sp>
        <p:nvSpPr>
          <p:cNvPr id="13" name="Line 12"/>
          <p:cNvSpPr>
            <a:spLocks noChangeShapeType="1"/>
          </p:cNvSpPr>
          <p:nvPr/>
        </p:nvSpPr>
        <p:spPr bwMode="auto">
          <a:xfrm>
            <a:off x="2430" y="71337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Tree>
    <p:extLst>
      <p:ext uri="{BB962C8B-B14F-4D97-AF65-F5344CB8AC3E}">
        <p14:creationId xmlns:p14="http://schemas.microsoft.com/office/powerpoint/2010/main" val="3203531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359" y="1021632"/>
            <a:ext cx="4418768" cy="3878696"/>
          </a:xfrm>
          <a:prstGeom prst="rect">
            <a:avLst/>
          </a:prstGeom>
          <a:effectLst>
            <a:glow rad="139700">
              <a:schemeClr val="accent6">
                <a:satMod val="175000"/>
                <a:alpha val="40000"/>
              </a:schemeClr>
            </a:glow>
          </a:effectLst>
        </p:spPr>
      </p:pic>
      <p:sp>
        <p:nvSpPr>
          <p:cNvPr id="12" name="Rectangle 11"/>
          <p:cNvSpPr/>
          <p:nvPr/>
        </p:nvSpPr>
        <p:spPr>
          <a:xfrm>
            <a:off x="3319920" y="109725"/>
            <a:ext cx="3079138" cy="564463"/>
          </a:xfrm>
          <a:prstGeom prst="rect">
            <a:avLst/>
          </a:prstGeom>
        </p:spPr>
        <p:txBody>
          <a:bodyPr wrap="none" lIns="71323" tIns="35662" rIns="71323" bIns="35662">
            <a:spAutoFit/>
          </a:bodyPr>
          <a:lstStyle/>
          <a:p>
            <a:pPr algn="ctr"/>
            <a:r>
              <a:rPr lang="en-US" sz="3200" b="1" dirty="0" err="1" smtClean="0">
                <a:solidFill>
                  <a:srgbClr val="FF0000"/>
                </a:solidFill>
                <a:latin typeface=".VnAvant" pitchFamily="34" charset="0"/>
                <a:cs typeface="Arial" pitchFamily="34" charset="0"/>
              </a:rPr>
              <a:t>Quan</a:t>
            </a:r>
            <a:r>
              <a:rPr lang="en-US" sz="3200" b="1" dirty="0" smtClean="0">
                <a:solidFill>
                  <a:srgbClr val="FF0000"/>
                </a:solidFill>
                <a:latin typeface=".VnAvant" pitchFamily="34" charset="0"/>
                <a:cs typeface="Arial" pitchFamily="34" charset="0"/>
              </a:rPr>
              <a:t> </a:t>
            </a:r>
            <a:r>
              <a:rPr lang="en-US" sz="3200" b="1" dirty="0" err="1" smtClean="0">
                <a:solidFill>
                  <a:srgbClr val="FF0000"/>
                </a:solidFill>
                <a:latin typeface=".VnAvant" pitchFamily="34" charset="0"/>
                <a:cs typeface="Arial" pitchFamily="34" charset="0"/>
              </a:rPr>
              <a:t>s¸t</a:t>
            </a:r>
            <a:r>
              <a:rPr lang="en-US" sz="3200" b="1" dirty="0" smtClean="0">
                <a:solidFill>
                  <a:srgbClr val="FF0000"/>
                </a:solidFill>
                <a:latin typeface=".VnAvant" pitchFamily="34" charset="0"/>
                <a:cs typeface="Arial" pitchFamily="34" charset="0"/>
              </a:rPr>
              <a:t> </a:t>
            </a:r>
            <a:r>
              <a:rPr lang="en-US" sz="3200" b="1" dirty="0" err="1" smtClean="0">
                <a:solidFill>
                  <a:srgbClr val="FF0000"/>
                </a:solidFill>
                <a:latin typeface=".VnAvant" pitchFamily="34" charset="0"/>
                <a:cs typeface="Arial" pitchFamily="34" charset="0"/>
              </a:rPr>
              <a:t>tranh</a:t>
            </a:r>
            <a:endParaRPr lang="vi-VN" sz="3200" b="1" dirty="0">
              <a:solidFill>
                <a:srgbClr val="FF0000"/>
              </a:solidFill>
              <a:cs typeface="Arial" pitchFamily="34" charset="0"/>
            </a:endParaRPr>
          </a:p>
        </p:txBody>
      </p:sp>
      <p:sp>
        <p:nvSpPr>
          <p:cNvPr id="13" name="Line 12"/>
          <p:cNvSpPr>
            <a:spLocks noChangeShapeType="1"/>
          </p:cNvSpPr>
          <p:nvPr/>
        </p:nvSpPr>
        <p:spPr bwMode="auto">
          <a:xfrm>
            <a:off x="2430" y="71337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Tree>
    <p:extLst>
      <p:ext uri="{BB962C8B-B14F-4D97-AF65-F5344CB8AC3E}">
        <p14:creationId xmlns:p14="http://schemas.microsoft.com/office/powerpoint/2010/main" val="1896007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207" y="947378"/>
            <a:ext cx="5010736" cy="3960097"/>
          </a:xfrm>
          <a:prstGeom prst="rect">
            <a:avLst/>
          </a:prstGeom>
          <a:effectLst>
            <a:glow rad="139700">
              <a:schemeClr val="accent6">
                <a:satMod val="175000"/>
                <a:alpha val="40000"/>
              </a:schemeClr>
            </a:glow>
          </a:effectLst>
        </p:spPr>
      </p:pic>
      <p:sp>
        <p:nvSpPr>
          <p:cNvPr id="12" name="Rectangle 11"/>
          <p:cNvSpPr/>
          <p:nvPr/>
        </p:nvSpPr>
        <p:spPr>
          <a:xfrm>
            <a:off x="3319920" y="109725"/>
            <a:ext cx="3079138" cy="564463"/>
          </a:xfrm>
          <a:prstGeom prst="rect">
            <a:avLst/>
          </a:prstGeom>
        </p:spPr>
        <p:txBody>
          <a:bodyPr wrap="none" lIns="71323" tIns="35662" rIns="71323" bIns="35662">
            <a:spAutoFit/>
          </a:bodyPr>
          <a:lstStyle/>
          <a:p>
            <a:pPr algn="ctr"/>
            <a:r>
              <a:rPr lang="en-US" sz="3200" b="1" dirty="0" err="1" smtClean="0">
                <a:solidFill>
                  <a:srgbClr val="FF0000"/>
                </a:solidFill>
                <a:latin typeface=".VnAvant" pitchFamily="34" charset="0"/>
                <a:cs typeface="Arial" pitchFamily="34" charset="0"/>
              </a:rPr>
              <a:t>Quan</a:t>
            </a:r>
            <a:r>
              <a:rPr lang="en-US" sz="3200" b="1" dirty="0" smtClean="0">
                <a:solidFill>
                  <a:srgbClr val="FF0000"/>
                </a:solidFill>
                <a:latin typeface=".VnAvant" pitchFamily="34" charset="0"/>
                <a:cs typeface="Arial" pitchFamily="34" charset="0"/>
              </a:rPr>
              <a:t> </a:t>
            </a:r>
            <a:r>
              <a:rPr lang="en-US" sz="3200" b="1" dirty="0" err="1" smtClean="0">
                <a:solidFill>
                  <a:srgbClr val="FF0000"/>
                </a:solidFill>
                <a:latin typeface=".VnAvant" pitchFamily="34" charset="0"/>
                <a:cs typeface="Arial" pitchFamily="34" charset="0"/>
              </a:rPr>
              <a:t>s¸t</a:t>
            </a:r>
            <a:r>
              <a:rPr lang="en-US" sz="3200" b="1" dirty="0" smtClean="0">
                <a:solidFill>
                  <a:srgbClr val="FF0000"/>
                </a:solidFill>
                <a:latin typeface=".VnAvant" pitchFamily="34" charset="0"/>
                <a:cs typeface="Arial" pitchFamily="34" charset="0"/>
              </a:rPr>
              <a:t> </a:t>
            </a:r>
            <a:r>
              <a:rPr lang="en-US" sz="3200" b="1" dirty="0" err="1" smtClean="0">
                <a:solidFill>
                  <a:srgbClr val="FF0000"/>
                </a:solidFill>
                <a:latin typeface=".VnAvant" pitchFamily="34" charset="0"/>
                <a:cs typeface="Arial" pitchFamily="34" charset="0"/>
              </a:rPr>
              <a:t>tranh</a:t>
            </a:r>
            <a:endParaRPr lang="vi-VN" sz="3200" b="1" dirty="0">
              <a:solidFill>
                <a:srgbClr val="FF0000"/>
              </a:solidFill>
              <a:cs typeface="Arial" pitchFamily="34" charset="0"/>
            </a:endParaRPr>
          </a:p>
        </p:txBody>
      </p:sp>
      <p:sp>
        <p:nvSpPr>
          <p:cNvPr id="13" name="Line 12"/>
          <p:cNvSpPr>
            <a:spLocks noChangeShapeType="1"/>
          </p:cNvSpPr>
          <p:nvPr/>
        </p:nvSpPr>
        <p:spPr bwMode="auto">
          <a:xfrm>
            <a:off x="2430" y="71337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Tree>
    <p:extLst>
      <p:ext uri="{BB962C8B-B14F-4D97-AF65-F5344CB8AC3E}">
        <p14:creationId xmlns:p14="http://schemas.microsoft.com/office/powerpoint/2010/main" val="18960070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1419</TotalTime>
  <Words>285</Words>
  <Application>Microsoft Office PowerPoint</Application>
  <PresentationFormat>On-screen Show (16:10)</PresentationFormat>
  <Paragraphs>50</Paragraphs>
  <Slides>14</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Times New Roman</vt:lpstr>
      <vt:lpstr>Tahoma</vt:lpstr>
      <vt:lpstr>VNI-Thufap2</vt:lpstr>
      <vt:lpstr>Calibri</vt:lpstr>
      <vt:lpstr>宋体</vt:lpstr>
      <vt:lpstr>.VnTifani Heavy</vt:lpstr>
      <vt:lpstr>.VnAvant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Admin</cp:lastModifiedBy>
  <cp:revision>200</cp:revision>
  <dcterms:created xsi:type="dcterms:W3CDTF">2020-02-10T09:35:50Z</dcterms:created>
  <dcterms:modified xsi:type="dcterms:W3CDTF">2020-08-25T07:48:14Z</dcterms:modified>
</cp:coreProperties>
</file>