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327" r:id="rId4"/>
    <p:sldId id="441" r:id="rId5"/>
    <p:sldId id="436" r:id="rId6"/>
    <p:sldId id="442" r:id="rId7"/>
    <p:sldId id="444" r:id="rId8"/>
    <p:sldId id="408" r:id="rId9"/>
    <p:sldId id="438" r:id="rId10"/>
    <p:sldId id="440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0000"/>
    <a:srgbClr val="FF3399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7" d="100"/>
          <a:sy n="47" d="100"/>
        </p:scale>
        <p:origin x="42" y="9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2625" y="1143000"/>
            <a:ext cx="549275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8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5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9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7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8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1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86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0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77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8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9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1496484"/>
            <a:ext cx="13835142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38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3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6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/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05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69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6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9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9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94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24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4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1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anchor="t"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55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13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4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6"/>
            <a:ext cx="14038600" cy="1767417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3/26/2024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2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52524" rtl="0" eaLnBrk="1" latinLnBrk="0" hangingPunct="1">
        <a:lnSpc>
          <a:spcPct val="90000"/>
        </a:lnSpc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131" indent="-363131" algn="l" defTabSz="1452524" rtl="0" eaLnBrk="1" latinLnBrk="0" hangingPunct="1">
        <a:lnSpc>
          <a:spcPct val="90000"/>
        </a:lnSpc>
        <a:spcBef>
          <a:spcPts val="1589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24604" y="2458410"/>
            <a:ext cx="1163407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  - Luyện tập 1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18:Từ ngữ có nghĩa giống nhau. Biện pháp so sánh.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6119" y="2438400"/>
            <a:ext cx="403860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KHỞI ĐỘNG</a:t>
            </a:r>
            <a:endParaRPr lang="vi-VN" sz="40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6096000"/>
            <a:ext cx="203676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119" y="347663"/>
            <a:ext cx="25003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0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397536" y="304800"/>
            <a:ext cx="2608984" cy="584775"/>
            <a:chOff x="6651116" y="743102"/>
            <a:chExt cx="2564962" cy="584775"/>
          </a:xfrm>
        </p:grpSpPr>
        <p:sp>
          <p:nvSpPr>
            <p:cNvPr id="37" name="TextBox 36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B05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itchFamily="18" charset="0"/>
              </a:rPr>
              <a:t>ÁI MỘ B</a:t>
            </a:r>
            <a:endParaRPr lang="en-US" altLang="en-US" sz="32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95250" y="2787324"/>
            <a:ext cx="12137699" cy="371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Việt- Luyện tập 1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18:Từ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 có nghĩa giống nhau. Biện pháp so sánh.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519" y="1828800"/>
            <a:ext cx="2352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TUẦN 28</a:t>
            </a:r>
            <a:endParaRPr lang="vi-VN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1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051" y="-304800"/>
            <a:ext cx="17044671" cy="9570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5497" y="3713431"/>
            <a:ext cx="12517375" cy="20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4211" y="5388999"/>
            <a:ext cx="5684799" cy="4056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466591" y="-113141"/>
            <a:ext cx="7301422" cy="1555426"/>
          </a:xfrm>
          <a:prstGeom prst="rect">
            <a:avLst/>
          </a:prstGeom>
          <a:noFill/>
          <a:ln>
            <a:noFill/>
          </a:ln>
        </p:spPr>
        <p:txBody>
          <a:bodyPr wrap="square" lIns="145224" tIns="72612" rIns="145224" bIns="72612" rtlCol="0">
            <a:spAutoFit/>
          </a:bodyPr>
          <a:lstStyle/>
          <a:p>
            <a:pPr defTabSz="145223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</a:t>
            </a:r>
            <a:r>
              <a:rPr lang="en-US" altLang="zh-CN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 </a:t>
            </a:r>
            <a:r>
              <a:rPr lang="en-US" altLang="zh-CN" sz="54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9944" y="6352210"/>
            <a:ext cx="663579" cy="1023805"/>
          </a:xfrm>
          <a:prstGeom prst="rect">
            <a:avLst/>
          </a:prstGeom>
          <a:noFill/>
        </p:spPr>
        <p:txBody>
          <a:bodyPr wrap="none" lIns="145224" tIns="72612" rIns="145224" bIns="72612" rtlCol="0">
            <a:spAutoFit/>
          </a:bodyPr>
          <a:lstStyle/>
          <a:p>
            <a:pPr defTabSz="145223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700" dirty="0">
                <a:solidFill>
                  <a:prstClr val="white"/>
                </a:solidFill>
                <a:latin typeface="Calibri"/>
              </a:rPr>
              <a:t>4</a:t>
            </a:r>
            <a:endParaRPr lang="zh-CN" altLang="en-US" sz="57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7380" y="1814740"/>
            <a:ext cx="12642521" cy="18788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595255" y="2175796"/>
            <a:ext cx="8172757" cy="1254638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Nhận diện được những từ ngữ có nghĩa giống nhau.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7382" y="5684341"/>
            <a:ext cx="12579947" cy="19147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09" y="2202377"/>
            <a:ext cx="1952631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315" y="4110817"/>
            <a:ext cx="1952631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611" y="5921645"/>
            <a:ext cx="167287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704530" y="4463722"/>
            <a:ext cx="798211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Biết tìm từ gần nghĩa để thay thế.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704533" y="6337486"/>
            <a:ext cx="837550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Đặt được câu văn có hình ảnh so sánh.</a:t>
            </a:r>
            <a:endParaRPr lang="vi-VN" sz="20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22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914400"/>
            <a:ext cx="13966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cây im lặng quá.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 yên tĩnh của rừng ban mai dần biến đi.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Thoắt cái, có một khoảng rừng nguyên sơ đã trở về lại vẻ tĩnh lặng.</a:t>
            </a:r>
            <a:endParaRPr lang="nl-NL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3319" y="5715000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8458" y="685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319" y="3886200"/>
            <a:ext cx="1531619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smtClean="0">
                <a:latin typeface="Times New Roman" pitchFamily="18" charset="0"/>
                <a:cs typeface="Times New Roman" pitchFamily="18" charset="0"/>
              </a:rPr>
              <a:t> hiền </a:t>
            </a:r>
            <a:r>
              <a:rPr lang="en-US" sz="380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chịu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7919" y="2348080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2362200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2438400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9025460" y="1524000"/>
            <a:ext cx="6809058" cy="3429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6553200"/>
            <a:ext cx="14630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chịu khó - chăm chỉ</a:t>
            </a:r>
          </a:p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vàng rực - vàng ruộm</a:t>
            </a:r>
          </a:p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hùng vĩ - </a:t>
            </a:r>
            <a:r>
              <a:rPr lang="nl-NL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sừng sững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46034" y="1295400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4407" y="2514600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4407" y="3962400"/>
            <a:ext cx="139662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Dòng sông quê tôi quanh co, uốn khúc như dải lụa đào.</a:t>
            </a:r>
          </a:p>
          <a:p>
            <a:pPr lvl="0"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 sông uốn lượn quanh co như một tấm khăn lụa</a:t>
            </a:r>
            <a:r>
              <a:rPr lang="en-US" sz="4000">
                <a:solidFill>
                  <a:srgbClr val="000000"/>
                </a:solidFill>
                <a:latin typeface="Roboto"/>
              </a:rPr>
              <a:t>.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1319" y="5943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/>
              <a:buChar char="•"/>
            </a:pPr>
            <a:r>
              <a:rPr lang="vi-VN" sz="2800">
                <a:solidFill>
                  <a:srgbClr val="000000"/>
                </a:solidFill>
                <a:latin typeface="Open Sans"/>
              </a:rPr>
              <a:t>Nhìn từ xa, dòng sông trông giống như một tấm lụa xanh mềm mại vắt ngang cánh đồng.</a:t>
            </a:r>
          </a:p>
          <a:p>
            <a:pPr lvl="0">
              <a:buFont typeface="Arial"/>
              <a:buChar char="•"/>
            </a:pPr>
            <a:r>
              <a:rPr lang="vi-VN" sz="2800">
                <a:solidFill>
                  <a:srgbClr val="000000"/>
                </a:solidFill>
                <a:latin typeface="Open Sans"/>
              </a:rPr>
              <a:t>Dòng sông như một chiếc gương khổng lồ phản chiếu mọi vật xung quanh nó.</a:t>
            </a:r>
          </a:p>
          <a:p>
            <a:pPr lvl="0">
              <a:buFont typeface="Arial"/>
              <a:buChar char="•"/>
            </a:pPr>
            <a:r>
              <a:rPr lang="vi-VN" sz="2800">
                <a:solidFill>
                  <a:srgbClr val="000000"/>
                </a:solidFill>
                <a:latin typeface="Open Sans"/>
              </a:rPr>
              <a:t>Cánh đồng lúa chín vàng trải dài như tấm thảm khổng lồ.</a:t>
            </a:r>
          </a:p>
        </p:txBody>
      </p:sp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9840</TotalTime>
  <Words>376</Words>
  <Application>Microsoft Office PowerPoint</Application>
  <PresentationFormat>Custom</PresentationFormat>
  <Paragraphs>64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Open Sans</vt:lpstr>
      <vt:lpstr>Roboto</vt:lpstr>
      <vt:lpstr>SVN-Gretoon</vt:lpstr>
      <vt:lpstr>Times New Roman</vt:lpstr>
      <vt:lpstr>方正粗圆_GBK</vt:lpstr>
      <vt:lpstr>Default Design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DuongHien</cp:lastModifiedBy>
  <cp:revision>1068</cp:revision>
  <dcterms:created xsi:type="dcterms:W3CDTF">2008-09-09T22:52:10Z</dcterms:created>
  <dcterms:modified xsi:type="dcterms:W3CDTF">2024-03-26T08:31:48Z</dcterms:modified>
</cp:coreProperties>
</file>