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552" r:id="rId2"/>
    <p:sldId id="257" r:id="rId3"/>
    <p:sldId id="2646" r:id="rId4"/>
    <p:sldId id="258" r:id="rId5"/>
    <p:sldId id="265" r:id="rId6"/>
    <p:sldId id="269" r:id="rId7"/>
    <p:sldId id="266" r:id="rId8"/>
    <p:sldId id="267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DFF"/>
    <a:srgbClr val="F8A6EC"/>
    <a:srgbClr val="FF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84" y="8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>
            <a:extLst>
              <a:ext uri="{FF2B5EF4-FFF2-40B4-BE49-F238E27FC236}">
                <a16:creationId xmlns:a16="http://schemas.microsoft.com/office/drawing/2014/main" id="{B26E5A1A-B25F-A58F-B7AC-BE80055B2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" y="1"/>
            <a:ext cx="16256000" cy="913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Box 7">
            <a:extLst>
              <a:ext uri="{FF2B5EF4-FFF2-40B4-BE49-F238E27FC236}">
                <a16:creationId xmlns:a16="http://schemas.microsoft.com/office/drawing/2014/main" id="{2478F3B8-589F-0718-9DB0-032D57A2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501" y="3094590"/>
            <a:ext cx="13843581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vi-VN" altLang="en-AI" sz="540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Toán</a:t>
            </a:r>
            <a:endParaRPr lang="en-US" altLang="en-AI" sz="5400" b="1" dirty="0">
              <a:solidFill>
                <a:srgbClr val="FF0000"/>
              </a:solidFill>
              <a:latin typeface="Times New Roman" panose="02020603050405020304" pitchFamily="18" charset="0"/>
              <a:ea typeface="Zilla Slab"/>
              <a:cs typeface="Times New Roman" panose="02020603050405020304" pitchFamily="18" charset="0"/>
            </a:endParaRPr>
          </a:p>
          <a:p>
            <a:pPr algn="ctr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AI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Phép</a:t>
            </a:r>
            <a:r>
              <a:rPr lang="en-US" altLang="en-AI" sz="540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 </a:t>
            </a:r>
            <a:r>
              <a:rPr lang="en-US" altLang="en-AI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cộng</a:t>
            </a:r>
            <a:r>
              <a:rPr lang="en-US" altLang="en-AI" sz="540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 </a:t>
            </a:r>
            <a:r>
              <a:rPr lang="en-US" altLang="en-AI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trong</a:t>
            </a:r>
            <a:r>
              <a:rPr lang="en-US" altLang="en-AI" sz="540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 </a:t>
            </a:r>
            <a:r>
              <a:rPr lang="en-US" altLang="en-AI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phạm</a:t>
            </a:r>
            <a:r>
              <a:rPr lang="en-US" altLang="en-AI" sz="540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/>
                <a:cs typeface="Times New Roman" panose="02020603050405020304" pitchFamily="18" charset="0"/>
              </a:rPr>
              <a:t> vi 100 000 (T1)</a:t>
            </a:r>
            <a:endParaRPr lang="vi-VN" altLang="en-AI" sz="5400" b="1" dirty="0">
              <a:solidFill>
                <a:srgbClr val="FF0000"/>
              </a:solidFill>
              <a:latin typeface="Times New Roman" panose="02020603050405020304" pitchFamily="18" charset="0"/>
              <a:ea typeface="Zilla Slab"/>
              <a:cs typeface="Times New Roman" panose="02020603050405020304" pitchFamily="18" charset="0"/>
            </a:endParaRPr>
          </a:p>
          <a:p>
            <a:pPr algn="ctr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AI" sz="5400" b="1" dirty="0">
              <a:solidFill>
                <a:srgbClr val="FF0000"/>
              </a:solidFill>
              <a:latin typeface="Times New Roman" panose="02020603050405020304" pitchFamily="18" charset="0"/>
              <a:ea typeface="Zilla Slab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15248"/>
          <a:stretch/>
        </p:blipFill>
        <p:spPr>
          <a:xfrm>
            <a:off x="10318751" y="2050152"/>
            <a:ext cx="5439568" cy="63349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1733507">
            <a:off x="14061814" y="5625371"/>
            <a:ext cx="891128" cy="875584"/>
            <a:chOff x="14567223" y="3276600"/>
            <a:chExt cx="904816" cy="9048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67223" y="3276600"/>
              <a:ext cx="904816" cy="904816"/>
            </a:xfrm>
            <a:prstGeom prst="rect">
              <a:avLst/>
            </a:prstGeom>
          </p:spPr>
        </p:pic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 rot="19866493">
              <a:off x="14720339" y="3416504"/>
              <a:ext cx="677389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1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106069">
            <a:off x="11191241" y="5445356"/>
            <a:ext cx="886710" cy="881584"/>
            <a:chOff x="13291780" y="2858073"/>
            <a:chExt cx="982407" cy="982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1780" y="2858073"/>
              <a:ext cx="982407" cy="982407"/>
            </a:xfrm>
            <a:prstGeom prst="rect">
              <a:avLst/>
            </a:prstGeom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 rot="19493931">
              <a:off x="13508769" y="3084219"/>
              <a:ext cx="634573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2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06797" y="5009479"/>
            <a:ext cx="898058" cy="740641"/>
            <a:chOff x="12772623" y="5565510"/>
            <a:chExt cx="911853" cy="7653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72623" y="5565510"/>
              <a:ext cx="911853" cy="765368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2928637" y="5605380"/>
              <a:ext cx="583015" cy="658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3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196057" y="1066800"/>
            <a:ext cx="55306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HÁI XOÀI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1932692" y="4654356"/>
            <a:ext cx="936334" cy="772208"/>
            <a:chOff x="12760526" y="5502002"/>
            <a:chExt cx="950717" cy="79798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60526" y="5502002"/>
              <a:ext cx="950717" cy="797989"/>
            </a:xfrm>
            <a:prstGeom prst="rect">
              <a:avLst/>
            </a:prstGeom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2928634" y="5605374"/>
              <a:ext cx="583015" cy="658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4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3119" y="3037582"/>
            <a:ext cx="40254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590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4000"/>
          </a:p>
        </p:txBody>
      </p:sp>
      <p:sp>
        <p:nvSpPr>
          <p:cNvPr id="23" name="Rectangle 22"/>
          <p:cNvSpPr/>
          <p:nvPr/>
        </p:nvSpPr>
        <p:spPr>
          <a:xfrm>
            <a:off x="5704699" y="5685472"/>
            <a:ext cx="357662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899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………</a:t>
            </a:r>
            <a:endParaRPr lang="en-US" sz="4000"/>
          </a:p>
        </p:txBody>
      </p:sp>
      <p:sp>
        <p:nvSpPr>
          <p:cNvPr id="24" name="Rectangle 23"/>
          <p:cNvSpPr/>
          <p:nvPr/>
        </p:nvSpPr>
        <p:spPr>
          <a:xfrm>
            <a:off x="6085699" y="3037582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799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/>
          </a:p>
        </p:txBody>
      </p:sp>
      <p:sp>
        <p:nvSpPr>
          <p:cNvPr id="25" name="Rectangle 24"/>
          <p:cNvSpPr/>
          <p:nvPr/>
        </p:nvSpPr>
        <p:spPr>
          <a:xfrm>
            <a:off x="1150938" y="5796326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endParaRPr lang="en-US" sz="4000"/>
          </a:p>
        </p:txBody>
      </p:sp>
      <p:sp>
        <p:nvSpPr>
          <p:cNvPr id="26" name="Rectangle 25"/>
          <p:cNvSpPr/>
          <p:nvPr/>
        </p:nvSpPr>
        <p:spPr>
          <a:xfrm>
            <a:off x="6853925" y="642538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52499" y="3033236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5756" y="5810673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65756" y="376354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589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CC92E-96A6-0B2C-4E5F-BAE05D3A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3368" y="143437"/>
            <a:ext cx="9071087" cy="1321921"/>
          </a:xfrm>
        </p:spPr>
        <p:txBody>
          <a:bodyPr>
            <a:normAutofit/>
          </a:bodyPr>
          <a:lstStyle/>
          <a:p>
            <a:pPr algn="ctr"/>
            <a:r>
              <a:rPr lang="vi-VN" sz="4800" b="1" dirty="0">
                <a:solidFill>
                  <a:srgbClr val="FF0000"/>
                </a:solidFill>
              </a:rPr>
              <a:t>YÊU CẦU CẦN ĐẠT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7AFB-0CE9-749D-E853-A9923FB8F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140" y="1671108"/>
            <a:ext cx="14020800" cy="580178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6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100 000.</a:t>
            </a:r>
            <a:endParaRPr lang="en-SG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vi-VN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nhẩm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nghìn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chục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100 000.</a:t>
            </a:r>
            <a:endParaRPr lang="en-SG" sz="4800" u="none" strike="noStrik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vi-VN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cùa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biếu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SG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2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2837CBAF-0B07-EFB5-94DF-329E33C07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191" y="1610994"/>
            <a:ext cx="10744224" cy="482064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7E90EBD-DD3F-C29B-64F4-24244EEF63DC}"/>
              </a:ext>
            </a:extLst>
          </p:cNvPr>
          <p:cNvSpPr/>
          <p:nvPr/>
        </p:nvSpPr>
        <p:spPr>
          <a:xfrm>
            <a:off x="5520822" y="5659267"/>
            <a:ext cx="4234554" cy="712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22">
            <a:extLst>
              <a:ext uri="{FF2B5EF4-FFF2-40B4-BE49-F238E27FC236}">
                <a16:creationId xmlns:a16="http://schemas.microsoft.com/office/drawing/2014/main" id="{276E1BE4-0AC0-96C0-21D6-726FBF48C302}"/>
              </a:ext>
            </a:extLst>
          </p:cNvPr>
          <p:cNvSpPr/>
          <p:nvPr/>
        </p:nvSpPr>
        <p:spPr>
          <a:xfrm>
            <a:off x="5156015" y="4287397"/>
            <a:ext cx="16323" cy="364300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7D63CBCA-E2A4-F280-CA91-C65A22EF9810}"/>
              </a:ext>
            </a:extLst>
          </p:cNvPr>
          <p:cNvSpPr txBox="1"/>
          <p:nvPr/>
        </p:nvSpPr>
        <p:spPr>
          <a:xfrm>
            <a:off x="5236910" y="4385906"/>
            <a:ext cx="1134328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 1.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0AB8DDB9-B76B-775D-BC93-52FBBEA4BE14}"/>
              </a:ext>
            </a:extLst>
          </p:cNvPr>
          <p:cNvSpPr txBox="1"/>
          <p:nvPr/>
        </p:nvSpPr>
        <p:spPr>
          <a:xfrm>
            <a:off x="5211431" y="5180393"/>
            <a:ext cx="880745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7; 7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13" name="Text Box 25">
            <a:extLst>
              <a:ext uri="{FF2B5EF4-FFF2-40B4-BE49-F238E27FC236}">
                <a16:creationId xmlns:a16="http://schemas.microsoft.com/office/drawing/2014/main" id="{3C64B229-F202-01C2-57A4-33300EDFDF46}"/>
              </a:ext>
            </a:extLst>
          </p:cNvPr>
          <p:cNvSpPr txBox="1"/>
          <p:nvPr/>
        </p:nvSpPr>
        <p:spPr>
          <a:xfrm>
            <a:off x="5198563" y="5853074"/>
            <a:ext cx="11326963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A03B9004-A5F5-C058-567A-229CE32EC512}"/>
              </a:ext>
            </a:extLst>
          </p:cNvPr>
          <p:cNvSpPr txBox="1"/>
          <p:nvPr/>
        </p:nvSpPr>
        <p:spPr>
          <a:xfrm>
            <a:off x="5198564" y="6498234"/>
            <a:ext cx="859853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2; 2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17" name="Text Box 29">
            <a:extLst>
              <a:ext uri="{FF2B5EF4-FFF2-40B4-BE49-F238E27FC236}">
                <a16:creationId xmlns:a16="http://schemas.microsoft.com/office/drawing/2014/main" id="{AB84685F-550B-0CAC-6B6B-8D431D4DCB9A}"/>
              </a:ext>
            </a:extLst>
          </p:cNvPr>
          <p:cNvSpPr txBox="1"/>
          <p:nvPr/>
        </p:nvSpPr>
        <p:spPr>
          <a:xfrm>
            <a:off x="2250341" y="4685626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latin typeface="Times New Roman" panose="02020603050405020304" pitchFamily="18" charset="0"/>
              </a:rPr>
              <a:t>23 285</a:t>
            </a:r>
          </a:p>
        </p:txBody>
      </p:sp>
      <p:sp>
        <p:nvSpPr>
          <p:cNvPr id="18" name="Text Box 31">
            <a:extLst>
              <a:ext uri="{FF2B5EF4-FFF2-40B4-BE49-F238E27FC236}">
                <a16:creationId xmlns:a16="http://schemas.microsoft.com/office/drawing/2014/main" id="{7DFEEFD2-41F1-7BCB-4DE8-871F4D08209E}"/>
              </a:ext>
            </a:extLst>
          </p:cNvPr>
          <p:cNvSpPr txBox="1"/>
          <p:nvPr/>
        </p:nvSpPr>
        <p:spPr>
          <a:xfrm>
            <a:off x="2250342" y="5523826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latin typeface="Times New Roman" panose="02020603050405020304" pitchFamily="18" charset="0"/>
              </a:rPr>
              <a:t>12 967</a:t>
            </a:r>
          </a:p>
        </p:txBody>
      </p:sp>
      <p:sp>
        <p:nvSpPr>
          <p:cNvPr id="19" name="Text Box 32">
            <a:extLst>
              <a:ext uri="{FF2B5EF4-FFF2-40B4-BE49-F238E27FC236}">
                <a16:creationId xmlns:a16="http://schemas.microsoft.com/office/drawing/2014/main" id="{79081CE7-3DE5-F8D8-9F79-C436625774AE}"/>
              </a:ext>
            </a:extLst>
          </p:cNvPr>
          <p:cNvSpPr txBox="1"/>
          <p:nvPr/>
        </p:nvSpPr>
        <p:spPr>
          <a:xfrm>
            <a:off x="1869341" y="5066626"/>
            <a:ext cx="66948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0" name="Line 33">
            <a:extLst>
              <a:ext uri="{FF2B5EF4-FFF2-40B4-BE49-F238E27FC236}">
                <a16:creationId xmlns:a16="http://schemas.microsoft.com/office/drawing/2014/main" id="{812A262A-00DE-B8DC-FB30-04FD640F102F}"/>
              </a:ext>
            </a:extLst>
          </p:cNvPr>
          <p:cNvSpPr/>
          <p:nvPr/>
        </p:nvSpPr>
        <p:spPr>
          <a:xfrm>
            <a:off x="2035576" y="6211191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" name="Text Box 35">
            <a:extLst>
              <a:ext uri="{FF2B5EF4-FFF2-40B4-BE49-F238E27FC236}">
                <a16:creationId xmlns:a16="http://schemas.microsoft.com/office/drawing/2014/main" id="{0EA37075-7AF0-67FB-F699-541EE32C714C}"/>
              </a:ext>
            </a:extLst>
          </p:cNvPr>
          <p:cNvSpPr txBox="1"/>
          <p:nvPr/>
        </p:nvSpPr>
        <p:spPr>
          <a:xfrm>
            <a:off x="3459346" y="6313882"/>
            <a:ext cx="40550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" name="Text Box 38">
            <a:extLst>
              <a:ext uri="{FF2B5EF4-FFF2-40B4-BE49-F238E27FC236}">
                <a16:creationId xmlns:a16="http://schemas.microsoft.com/office/drawing/2014/main" id="{3EC626F3-19AC-2CC0-4DCF-03B42BB890D0}"/>
              </a:ext>
            </a:extLst>
          </p:cNvPr>
          <p:cNvSpPr txBox="1"/>
          <p:nvPr/>
        </p:nvSpPr>
        <p:spPr>
          <a:xfrm>
            <a:off x="3154546" y="6300547"/>
            <a:ext cx="36021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C155F21F-F6AC-6276-4897-3B5910242384}"/>
              </a:ext>
            </a:extLst>
          </p:cNvPr>
          <p:cNvSpPr txBox="1"/>
          <p:nvPr/>
        </p:nvSpPr>
        <p:spPr>
          <a:xfrm>
            <a:off x="2886077" y="6309512"/>
            <a:ext cx="42386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4" name="Text Box 40">
            <a:extLst>
              <a:ext uri="{FF2B5EF4-FFF2-40B4-BE49-F238E27FC236}">
                <a16:creationId xmlns:a16="http://schemas.microsoft.com/office/drawing/2014/main" id="{8CC1B992-91A5-32BB-4997-F57D54FB0DDD}"/>
              </a:ext>
            </a:extLst>
          </p:cNvPr>
          <p:cNvSpPr txBox="1"/>
          <p:nvPr/>
        </p:nvSpPr>
        <p:spPr>
          <a:xfrm>
            <a:off x="2515151" y="6306898"/>
            <a:ext cx="38543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EB916012-4A77-7B64-5A9F-518A345DE547}"/>
              </a:ext>
            </a:extLst>
          </p:cNvPr>
          <p:cNvSpPr txBox="1"/>
          <p:nvPr/>
        </p:nvSpPr>
        <p:spPr>
          <a:xfrm>
            <a:off x="5198563" y="7143394"/>
            <a:ext cx="859853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33" name="Text Box 40">
            <a:extLst>
              <a:ext uri="{FF2B5EF4-FFF2-40B4-BE49-F238E27FC236}">
                <a16:creationId xmlns:a16="http://schemas.microsoft.com/office/drawing/2014/main" id="{59DBA664-8D2A-B70C-4E9B-344573CC4622}"/>
              </a:ext>
            </a:extLst>
          </p:cNvPr>
          <p:cNvSpPr txBox="1"/>
          <p:nvPr/>
        </p:nvSpPr>
        <p:spPr>
          <a:xfrm>
            <a:off x="2230168" y="6306898"/>
            <a:ext cx="38543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7DB72A-8EFB-B282-1CFA-18BF3575BB82}"/>
              </a:ext>
            </a:extLst>
          </p:cNvPr>
          <p:cNvSpPr/>
          <p:nvPr/>
        </p:nvSpPr>
        <p:spPr>
          <a:xfrm>
            <a:off x="5129211" y="7883402"/>
            <a:ext cx="5477156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23 285 – 12 967 = 10 318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8173E-6 3.05556E-6 L -4.08173E-6 -0.1324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1" grpId="0"/>
      <p:bldP spid="12" grpId="0"/>
      <p:bldP spid="13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32" grpId="0"/>
      <p:bldP spid="33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40483" y="1600200"/>
            <a:ext cx="1956071" cy="681454"/>
            <a:chOff x="1470819" y="1943100"/>
            <a:chExt cx="195607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8371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76" name="Text Box 29">
            <a:extLst>
              <a:ext uri="{FF2B5EF4-FFF2-40B4-BE49-F238E27FC236}">
                <a16:creationId xmlns:a16="http://schemas.microsoft.com/office/drawing/2014/main" id="{9C6E52A4-BE87-9DBC-B77C-EB6FFF73EE24}"/>
              </a:ext>
            </a:extLst>
          </p:cNvPr>
          <p:cNvSpPr txBox="1"/>
          <p:nvPr/>
        </p:nvSpPr>
        <p:spPr>
          <a:xfrm>
            <a:off x="3196124" y="2357854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84 758</a:t>
            </a:r>
          </a:p>
        </p:txBody>
      </p:sp>
      <p:sp>
        <p:nvSpPr>
          <p:cNvPr id="77" name="Text Box 31">
            <a:extLst>
              <a:ext uri="{FF2B5EF4-FFF2-40B4-BE49-F238E27FC236}">
                <a16:creationId xmlns:a16="http://schemas.microsoft.com/office/drawing/2014/main" id="{0C335540-EFE4-B6EF-1055-CF2625E57FD7}"/>
              </a:ext>
            </a:extLst>
          </p:cNvPr>
          <p:cNvSpPr txBox="1"/>
          <p:nvPr/>
        </p:nvSpPr>
        <p:spPr>
          <a:xfrm>
            <a:off x="3196125" y="3090544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43 265</a:t>
            </a:r>
          </a:p>
        </p:txBody>
      </p:sp>
      <p:sp>
        <p:nvSpPr>
          <p:cNvPr id="78" name="Text Box 32">
            <a:extLst>
              <a:ext uri="{FF2B5EF4-FFF2-40B4-BE49-F238E27FC236}">
                <a16:creationId xmlns:a16="http://schemas.microsoft.com/office/drawing/2014/main" id="{0557C416-83B0-3ACF-EFE0-ABA815249C35}"/>
              </a:ext>
            </a:extLst>
          </p:cNvPr>
          <p:cNvSpPr txBox="1"/>
          <p:nvPr/>
        </p:nvSpPr>
        <p:spPr>
          <a:xfrm>
            <a:off x="2815124" y="2738854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79" name="Line 33">
            <a:extLst>
              <a:ext uri="{FF2B5EF4-FFF2-40B4-BE49-F238E27FC236}">
                <a16:creationId xmlns:a16="http://schemas.microsoft.com/office/drawing/2014/main" id="{528AA956-B489-B264-1C02-23E5AC692D21}"/>
              </a:ext>
            </a:extLst>
          </p:cNvPr>
          <p:cNvSpPr/>
          <p:nvPr/>
        </p:nvSpPr>
        <p:spPr>
          <a:xfrm>
            <a:off x="2981359" y="3777909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0" name="Text Box 35">
            <a:extLst>
              <a:ext uri="{FF2B5EF4-FFF2-40B4-BE49-F238E27FC236}">
                <a16:creationId xmlns:a16="http://schemas.microsoft.com/office/drawing/2014/main" id="{58D5AEB7-61F7-8706-BD33-700EE3420143}"/>
              </a:ext>
            </a:extLst>
          </p:cNvPr>
          <p:cNvSpPr txBox="1"/>
          <p:nvPr/>
        </p:nvSpPr>
        <p:spPr>
          <a:xfrm>
            <a:off x="3196123" y="3751172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41 493</a:t>
            </a:r>
          </a:p>
        </p:txBody>
      </p:sp>
      <p:sp>
        <p:nvSpPr>
          <p:cNvPr id="94" name="Text Box 29">
            <a:extLst>
              <a:ext uri="{FF2B5EF4-FFF2-40B4-BE49-F238E27FC236}">
                <a16:creationId xmlns:a16="http://schemas.microsoft.com/office/drawing/2014/main" id="{31CCD018-89CC-C7CC-24D1-46CC367FC361}"/>
              </a:ext>
            </a:extLst>
          </p:cNvPr>
          <p:cNvSpPr txBox="1"/>
          <p:nvPr/>
        </p:nvSpPr>
        <p:spPr>
          <a:xfrm>
            <a:off x="6873883" y="2385476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79 363</a:t>
            </a:r>
          </a:p>
        </p:txBody>
      </p:sp>
      <p:sp>
        <p:nvSpPr>
          <p:cNvPr id="95" name="Text Box 31">
            <a:extLst>
              <a:ext uri="{FF2B5EF4-FFF2-40B4-BE49-F238E27FC236}">
                <a16:creationId xmlns:a16="http://schemas.microsoft.com/office/drawing/2014/main" id="{27B591D7-F79E-BF09-9490-F6429CCA945F}"/>
              </a:ext>
            </a:extLst>
          </p:cNvPr>
          <p:cNvSpPr txBox="1"/>
          <p:nvPr/>
        </p:nvSpPr>
        <p:spPr>
          <a:xfrm>
            <a:off x="6873884" y="3118166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5 819</a:t>
            </a:r>
          </a:p>
        </p:txBody>
      </p:sp>
      <p:sp>
        <p:nvSpPr>
          <p:cNvPr id="96" name="Text Box 32">
            <a:extLst>
              <a:ext uri="{FF2B5EF4-FFF2-40B4-BE49-F238E27FC236}">
                <a16:creationId xmlns:a16="http://schemas.microsoft.com/office/drawing/2014/main" id="{3A9E15CF-67CA-F7F8-7E4C-3184C76043CF}"/>
              </a:ext>
            </a:extLst>
          </p:cNvPr>
          <p:cNvSpPr txBox="1"/>
          <p:nvPr/>
        </p:nvSpPr>
        <p:spPr>
          <a:xfrm>
            <a:off x="6492883" y="2766476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97" name="Line 33">
            <a:extLst>
              <a:ext uri="{FF2B5EF4-FFF2-40B4-BE49-F238E27FC236}">
                <a16:creationId xmlns:a16="http://schemas.microsoft.com/office/drawing/2014/main" id="{752D0995-60B4-9142-8C87-D30016056B22}"/>
              </a:ext>
            </a:extLst>
          </p:cNvPr>
          <p:cNvSpPr/>
          <p:nvPr/>
        </p:nvSpPr>
        <p:spPr>
          <a:xfrm>
            <a:off x="6659118" y="3805531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8" name="Text Box 29">
            <a:extLst>
              <a:ext uri="{FF2B5EF4-FFF2-40B4-BE49-F238E27FC236}">
                <a16:creationId xmlns:a16="http://schemas.microsoft.com/office/drawing/2014/main" id="{01AB8219-F3CD-60F4-5ACB-22C6ABC88A01}"/>
              </a:ext>
            </a:extLst>
          </p:cNvPr>
          <p:cNvSpPr txBox="1"/>
          <p:nvPr/>
        </p:nvSpPr>
        <p:spPr>
          <a:xfrm>
            <a:off x="11568918" y="2385476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34 635</a:t>
            </a:r>
          </a:p>
        </p:txBody>
      </p:sp>
      <p:sp>
        <p:nvSpPr>
          <p:cNvPr id="99" name="Text Box 31">
            <a:extLst>
              <a:ext uri="{FF2B5EF4-FFF2-40B4-BE49-F238E27FC236}">
                <a16:creationId xmlns:a16="http://schemas.microsoft.com/office/drawing/2014/main" id="{127BF023-2A89-3BA1-C4FA-D49A85EC604A}"/>
              </a:ext>
            </a:extLst>
          </p:cNvPr>
          <p:cNvSpPr txBox="1"/>
          <p:nvPr/>
        </p:nvSpPr>
        <p:spPr>
          <a:xfrm>
            <a:off x="11568919" y="3118166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927</a:t>
            </a:r>
          </a:p>
        </p:txBody>
      </p:sp>
      <p:sp>
        <p:nvSpPr>
          <p:cNvPr id="100" name="Text Box 32">
            <a:extLst>
              <a:ext uri="{FF2B5EF4-FFF2-40B4-BE49-F238E27FC236}">
                <a16:creationId xmlns:a16="http://schemas.microsoft.com/office/drawing/2014/main" id="{59DB3B57-7194-9E03-FD2B-04E49BA83A9D}"/>
              </a:ext>
            </a:extLst>
          </p:cNvPr>
          <p:cNvSpPr txBox="1"/>
          <p:nvPr/>
        </p:nvSpPr>
        <p:spPr>
          <a:xfrm>
            <a:off x="11187918" y="2766476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01" name="Line 33">
            <a:extLst>
              <a:ext uri="{FF2B5EF4-FFF2-40B4-BE49-F238E27FC236}">
                <a16:creationId xmlns:a16="http://schemas.microsoft.com/office/drawing/2014/main" id="{C6740F8A-E28E-9F9B-DF2F-F346D83BF0F3}"/>
              </a:ext>
            </a:extLst>
          </p:cNvPr>
          <p:cNvSpPr/>
          <p:nvPr/>
        </p:nvSpPr>
        <p:spPr>
          <a:xfrm>
            <a:off x="11354153" y="3805531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" name="Text Box 35">
            <a:extLst>
              <a:ext uri="{FF2B5EF4-FFF2-40B4-BE49-F238E27FC236}">
                <a16:creationId xmlns:a16="http://schemas.microsoft.com/office/drawing/2014/main" id="{0693CA8C-61D0-17C1-9E68-B90FD013EF47}"/>
              </a:ext>
            </a:extLst>
          </p:cNvPr>
          <p:cNvSpPr txBox="1"/>
          <p:nvPr/>
        </p:nvSpPr>
        <p:spPr>
          <a:xfrm>
            <a:off x="6868874" y="3843855"/>
            <a:ext cx="201385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73 544</a:t>
            </a:r>
          </a:p>
        </p:txBody>
      </p:sp>
      <p:sp>
        <p:nvSpPr>
          <p:cNvPr id="107" name="Text Box 35">
            <a:extLst>
              <a:ext uri="{FF2B5EF4-FFF2-40B4-BE49-F238E27FC236}">
                <a16:creationId xmlns:a16="http://schemas.microsoft.com/office/drawing/2014/main" id="{79B1C884-C564-27B1-D597-6CC0D918C69B}"/>
              </a:ext>
            </a:extLst>
          </p:cNvPr>
          <p:cNvSpPr txBox="1"/>
          <p:nvPr/>
        </p:nvSpPr>
        <p:spPr>
          <a:xfrm>
            <a:off x="11573500" y="3751171"/>
            <a:ext cx="1841437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33 708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CC3F933-AC43-0CC3-6F51-F1B798D0B0DE}"/>
              </a:ext>
            </a:extLst>
          </p:cNvPr>
          <p:cNvGrpSpPr/>
          <p:nvPr/>
        </p:nvGrpSpPr>
        <p:grpSpPr>
          <a:xfrm>
            <a:off x="1140483" y="4572000"/>
            <a:ext cx="4227526" cy="681454"/>
            <a:chOff x="1470819" y="1943100"/>
            <a:chExt cx="4227526" cy="681454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B2C2FAF-6D37-5361-FFF7-54E31A7C3843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6838E17A-FB4A-5D74-908C-03EB899BBA70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CFD7781-5F61-BF22-AFD3-4A556B81FBE0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803CDC0B-15E0-9670-CDC8-6BA7BF172DAF}"/>
                </a:ext>
              </a:extLst>
            </p:cNvPr>
            <p:cNvSpPr txBox="1"/>
            <p:nvPr/>
          </p:nvSpPr>
          <p:spPr>
            <a:xfrm>
              <a:off x="2118519" y="1947446"/>
              <a:ext cx="3579826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3" name="Text Box 29">
            <a:extLst>
              <a:ext uri="{FF2B5EF4-FFF2-40B4-BE49-F238E27FC236}">
                <a16:creationId xmlns:a16="http://schemas.microsoft.com/office/drawing/2014/main" id="{FE6DA31C-5E75-F05F-A698-B8DE63BD6FDC}"/>
              </a:ext>
            </a:extLst>
          </p:cNvPr>
          <p:cNvSpPr txBox="1"/>
          <p:nvPr/>
        </p:nvSpPr>
        <p:spPr>
          <a:xfrm>
            <a:off x="1752826" y="5486400"/>
            <a:ext cx="14081693" cy="163121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	97 358 – 89 263			56 492 – 56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	75 046 – 32 638			16 519 – 8 245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80" grpId="0"/>
      <p:bldP spid="94" grpId="0"/>
      <p:bldP spid="95" grpId="0"/>
      <p:bldP spid="96" grpId="0"/>
      <p:bldP spid="98" grpId="0"/>
      <p:bldP spid="99" grpId="0"/>
      <p:bldP spid="100" grpId="0"/>
      <p:bldP spid="106" grpId="0"/>
      <p:bldP spid="107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48C020A-0C5F-CB34-7C8F-3FBB8135FAC6}"/>
              </a:ext>
            </a:extLst>
          </p:cNvPr>
          <p:cNvGrpSpPr/>
          <p:nvPr/>
        </p:nvGrpSpPr>
        <p:grpSpPr>
          <a:xfrm>
            <a:off x="594519" y="1672003"/>
            <a:ext cx="4227526" cy="681454"/>
            <a:chOff x="1470819" y="1943100"/>
            <a:chExt cx="4227526" cy="68145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ACFAF4F-6FAA-B883-C106-5ED40E6895FB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0B69C366-1E84-6310-D54B-2F86E22CE88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3B0470-73B1-872F-1434-F17E56AD5F4D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010D44-B98B-0A50-24F6-49F47389AA03}"/>
                </a:ext>
              </a:extLst>
            </p:cNvPr>
            <p:cNvSpPr txBox="1"/>
            <p:nvPr/>
          </p:nvSpPr>
          <p:spPr>
            <a:xfrm>
              <a:off x="2118519" y="1947446"/>
              <a:ext cx="3579826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 Box 29">
            <a:extLst>
              <a:ext uri="{FF2B5EF4-FFF2-40B4-BE49-F238E27FC236}">
                <a16:creationId xmlns:a16="http://schemas.microsoft.com/office/drawing/2014/main" id="{7463BB79-DDFC-8C19-C956-0168DF83B151}"/>
              </a:ext>
            </a:extLst>
          </p:cNvPr>
          <p:cNvSpPr txBox="1"/>
          <p:nvPr/>
        </p:nvSpPr>
        <p:spPr>
          <a:xfrm>
            <a:off x="1206862" y="2498478"/>
            <a:ext cx="14081693" cy="34778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latin typeface="Times New Roman" panose="02020603050405020304" pitchFamily="18" charset="0"/>
              </a:rPr>
              <a:t>	97 358 – 89 263			56 492 – 56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vi-VN" sz="4000" b="1" dirty="0">
              <a:latin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vi-VN" sz="4000" b="1" dirty="0">
              <a:latin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latin typeface="Times New Roman" panose="02020603050405020304" pitchFamily="18" charset="0"/>
              </a:rPr>
              <a:t>	75 046 – 32 638			16 519 – 8 245</a:t>
            </a:r>
          </a:p>
        </p:txBody>
      </p:sp>
      <p:sp>
        <p:nvSpPr>
          <p:cNvPr id="36" name="Text Box 29">
            <a:extLst>
              <a:ext uri="{FF2B5EF4-FFF2-40B4-BE49-F238E27FC236}">
                <a16:creationId xmlns:a16="http://schemas.microsoft.com/office/drawing/2014/main" id="{59C52E7A-9F2B-D092-5B6B-79CD7345C292}"/>
              </a:ext>
            </a:extLst>
          </p:cNvPr>
          <p:cNvSpPr txBox="1"/>
          <p:nvPr/>
        </p:nvSpPr>
        <p:spPr>
          <a:xfrm>
            <a:off x="3505127" y="3291574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97 358</a:t>
            </a: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E2DF2318-FE30-BF40-03B0-8A2F473EE547}"/>
              </a:ext>
            </a:extLst>
          </p:cNvPr>
          <p:cNvSpPr txBox="1"/>
          <p:nvPr/>
        </p:nvSpPr>
        <p:spPr>
          <a:xfrm>
            <a:off x="3505128" y="4024264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89 263</a:t>
            </a: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id="{516A1B07-EE86-AE8E-337F-DA20B39C7EB3}"/>
              </a:ext>
            </a:extLst>
          </p:cNvPr>
          <p:cNvSpPr txBox="1"/>
          <p:nvPr/>
        </p:nvSpPr>
        <p:spPr>
          <a:xfrm>
            <a:off x="3124127" y="3672574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39" name="Line 33">
            <a:extLst>
              <a:ext uri="{FF2B5EF4-FFF2-40B4-BE49-F238E27FC236}">
                <a16:creationId xmlns:a16="http://schemas.microsoft.com/office/drawing/2014/main" id="{26B9F959-5E96-1292-C9D2-2A8585F5FCB7}"/>
              </a:ext>
            </a:extLst>
          </p:cNvPr>
          <p:cNvSpPr/>
          <p:nvPr/>
        </p:nvSpPr>
        <p:spPr>
          <a:xfrm>
            <a:off x="3290362" y="4711629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" name="Text Box 35">
            <a:extLst>
              <a:ext uri="{FF2B5EF4-FFF2-40B4-BE49-F238E27FC236}">
                <a16:creationId xmlns:a16="http://schemas.microsoft.com/office/drawing/2014/main" id="{FC7C7D87-6B86-02B2-C298-1DC579766777}"/>
              </a:ext>
            </a:extLst>
          </p:cNvPr>
          <p:cNvSpPr txBox="1"/>
          <p:nvPr/>
        </p:nvSpPr>
        <p:spPr>
          <a:xfrm>
            <a:off x="3505126" y="4684892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8 095</a:t>
            </a:r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16F08BBE-4BAF-61CA-7C84-A6DF72314F05}"/>
              </a:ext>
            </a:extLst>
          </p:cNvPr>
          <p:cNvSpPr txBox="1"/>
          <p:nvPr/>
        </p:nvSpPr>
        <p:spPr>
          <a:xfrm>
            <a:off x="10631883" y="3181658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56 492</a:t>
            </a:r>
          </a:p>
        </p:txBody>
      </p:sp>
      <p:sp>
        <p:nvSpPr>
          <p:cNvPr id="42" name="Text Box 31">
            <a:extLst>
              <a:ext uri="{FF2B5EF4-FFF2-40B4-BE49-F238E27FC236}">
                <a16:creationId xmlns:a16="http://schemas.microsoft.com/office/drawing/2014/main" id="{3C821B39-C7CC-4C2A-9E09-09C60619BB1C}"/>
              </a:ext>
            </a:extLst>
          </p:cNvPr>
          <p:cNvSpPr txBox="1"/>
          <p:nvPr/>
        </p:nvSpPr>
        <p:spPr>
          <a:xfrm>
            <a:off x="10631884" y="3914348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56</a:t>
            </a:r>
          </a:p>
        </p:txBody>
      </p:sp>
      <p:sp>
        <p:nvSpPr>
          <p:cNvPr id="43" name="Text Box 32">
            <a:extLst>
              <a:ext uri="{FF2B5EF4-FFF2-40B4-BE49-F238E27FC236}">
                <a16:creationId xmlns:a16="http://schemas.microsoft.com/office/drawing/2014/main" id="{4592A1B4-6812-6275-6B14-E761CECF71D0}"/>
              </a:ext>
            </a:extLst>
          </p:cNvPr>
          <p:cNvSpPr txBox="1"/>
          <p:nvPr/>
        </p:nvSpPr>
        <p:spPr>
          <a:xfrm>
            <a:off x="10250883" y="3562658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44" name="Line 33">
            <a:extLst>
              <a:ext uri="{FF2B5EF4-FFF2-40B4-BE49-F238E27FC236}">
                <a16:creationId xmlns:a16="http://schemas.microsoft.com/office/drawing/2014/main" id="{C3BECFAE-6049-E22C-830C-7F1D207A0F5F}"/>
              </a:ext>
            </a:extLst>
          </p:cNvPr>
          <p:cNvSpPr/>
          <p:nvPr/>
        </p:nvSpPr>
        <p:spPr>
          <a:xfrm>
            <a:off x="10417118" y="4601713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5" name="Text Box 35">
            <a:extLst>
              <a:ext uri="{FF2B5EF4-FFF2-40B4-BE49-F238E27FC236}">
                <a16:creationId xmlns:a16="http://schemas.microsoft.com/office/drawing/2014/main" id="{89EEDCB0-1453-D1F9-A360-0C9DDBDBAA27}"/>
              </a:ext>
            </a:extLst>
          </p:cNvPr>
          <p:cNvSpPr txBox="1"/>
          <p:nvPr/>
        </p:nvSpPr>
        <p:spPr>
          <a:xfrm>
            <a:off x="10626874" y="4640037"/>
            <a:ext cx="201385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56 436</a:t>
            </a:r>
          </a:p>
        </p:txBody>
      </p:sp>
      <p:sp>
        <p:nvSpPr>
          <p:cNvPr id="46" name="Text Box 29">
            <a:extLst>
              <a:ext uri="{FF2B5EF4-FFF2-40B4-BE49-F238E27FC236}">
                <a16:creationId xmlns:a16="http://schemas.microsoft.com/office/drawing/2014/main" id="{DB3F84CD-A402-EC9D-EEC8-DC78A4F8E750}"/>
              </a:ext>
            </a:extLst>
          </p:cNvPr>
          <p:cNvSpPr txBox="1"/>
          <p:nvPr/>
        </p:nvSpPr>
        <p:spPr>
          <a:xfrm>
            <a:off x="3702001" y="6126786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75 046</a:t>
            </a:r>
          </a:p>
        </p:txBody>
      </p:sp>
      <p:sp>
        <p:nvSpPr>
          <p:cNvPr id="47" name="Text Box 31">
            <a:extLst>
              <a:ext uri="{FF2B5EF4-FFF2-40B4-BE49-F238E27FC236}">
                <a16:creationId xmlns:a16="http://schemas.microsoft.com/office/drawing/2014/main" id="{01EF000B-9B6F-A220-3AD2-B7CBD14DBF39}"/>
              </a:ext>
            </a:extLst>
          </p:cNvPr>
          <p:cNvSpPr txBox="1"/>
          <p:nvPr/>
        </p:nvSpPr>
        <p:spPr>
          <a:xfrm>
            <a:off x="3702002" y="6859476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32 638</a:t>
            </a:r>
          </a:p>
        </p:txBody>
      </p:sp>
      <p:sp>
        <p:nvSpPr>
          <p:cNvPr id="48" name="Text Box 32">
            <a:extLst>
              <a:ext uri="{FF2B5EF4-FFF2-40B4-BE49-F238E27FC236}">
                <a16:creationId xmlns:a16="http://schemas.microsoft.com/office/drawing/2014/main" id="{CC853B90-FD97-5FEF-659A-67AD93E21E90}"/>
              </a:ext>
            </a:extLst>
          </p:cNvPr>
          <p:cNvSpPr txBox="1"/>
          <p:nvPr/>
        </p:nvSpPr>
        <p:spPr>
          <a:xfrm>
            <a:off x="3321001" y="6507786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7CA9C050-3FDB-9C4D-E327-98932AE7C1FF}"/>
              </a:ext>
            </a:extLst>
          </p:cNvPr>
          <p:cNvSpPr/>
          <p:nvPr/>
        </p:nvSpPr>
        <p:spPr>
          <a:xfrm>
            <a:off x="3487236" y="7546841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0" name="Text Box 35">
            <a:extLst>
              <a:ext uri="{FF2B5EF4-FFF2-40B4-BE49-F238E27FC236}">
                <a16:creationId xmlns:a16="http://schemas.microsoft.com/office/drawing/2014/main" id="{FC3D90C9-2F3B-AFAF-B867-F691C102EB64}"/>
              </a:ext>
            </a:extLst>
          </p:cNvPr>
          <p:cNvSpPr txBox="1"/>
          <p:nvPr/>
        </p:nvSpPr>
        <p:spPr>
          <a:xfrm>
            <a:off x="3702000" y="7520104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42 408</a:t>
            </a:r>
          </a:p>
        </p:txBody>
      </p:sp>
      <p:sp>
        <p:nvSpPr>
          <p:cNvPr id="51" name="Text Box 29">
            <a:extLst>
              <a:ext uri="{FF2B5EF4-FFF2-40B4-BE49-F238E27FC236}">
                <a16:creationId xmlns:a16="http://schemas.microsoft.com/office/drawing/2014/main" id="{B7ED0FE3-6148-3BD9-D7BE-B4107303806E}"/>
              </a:ext>
            </a:extLst>
          </p:cNvPr>
          <p:cNvSpPr txBox="1"/>
          <p:nvPr/>
        </p:nvSpPr>
        <p:spPr>
          <a:xfrm>
            <a:off x="10828757" y="6016870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16 519</a:t>
            </a:r>
          </a:p>
        </p:txBody>
      </p:sp>
      <p:sp>
        <p:nvSpPr>
          <p:cNvPr id="52" name="Text Box 31">
            <a:extLst>
              <a:ext uri="{FF2B5EF4-FFF2-40B4-BE49-F238E27FC236}">
                <a16:creationId xmlns:a16="http://schemas.microsoft.com/office/drawing/2014/main" id="{4EC11B18-AFA0-E3D3-E8F4-9FAF963EC63B}"/>
              </a:ext>
            </a:extLst>
          </p:cNvPr>
          <p:cNvSpPr txBox="1"/>
          <p:nvPr/>
        </p:nvSpPr>
        <p:spPr>
          <a:xfrm>
            <a:off x="10828758" y="6749560"/>
            <a:ext cx="17510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8 245</a:t>
            </a:r>
          </a:p>
        </p:txBody>
      </p:sp>
      <p:sp>
        <p:nvSpPr>
          <p:cNvPr id="53" name="Text Box 32">
            <a:extLst>
              <a:ext uri="{FF2B5EF4-FFF2-40B4-BE49-F238E27FC236}">
                <a16:creationId xmlns:a16="http://schemas.microsoft.com/office/drawing/2014/main" id="{01EE6055-E275-0CBD-DE44-724DFB1AEC70}"/>
              </a:ext>
            </a:extLst>
          </p:cNvPr>
          <p:cNvSpPr txBox="1"/>
          <p:nvPr/>
        </p:nvSpPr>
        <p:spPr>
          <a:xfrm>
            <a:off x="10447757" y="6397870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54" name="Line 33">
            <a:extLst>
              <a:ext uri="{FF2B5EF4-FFF2-40B4-BE49-F238E27FC236}">
                <a16:creationId xmlns:a16="http://schemas.microsoft.com/office/drawing/2014/main" id="{C8758472-B4BA-D12A-7A4D-CBC33DEB8A9B}"/>
              </a:ext>
            </a:extLst>
          </p:cNvPr>
          <p:cNvSpPr/>
          <p:nvPr/>
        </p:nvSpPr>
        <p:spPr>
          <a:xfrm>
            <a:off x="10613992" y="7436925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" name="Text Box 35">
            <a:extLst>
              <a:ext uri="{FF2B5EF4-FFF2-40B4-BE49-F238E27FC236}">
                <a16:creationId xmlns:a16="http://schemas.microsoft.com/office/drawing/2014/main" id="{11E3E5FA-3BE4-EA88-74E6-A10D1C08B66F}"/>
              </a:ext>
            </a:extLst>
          </p:cNvPr>
          <p:cNvSpPr txBox="1"/>
          <p:nvPr/>
        </p:nvSpPr>
        <p:spPr>
          <a:xfrm>
            <a:off x="10823748" y="7475249"/>
            <a:ext cx="2013859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8 274</a:t>
            </a:r>
          </a:p>
        </p:txBody>
      </p:sp>
    </p:spTree>
    <p:extLst>
      <p:ext uri="{BB962C8B-B14F-4D97-AF65-F5344CB8AC3E}">
        <p14:creationId xmlns:p14="http://schemas.microsoft.com/office/powerpoint/2010/main" val="345640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70819" y="2137946"/>
            <a:ext cx="5649390" cy="681454"/>
            <a:chOff x="1470819" y="1943100"/>
            <a:chExt cx="564939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001690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nhẩm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).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55527" y="3124200"/>
            <a:ext cx="9291005" cy="1846659"/>
          </a:xfrm>
          <a:prstGeom prst="rect">
            <a:avLst/>
          </a:prstGeom>
          <a:solidFill>
            <a:srgbClr val="FFCDFF"/>
          </a:solidFill>
        </p:spPr>
        <p:txBody>
          <a:bodyPr wrap="non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:   13 000 – 6 000 = ?</a:t>
            </a:r>
          </a:p>
          <a:p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: 13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– 6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= 7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		 13 000 – 6 000 = 7 000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7E7EA2-F3D9-33D0-35DF-B12B7B48640F}"/>
              </a:ext>
            </a:extLst>
          </p:cNvPr>
          <p:cNvSpPr/>
          <p:nvPr/>
        </p:nvSpPr>
        <p:spPr>
          <a:xfrm>
            <a:off x="586922" y="5472295"/>
            <a:ext cx="9299973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B3C478AA-7849-8AB1-C410-9BAD27F8B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919" y="3059718"/>
            <a:ext cx="3886200" cy="267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lnSpc>
                <a:spcPct val="150000"/>
              </a:lnSpc>
              <a:buAutoNum type="alphaLcParenR"/>
              <a:defRPr/>
            </a:pPr>
            <a:r>
              <a:rPr lang="en-US" sz="3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15 000 – 7000 </a:t>
            </a:r>
          </a:p>
          <a:p>
            <a:pPr marL="514350" indent="-514350" eaLnBrk="1" hangingPunct="1">
              <a:lnSpc>
                <a:spcPct val="150000"/>
              </a:lnSpc>
              <a:buAutoNum type="alphaLcParenR"/>
              <a:defRPr/>
            </a:pPr>
            <a:r>
              <a:rPr lang="en-US" sz="3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12 000 – 5 000</a:t>
            </a:r>
          </a:p>
          <a:p>
            <a:pPr marL="514350" indent="-514350" eaLnBrk="1" hangingPunct="1">
              <a:lnSpc>
                <a:spcPct val="150000"/>
              </a:lnSpc>
              <a:buAutoNum type="alphaLcParenR"/>
              <a:defRPr/>
            </a:pPr>
            <a:r>
              <a:rPr lang="en-US" sz="3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17 000 – 8 000</a:t>
            </a: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1C312CC5-07FD-4857-69BE-65048C8C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919" y="3226791"/>
            <a:ext cx="2092354" cy="72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8 000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A4E8FF63-8020-E045-715D-179D4B7F2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919" y="4065114"/>
            <a:ext cx="2092354" cy="72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7 000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3D4DF4D9-4F4C-0FAE-C034-563012C3C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8592" y="4941553"/>
            <a:ext cx="2092354" cy="72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9 000</a:t>
            </a: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20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42CBCC6B-1B17-BABC-2BE6-B7DDF9FC85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 rot="10800000">
            <a:off x="9098960" y="4285360"/>
            <a:ext cx="3429068" cy="67019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D484773-F3A0-27BA-7EC6-4262D6CB3C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 rot="10800000">
            <a:off x="5445612" y="4283071"/>
            <a:ext cx="3749045" cy="628338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76604" y="1255845"/>
            <a:ext cx="16200034" cy="1758672"/>
            <a:chOff x="1470819" y="1943100"/>
            <a:chExt cx="16200034" cy="175867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5552334" cy="1754326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vi-VN" sz="3600" b="1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 ba tháng đầu năm, một nhà máy sản xuất đồ chơi đã sản xuất được </a:t>
              </a:r>
              <a:endPara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vi-VN" sz="3600" b="1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24 500 xe ô tô. Tháng 1 nhà máy bán đi 10 600 xe ô tô, tháng 2 nhà máy bán đi</a:t>
              </a:r>
              <a:endPara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vi-VN" sz="3600" b="1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9 500 xe ô tô. Hỏi nhà máy còn lại bao nhiêu xe ô tô đồ chơi?</a:t>
              </a:r>
              <a:endPara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1112505" y="2913334"/>
            <a:ext cx="140516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1112505" y="5813657"/>
            <a:ext cx="1533921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24 500 – 10 600 = 13 900 (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13 900 – 9 500 = 4 400 (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4 400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F6300B-0B9B-FE01-3EED-C8165FCAD31D}"/>
              </a:ext>
            </a:extLst>
          </p:cNvPr>
          <p:cNvSpPr txBox="1"/>
          <p:nvPr/>
        </p:nvSpPr>
        <p:spPr>
          <a:xfrm>
            <a:off x="331538" y="3862148"/>
            <a:ext cx="52342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EAF419-466D-0641-B13D-7447ECA1E0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>
            <a:off x="5403813" y="3714445"/>
            <a:ext cx="10650612" cy="628338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FF10AD2-9DB1-77FE-0DC8-14D1C7034499}"/>
              </a:ext>
            </a:extLst>
          </p:cNvPr>
          <p:cNvGrpSpPr/>
          <p:nvPr/>
        </p:nvGrpSpPr>
        <p:grpSpPr>
          <a:xfrm>
            <a:off x="5565676" y="4177083"/>
            <a:ext cx="10186959" cy="310307"/>
            <a:chOff x="2956719" y="5780114"/>
            <a:chExt cx="7620000" cy="46828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D1F6BEA-A465-9001-EF3A-4ECD47644FAF}"/>
                </a:ext>
              </a:extLst>
            </p:cNvPr>
            <p:cNvCxnSpPr/>
            <p:nvPr/>
          </p:nvCxnSpPr>
          <p:spPr>
            <a:xfrm>
              <a:off x="2956719" y="5780114"/>
              <a:ext cx="0" cy="4682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39FB8C0-7BD3-3894-F166-64EEEBD877CF}"/>
                </a:ext>
              </a:extLst>
            </p:cNvPr>
            <p:cNvCxnSpPr/>
            <p:nvPr/>
          </p:nvCxnSpPr>
          <p:spPr>
            <a:xfrm>
              <a:off x="10576719" y="5780114"/>
              <a:ext cx="0" cy="4682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F875E07-A062-DC1B-A10D-E666D8CAB31D}"/>
                </a:ext>
              </a:extLst>
            </p:cNvPr>
            <p:cNvCxnSpPr>
              <a:cxnSpLocks/>
            </p:cNvCxnSpPr>
            <p:nvPr/>
          </p:nvCxnSpPr>
          <p:spPr>
            <a:xfrm>
              <a:off x="2956719" y="6014257"/>
              <a:ext cx="7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EB406509-C46D-A1FD-A7AE-47EF277A1B9B}"/>
              </a:ext>
            </a:extLst>
          </p:cNvPr>
          <p:cNvSpPr txBox="1"/>
          <p:nvPr/>
        </p:nvSpPr>
        <p:spPr>
          <a:xfrm>
            <a:off x="9104595" y="3270244"/>
            <a:ext cx="31091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24 500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AE5742-A1B2-F4DA-5647-7B53128A5752}"/>
              </a:ext>
            </a:extLst>
          </p:cNvPr>
          <p:cNvSpPr txBox="1"/>
          <p:nvPr/>
        </p:nvSpPr>
        <p:spPr>
          <a:xfrm>
            <a:off x="5765574" y="4723299"/>
            <a:ext cx="310911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algn="ctr"/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9 500 </a:t>
            </a:r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endParaRPr lang="en-US" sz="34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D84750C-E10E-DE41-22B3-EABF252D2543}"/>
              </a:ext>
            </a:extLst>
          </p:cNvPr>
          <p:cNvSpPr txBox="1"/>
          <p:nvPr/>
        </p:nvSpPr>
        <p:spPr>
          <a:xfrm>
            <a:off x="9418923" y="4767448"/>
            <a:ext cx="310911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algn="ctr"/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9 500 </a:t>
            </a:r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4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endParaRPr lang="en-US" sz="34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C1C4B1F-5C7E-812E-EB5F-143CA89DC964}"/>
              </a:ext>
            </a:extLst>
          </p:cNvPr>
          <p:cNvCxnSpPr>
            <a:cxnSpLocks/>
          </p:cNvCxnSpPr>
          <p:nvPr/>
        </p:nvCxnSpPr>
        <p:spPr>
          <a:xfrm>
            <a:off x="9133057" y="4163542"/>
            <a:ext cx="0" cy="3810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FD05E73-7CD1-77CA-FCD5-6D744AF51C8B}"/>
              </a:ext>
            </a:extLst>
          </p:cNvPr>
          <p:cNvCxnSpPr>
            <a:cxnSpLocks/>
          </p:cNvCxnSpPr>
          <p:nvPr/>
        </p:nvCxnSpPr>
        <p:spPr>
          <a:xfrm>
            <a:off x="12488868" y="4147108"/>
            <a:ext cx="0" cy="44609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C4EB0BEB-AF6C-4B9C-BDCE-3E99B1226B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 rot="10800000">
            <a:off x="12407818" y="4327288"/>
            <a:ext cx="3344817" cy="670197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05ED56C-1AD8-D124-9408-D43B7994D116}"/>
              </a:ext>
            </a:extLst>
          </p:cNvPr>
          <p:cNvSpPr txBox="1"/>
          <p:nvPr/>
        </p:nvSpPr>
        <p:spPr>
          <a:xfrm>
            <a:off x="12671978" y="4663998"/>
            <a:ext cx="310911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4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4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4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468</Words>
  <Application>Microsoft Office PowerPoint</Application>
  <PresentationFormat>Custom</PresentationFormat>
  <Paragraphs>108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VNI-Avo</vt:lpstr>
      <vt:lpstr>Zilla Slab</vt:lpstr>
      <vt:lpstr>Office Theme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DuongHien</cp:lastModifiedBy>
  <cp:revision>155</cp:revision>
  <dcterms:created xsi:type="dcterms:W3CDTF">2022-07-10T01:37:20Z</dcterms:created>
  <dcterms:modified xsi:type="dcterms:W3CDTF">2024-03-26T08:34:20Z</dcterms:modified>
</cp:coreProperties>
</file>