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9" r:id="rId2"/>
    <p:sldId id="415" r:id="rId3"/>
    <p:sldId id="418" r:id="rId4"/>
    <p:sldId id="419" r:id="rId5"/>
    <p:sldId id="370" r:id="rId6"/>
    <p:sldId id="400" r:id="rId7"/>
    <p:sldId id="420" r:id="rId8"/>
    <p:sldId id="410" r:id="rId9"/>
    <p:sldId id="403" r:id="rId10"/>
    <p:sldId id="401" r:id="rId11"/>
    <p:sldId id="421" r:id="rId12"/>
    <p:sldId id="392" r:id="rId13"/>
    <p:sldId id="422" r:id="rId14"/>
    <p:sldId id="404" r:id="rId15"/>
    <p:sldId id="424" r:id="rId16"/>
    <p:sldId id="423" r:id="rId17"/>
    <p:sldId id="322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5" autoAdjust="0"/>
    <p:restoredTop sz="94660" autoAdjust="0"/>
  </p:normalViewPr>
  <p:slideViewPr>
    <p:cSldViewPr>
      <p:cViewPr varScale="1">
        <p:scale>
          <a:sx n="94" d="100"/>
          <a:sy n="94" d="100"/>
        </p:scale>
        <p:origin x="384" y="-6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2021/10/6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2021/10/6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34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309522" y="1549483"/>
            <a:ext cx="2338454" cy="641889"/>
            <a:chOff x="1523998" y="0"/>
            <a:chExt cx="2190751" cy="98066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4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33328" y="103302"/>
              <a:ext cx="1972089" cy="79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j-lt"/>
                </a:rPr>
                <a:t>CHỦ ĐỀ </a:t>
              </a:r>
              <a:r>
                <a:rPr lang="en-US" sz="2800" dirty="0">
                  <a:latin typeface="+mj-lt"/>
                </a:rPr>
                <a:t>2</a:t>
              </a:r>
              <a:endParaRPr lang="vi-VN" sz="2800" dirty="0">
                <a:latin typeface="+mj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314540" y="2298914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+mj-lt"/>
              </a:rPr>
              <a:t>PHÉP </a:t>
            </a:r>
            <a:r>
              <a:rPr lang="en-US" sz="3600" smtClean="0">
                <a:latin typeface="+mj-lt"/>
              </a:rPr>
              <a:t>CỘ`NG</a:t>
            </a:r>
            <a:r>
              <a:rPr lang="en-US" sz="3600" dirty="0">
                <a:latin typeface="+mj-lt"/>
              </a:rPr>
              <a:t>, PHÉP TRỪ TRONG PHẠM VI 20</a:t>
            </a:r>
            <a:endParaRPr lang="vi-VN" sz="3600" dirty="0">
              <a:latin typeface="+mj-lt"/>
            </a:endParaRPr>
          </a:p>
        </p:txBody>
      </p:sp>
      <p:sp>
        <p:nvSpPr>
          <p:cNvPr id="27" name="椭圆 12"/>
          <p:cNvSpPr/>
          <p:nvPr/>
        </p:nvSpPr>
        <p:spPr>
          <a:xfrm>
            <a:off x="2262368" y="195486"/>
            <a:ext cx="1583832" cy="1317228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>
                <a:solidFill>
                  <a:srgbClr val="FF0000"/>
                </a:solidFill>
                <a:latin typeface="inpin heiti" charset="-122"/>
                <a:ea typeface="inpin heiti" charset="-122"/>
              </a:rPr>
              <a:t>T</a:t>
            </a:r>
            <a:endParaRPr lang="zh-CN" altLang="en-US" sz="7200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8" name="椭圆 15"/>
          <p:cNvSpPr/>
          <p:nvPr/>
        </p:nvSpPr>
        <p:spPr>
          <a:xfrm>
            <a:off x="3420216" y="195486"/>
            <a:ext cx="1583832" cy="1317228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O</a:t>
            </a:r>
            <a:endParaRPr lang="zh-CN" altLang="en-US" sz="7200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9" name="椭圆 16"/>
          <p:cNvSpPr/>
          <p:nvPr/>
        </p:nvSpPr>
        <p:spPr>
          <a:xfrm>
            <a:off x="4500336" y="195486"/>
            <a:ext cx="1583832" cy="1317228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Á</a:t>
            </a:r>
            <a:endParaRPr lang="zh-CN" altLang="en-US" sz="7200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0" name="椭圆 17"/>
          <p:cNvSpPr/>
          <p:nvPr/>
        </p:nvSpPr>
        <p:spPr>
          <a:xfrm>
            <a:off x="5580456" y="195486"/>
            <a:ext cx="1583832" cy="1317228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N</a:t>
            </a:r>
            <a:endParaRPr lang="zh-CN" altLang="en-US" sz="7200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366177"/>
              </p:ext>
            </p:extLst>
          </p:nvPr>
        </p:nvGraphicFramePr>
        <p:xfrm>
          <a:off x="251519" y="1707654"/>
          <a:ext cx="8433582" cy="170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101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99742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21475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73229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137558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80734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06465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3521150" y="2870885"/>
            <a:ext cx="33077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4576347" y="2870885"/>
            <a:ext cx="33077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5706300" y="2870884"/>
            <a:ext cx="33077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6905526" y="2887348"/>
            <a:ext cx="33077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7923297" y="2870884"/>
            <a:ext cx="33077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1663105" y="421874"/>
            <a:ext cx="613992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Số?</a:t>
            </a:r>
            <a:endParaRPr lang="zh-CN" altLang="en-US" sz="2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323529" y="247490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3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42" y="83092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0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-488590"/>
            <a:ext cx="4233075" cy="6192688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0988"/>
            <a:ext cx="3891528" cy="2142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1851670"/>
            <a:ext cx="226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Bảng 13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trừ đi một số</a:t>
            </a:r>
            <a:endParaRPr lang="en-US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4560" y="1453592"/>
            <a:ext cx="1946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– 4 = 9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5 = 8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6 = 7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7 = 6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8 = 5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9 = 4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2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1910"/>
            <a:ext cx="9144000" cy="11315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3" b="100000" l="26986" r="8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160" r="17872"/>
          <a:stretch/>
        </p:blipFill>
        <p:spPr>
          <a:xfrm>
            <a:off x="2208565" y="421874"/>
            <a:ext cx="5256584" cy="439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48662" l="10000" r="34932">
                        <a14:foregroundMark x1="24521" y1="22871" x2="30822" y2="23844"/>
                        <a14:foregroundMark x1="22603" y1="22871" x2="17808" y2="14599"/>
                        <a14:foregroundMark x1="20411" y1="25061" x2="17123" y2="14842"/>
                        <a14:foregroundMark x1="29726" y1="27737" x2="17397" y2="13869"/>
                        <a14:foregroundMark x1="17534" y1="15328" x2="20411" y2="17275"/>
                        <a14:foregroundMark x1="18082" y1="18248" x2="18356" y2="12409"/>
                        <a14:foregroundMark x1="22877" y1="7056" x2="31507" y2="17275"/>
                        <a14:backgroundMark x1="33425" y1="20681" x2="28219" y2="18491"/>
                        <a14:backgroundMark x1="33288" y1="15328" x2="29178" y2="17518"/>
                        <a14:backgroundMark x1="20548" y1="10462" x2="15753" y2="1557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167" t="633" r="63979" b="62321"/>
          <a:stretch/>
        </p:blipFill>
        <p:spPr>
          <a:xfrm>
            <a:off x="380368" y="1202452"/>
            <a:ext cx="1437377" cy="14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8"/>
          <p:cNvSpPr txBox="1"/>
          <p:nvPr/>
        </p:nvSpPr>
        <p:spPr>
          <a:xfrm>
            <a:off x="1294835" y="421874"/>
            <a:ext cx="613992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 hoa cho ong đậu?</a:t>
            </a:r>
            <a:endParaRPr lang="zh-CN" altLang="en-US" sz="2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323529" y="247490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4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14" b="64477" l="0" r="21096">
                        <a14:foregroundMark x1="16712" y1="48418" x2="2192" y2="51095"/>
                        <a14:foregroundMark x1="2192" y1="50122" x2="4795" y2="55474"/>
                        <a14:foregroundMark x1="3562" y1="51095" x2="2192" y2="501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322" t="29385" r="77994" b="35193"/>
          <a:stretch/>
        </p:blipFill>
        <p:spPr>
          <a:xfrm>
            <a:off x="1964544" y="842420"/>
            <a:ext cx="1268995" cy="113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60" b="97080" l="3562" r="32192">
                        <a14:foregroundMark x1="24110" y1="80292" x2="11096" y2="92214"/>
                        <a14:foregroundMark x1="15616" y1="93674" x2="11781" y2="90024"/>
                        <a14:foregroundMark x1="13973" y1="86861" x2="12055" y2="91971"/>
                        <a14:foregroundMark x1="22192" y1="77616" x2="21233" y2="746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379" r="64163"/>
          <a:stretch/>
        </p:blipFill>
        <p:spPr>
          <a:xfrm>
            <a:off x="-301625" y="2874831"/>
            <a:ext cx="2332031" cy="148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5" b="37759" l="64400" r="96044">
                        <a14:foregroundMark x1="69726" y1="23114" x2="84384" y2="19221"/>
                        <a14:foregroundMark x1="84932" y1="19465" x2="79589" y2="26277"/>
                        <a14:foregroundMark x1="83425" y1="21655" x2="84384" y2="19708"/>
                        <a14:foregroundMark x1="71370" y1="21411" x2="70137" y2="1630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444" b="58046"/>
          <a:stretch/>
        </p:blipFill>
        <p:spPr>
          <a:xfrm rot="21076737">
            <a:off x="5292080" y="92610"/>
            <a:ext cx="2880320" cy="17199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1" b="63990" l="82740" r="100000">
                        <a14:foregroundMark x1="86027" y1="45499" x2="99589" y2="50852"/>
                        <a14:foregroundMark x1="95479" y1="54015" x2="99726" y2="52068"/>
                        <a14:foregroundMark x1="96301" y1="52555" x2="99178" y2="51582"/>
                        <a14:foregroundMark x1="90411" y1="45499" x2="89452" y2="413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70" t="16245" b="30623"/>
          <a:stretch/>
        </p:blipFill>
        <p:spPr>
          <a:xfrm rot="515193">
            <a:off x="7434755" y="778405"/>
            <a:ext cx="1414904" cy="22125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23" b="96107" l="79452" r="99863">
                        <a14:foregroundMark x1="83562" y1="80779" x2="98082" y2="858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71" t="62807"/>
          <a:stretch/>
        </p:blipFill>
        <p:spPr>
          <a:xfrm rot="549016">
            <a:off x="6737107" y="3347634"/>
            <a:ext cx="1651317" cy="1514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97" y="174167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04723 0.2867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16962 0.46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2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-0.30243 0.315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1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33368 0.222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93827E-6 L 0.16928 -0.052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7517 -0.182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1910"/>
            <a:ext cx="9144000" cy="11315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3" b="100000" l="26986" r="8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160" r="17872"/>
          <a:stretch/>
        </p:blipFill>
        <p:spPr>
          <a:xfrm>
            <a:off x="2208565" y="421874"/>
            <a:ext cx="5256584" cy="439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" b="48662" l="10000" r="34932">
                        <a14:foregroundMark x1="24521" y1="22871" x2="30822" y2="23844"/>
                        <a14:foregroundMark x1="22603" y1="22871" x2="17808" y2="14599"/>
                        <a14:foregroundMark x1="20411" y1="25061" x2="17123" y2="14842"/>
                        <a14:foregroundMark x1="29726" y1="27737" x2="17397" y2="13869"/>
                        <a14:foregroundMark x1="17534" y1="15328" x2="20411" y2="17275"/>
                        <a14:foregroundMark x1="18082" y1="18248" x2="18356" y2="12409"/>
                        <a14:foregroundMark x1="22877" y1="7056" x2="31507" y2="17275"/>
                        <a14:backgroundMark x1="33425" y1="20681" x2="28219" y2="18491"/>
                        <a14:backgroundMark x1="33288" y1="15328" x2="29178" y2="17518"/>
                        <a14:backgroundMark x1="20548" y1="10462" x2="15753" y2="1557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167" t="633" r="63979" b="62321"/>
          <a:stretch/>
        </p:blipFill>
        <p:spPr>
          <a:xfrm>
            <a:off x="3594954" y="2192166"/>
            <a:ext cx="1437377" cy="14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8"/>
          <p:cNvSpPr txBox="1"/>
          <p:nvPr/>
        </p:nvSpPr>
        <p:spPr>
          <a:xfrm>
            <a:off x="1294835" y="421874"/>
            <a:ext cx="613992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 hoa cho ong đậu?</a:t>
            </a:r>
            <a:endParaRPr lang="zh-CN" altLang="en-US" sz="2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323529" y="247490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4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14" b="64477" l="0" r="21096">
                        <a14:foregroundMark x1="16712" y1="48418" x2="2192" y2="51095"/>
                        <a14:foregroundMark x1="2192" y1="50122" x2="4795" y2="55474"/>
                        <a14:foregroundMark x1="3562" y1="51095" x2="2192" y2="501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322" t="29385" r="77994" b="35193"/>
          <a:stretch/>
        </p:blipFill>
        <p:spPr>
          <a:xfrm>
            <a:off x="3474760" y="3033645"/>
            <a:ext cx="1268995" cy="113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60" b="97080" l="3562" r="32192">
                        <a14:foregroundMark x1="24110" y1="80292" x2="11096" y2="92214"/>
                        <a14:foregroundMark x1="15616" y1="93674" x2="11781" y2="90024"/>
                        <a14:foregroundMark x1="13973" y1="86861" x2="12055" y2="91971"/>
                        <a14:foregroundMark x1="22192" y1="77616" x2="21233" y2="746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379" r="64163"/>
          <a:stretch/>
        </p:blipFill>
        <p:spPr>
          <a:xfrm>
            <a:off x="1086318" y="2565519"/>
            <a:ext cx="2332031" cy="148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95" b="37759" l="64400" r="96044">
                        <a14:foregroundMark x1="69726" y1="23114" x2="84384" y2="19221"/>
                        <a14:foregroundMark x1="84932" y1="19465" x2="79589" y2="26277"/>
                        <a14:foregroundMark x1="83425" y1="21655" x2="84384" y2="19708"/>
                        <a14:foregroundMark x1="71370" y1="21411" x2="70137" y2="1630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444" b="58046"/>
          <a:stretch/>
        </p:blipFill>
        <p:spPr>
          <a:xfrm rot="21076737">
            <a:off x="5684043" y="1526535"/>
            <a:ext cx="2880320" cy="17199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11" b="63990" l="82740" r="100000">
                        <a14:foregroundMark x1="86027" y1="45499" x2="99589" y2="50852"/>
                        <a14:foregroundMark x1="95479" y1="54015" x2="99726" y2="52068"/>
                        <a14:foregroundMark x1="96301" y1="52555" x2="99178" y2="51582"/>
                        <a14:foregroundMark x1="90411" y1="45499" x2="89452" y2="413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70" t="16245" b="30623"/>
          <a:stretch/>
        </p:blipFill>
        <p:spPr>
          <a:xfrm rot="515193">
            <a:off x="4470883" y="2494116"/>
            <a:ext cx="1414904" cy="22125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23" b="96107" l="79452" r="99863">
                        <a14:foregroundMark x1="83562" y1="80779" x2="98082" y2="858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71" t="62807"/>
          <a:stretch/>
        </p:blipFill>
        <p:spPr>
          <a:xfrm rot="549016">
            <a:off x="5957966" y="2423714"/>
            <a:ext cx="1651317" cy="151466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61363" y="949454"/>
            <a:ext cx="6421273" cy="846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Bông hoa nào có nhiều ong đậu nhất?</a:t>
            </a:r>
            <a:endParaRPr lang="en-US" sz="2800"/>
          </a:p>
        </p:txBody>
      </p:sp>
      <p:sp>
        <p:nvSpPr>
          <p:cNvPr id="2" name="Oval 1"/>
          <p:cNvSpPr/>
          <p:nvPr/>
        </p:nvSpPr>
        <p:spPr>
          <a:xfrm>
            <a:off x="3350012" y="2178200"/>
            <a:ext cx="2849254" cy="2467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73" y="176349"/>
            <a:ext cx="859710" cy="859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7955" y="3198728"/>
            <a:ext cx="193493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11 – 5 = 6</a:t>
            </a:r>
          </a:p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 – 6 = 6</a:t>
            </a:r>
          </a:p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13 – 7 = 6</a:t>
            </a:r>
            <a:endParaRPr lang="en-US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4055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-20538"/>
            <a:ext cx="9144000" cy="51435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579696"/>
            <a:ext cx="3960440" cy="3656350"/>
          </a:xfrm>
          <a:prstGeom prst="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1286013" y="2323374"/>
            <a:ext cx="2800187" cy="4556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solidFill>
                  <a:srgbClr val="FF0000"/>
                </a:solidFill>
              </a:rPr>
              <a:t>Tóm tắt:</a:t>
            </a:r>
          </a:p>
          <a:p>
            <a:pPr>
              <a:lnSpc>
                <a:spcPct val="150000"/>
              </a:lnSpc>
            </a:pPr>
            <a:r>
              <a:rPr lang="en-US" sz="2000"/>
              <a:t>Có         </a:t>
            </a:r>
            <a:r>
              <a:rPr lang="en-US" sz="2000" smtClean="0"/>
              <a:t>  </a:t>
            </a:r>
            <a:r>
              <a:rPr lang="en-US" sz="2000"/>
              <a:t>: 13 tờ giấy màu</a:t>
            </a:r>
          </a:p>
          <a:p>
            <a:pPr>
              <a:lnSpc>
                <a:spcPct val="150000"/>
              </a:lnSpc>
            </a:pPr>
            <a:r>
              <a:rPr lang="en-US" sz="2000"/>
              <a:t>Đã dùng : 5 tờ giấy màu</a:t>
            </a:r>
          </a:p>
          <a:p>
            <a:pPr>
              <a:lnSpc>
                <a:spcPct val="150000"/>
              </a:lnSpc>
            </a:pPr>
            <a:r>
              <a:rPr lang="en-US" sz="2000"/>
              <a:t>Còn lại   : … tờ giấy màu?</a:t>
            </a:r>
            <a:endParaRPr 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562404"/>
            <a:ext cx="3960440" cy="3656350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4791757" y="2323374"/>
            <a:ext cx="3232894" cy="4556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solidFill>
                  <a:srgbClr val="FF0000"/>
                </a:solidFill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    Số </a:t>
            </a:r>
            <a:r>
              <a:rPr lang="en-US" sz="2000"/>
              <a:t>tờ giấy màu còn lại </a:t>
            </a:r>
            <a:r>
              <a:rPr lang="en-US" sz="2000" smtClean="0"/>
              <a:t>là: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         13 </a:t>
            </a:r>
            <a:r>
              <a:rPr lang="en-US" sz="2000"/>
              <a:t>– 5 = 8 (tờ)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           Đáp </a:t>
            </a:r>
            <a:r>
              <a:rPr lang="en-US" sz="2000"/>
              <a:t>số: 8 tờ giấy màu.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B5D5F1-DA83-4EBD-913F-2E8390A98AAE}"/>
              </a:ext>
            </a:extLst>
          </p:cNvPr>
          <p:cNvSpPr txBox="1"/>
          <p:nvPr/>
        </p:nvSpPr>
        <p:spPr>
          <a:xfrm>
            <a:off x="174336" y="609531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 </a:t>
            </a:r>
            <a:r>
              <a:rPr lang="en-US" sz="2800" dirty="0" err="1"/>
              <a:t>có</a:t>
            </a:r>
            <a:r>
              <a:rPr lang="en-US" sz="2800" dirty="0"/>
              <a:t> 13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, Mai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Mai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F9D5E8-4CA7-491B-B6C8-B1060C59C2B8}"/>
              </a:ext>
            </a:extLst>
          </p:cNvPr>
          <p:cNvCxnSpPr>
            <a:cxnSpLocks/>
          </p:cNvCxnSpPr>
          <p:nvPr/>
        </p:nvCxnSpPr>
        <p:spPr>
          <a:xfrm>
            <a:off x="942567" y="1080503"/>
            <a:ext cx="2520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EF73FA-0313-41FB-B5DE-9C8BCED511CA}"/>
              </a:ext>
            </a:extLst>
          </p:cNvPr>
          <p:cNvCxnSpPr>
            <a:cxnSpLocks/>
          </p:cNvCxnSpPr>
          <p:nvPr/>
        </p:nvCxnSpPr>
        <p:spPr>
          <a:xfrm>
            <a:off x="3030799" y="1529358"/>
            <a:ext cx="446449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865462-E12E-4458-BEFD-60C05181A048}"/>
              </a:ext>
            </a:extLst>
          </p:cNvPr>
          <p:cNvCxnSpPr>
            <a:cxnSpLocks/>
          </p:cNvCxnSpPr>
          <p:nvPr/>
        </p:nvCxnSpPr>
        <p:spPr>
          <a:xfrm>
            <a:off x="4749084" y="1080503"/>
            <a:ext cx="28182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/>
          <p:cNvSpPr txBox="1"/>
          <p:nvPr/>
        </p:nvSpPr>
        <p:spPr>
          <a:xfrm>
            <a:off x="395536" y="108565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5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60" y="997929"/>
            <a:ext cx="6048672" cy="2217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60" y="2286902"/>
            <a:ext cx="6048672" cy="22174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25860" y="997929"/>
            <a:ext cx="0" cy="3506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47032" y="1222642"/>
            <a:ext cx="29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5: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010" y="3046918"/>
            <a:ext cx="2058434" cy="2058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B5D5F1-DA83-4EBD-913F-2E8390A98AAE}"/>
              </a:ext>
            </a:extLst>
          </p:cNvPr>
          <p:cNvSpPr txBox="1"/>
          <p:nvPr/>
        </p:nvSpPr>
        <p:spPr>
          <a:xfrm>
            <a:off x="1254371" y="10892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 </a:t>
            </a:r>
            <a:r>
              <a:rPr lang="en-US" dirty="0" err="1"/>
              <a:t>có</a:t>
            </a:r>
            <a:r>
              <a:rPr lang="en-US" dirty="0"/>
              <a:t> 13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Mai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5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Mai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F9D5E8-4CA7-491B-B6C8-B1060C59C2B8}"/>
              </a:ext>
            </a:extLst>
          </p:cNvPr>
          <p:cNvCxnSpPr>
            <a:cxnSpLocks/>
          </p:cNvCxnSpPr>
          <p:nvPr/>
        </p:nvCxnSpPr>
        <p:spPr>
          <a:xfrm>
            <a:off x="1763688" y="432090"/>
            <a:ext cx="1706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EF73FA-0313-41FB-B5DE-9C8BCED511CA}"/>
              </a:ext>
            </a:extLst>
          </p:cNvPr>
          <p:cNvCxnSpPr>
            <a:cxnSpLocks/>
          </p:cNvCxnSpPr>
          <p:nvPr/>
        </p:nvCxnSpPr>
        <p:spPr>
          <a:xfrm>
            <a:off x="1398281" y="755256"/>
            <a:ext cx="266966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865462-E12E-4458-BEFD-60C05181A048}"/>
              </a:ext>
            </a:extLst>
          </p:cNvPr>
          <p:cNvCxnSpPr>
            <a:cxnSpLocks/>
          </p:cNvCxnSpPr>
          <p:nvPr/>
        </p:nvCxnSpPr>
        <p:spPr>
          <a:xfrm>
            <a:off x="3923928" y="432090"/>
            <a:ext cx="23295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400712" y="-60596"/>
            <a:ext cx="1263670" cy="53091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5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2611" y="1644119"/>
            <a:ext cx="29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giải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2482" y="2086846"/>
            <a:ext cx="413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Mai còn lại số tờ giấy màu là: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3296" y="2512016"/>
            <a:ext cx="413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13 – 5 = 8 (tờ)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9482" y="2951050"/>
            <a:ext cx="413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Đáp số: 8 (tờ)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1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0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349" y="-488590"/>
            <a:ext cx="4233075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453592"/>
            <a:ext cx="1946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– 4 = 9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5 = 8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6 = 7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7 = 6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8 = 5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13 – 9 = 4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  <p:pic>
        <p:nvPicPr>
          <p:cNvPr id="7" name="图片 10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54" y="-488590"/>
            <a:ext cx="4233075" cy="6192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7817" y="1268926"/>
            <a:ext cx="1946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– 3 = 9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4 = 8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5 = 7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6 = 6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7 = 5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8 = 4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9 = 3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77817" y="1707654"/>
            <a:ext cx="1442055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977817" y="3226502"/>
            <a:ext cx="1442055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36096" y="2607754"/>
            <a:ext cx="1442055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835696" y="1268926"/>
            <a:ext cx="576064" cy="26776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590119" y="1268926"/>
            <a:ext cx="576064" cy="26776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1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823468" y="1694588"/>
            <a:ext cx="5832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smtClean="0">
                <a:solidFill>
                  <a:srgbClr val="54534D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Hẹn gặp lại các con!</a:t>
            </a:r>
            <a:endParaRPr lang="en-GB" altLang="zh-CN" sz="4400" dirty="0">
              <a:solidFill>
                <a:srgbClr val="54534D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444180" y="1215638"/>
            <a:ext cx="2844286" cy="12871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600" smtClean="0">
                <a:latin typeface="inpin heiti" charset="-122"/>
                <a:ea typeface="inpin heiti" charset="-122"/>
              </a:rPr>
              <a:t>11 – 3 = </a:t>
            </a:r>
            <a:endParaRPr lang="zh-CN" altLang="en-US" sz="3600" dirty="0"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273" y="1851670"/>
            <a:ext cx="3550608" cy="2613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1283" y="2139702"/>
            <a:ext cx="2844286" cy="12871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600" smtClean="0">
                <a:latin typeface="inpin heiti" charset="-122"/>
                <a:ea typeface="inpin heiti" charset="-122"/>
              </a:rPr>
              <a:t>12 – 7 = </a:t>
            </a:r>
            <a:endParaRPr lang="zh-CN" altLang="en-US" sz="3600" dirty="0">
              <a:latin typeface="inpin heiti" charset="-122"/>
              <a:ea typeface="inpin heiti" charset="-122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788024" y="88675"/>
            <a:ext cx="3600400" cy="1762995"/>
          </a:xfrm>
          <a:prstGeom prst="cloudCallout">
            <a:avLst>
              <a:gd name="adj1" fmla="val -23836"/>
              <a:gd name="adj2" fmla="val 753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Khó quá!</a:t>
            </a:r>
          </a:p>
          <a:p>
            <a:pPr algn="ctr"/>
            <a:r>
              <a:rPr lang="en-US" smtClean="0"/>
              <a:t>Làm thế nào bây giờ?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0890" y="1164330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sz="4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052" y="2062378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sz="4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2" grpId="0" animBg="1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8923"/>
            <a:ext cx="9144000" cy="1819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31" y="3110872"/>
            <a:ext cx="2058434" cy="20584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09378" y="2212051"/>
            <a:ext cx="2896267" cy="40968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7730" y="1199609"/>
            <a:ext cx="7199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BÀI 11</a:t>
            </a:r>
          </a:p>
          <a:p>
            <a:pPr algn="ctr"/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PHÉP TRỪ (QUA 10</a:t>
            </a: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) </a:t>
            </a:r>
            <a:endParaRPr lang="en-US" sz="4800" smtClean="0">
              <a:ln>
                <a:solidFill>
                  <a:schemeClr val="accent3">
                    <a:lumMod val="50000"/>
                  </a:schemeClr>
                </a:solidFill>
              </a:ln>
              <a:latin typeface="+mj-lt"/>
            </a:endParaRPr>
          </a:p>
          <a:p>
            <a:pPr algn="ctr"/>
            <a:r>
              <a:rPr lang="en-US" sz="480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TRONG </a:t>
            </a: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PHẠM </a:t>
            </a: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VI </a:t>
            </a:r>
            <a:r>
              <a:rPr lang="en-US" sz="480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20 (Tiết 2)</a:t>
            </a:r>
            <a:endParaRPr lang="en-US" sz="4800" dirty="0">
              <a:ln>
                <a:solidFill>
                  <a:schemeClr val="accent3">
                    <a:lumMod val="50000"/>
                  </a:schemeClr>
                </a:solidFill>
              </a:ln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03533" y="26338"/>
            <a:ext cx="1797588" cy="528151"/>
            <a:chOff x="1523998" y="0"/>
            <a:chExt cx="2190751" cy="98066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20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20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527270" y="64726"/>
            <a:ext cx="667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0" y="724496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6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60" y="997929"/>
            <a:ext cx="6048672" cy="2217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60" y="2286902"/>
            <a:ext cx="6048672" cy="22174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25860" y="997929"/>
            <a:ext cx="0" cy="3506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60048" y="1651097"/>
            <a:ext cx="700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Thứ </a:t>
            </a:r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ngày </a:t>
            </a:r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13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tháng </a:t>
            </a:r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10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2028" y="2519665"/>
            <a:ext cx="6776520" cy="48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Phép trừ (qua 10) trong phạm vi 20 (Tiết 2)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2096747"/>
            <a:ext cx="29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endParaRPr lang="en-US" sz="2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010" y="3046918"/>
            <a:ext cx="2058434" cy="205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142"/>
            <a:ext cx="859710" cy="85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7386" y="196231"/>
            <a:ext cx="353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</a:rPr>
              <a:t>vở toán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01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173299" y="913640"/>
            <a:ext cx="2882550" cy="435026"/>
          </a:xfrm>
          <a:prstGeom prst="rect">
            <a:avLst/>
          </a:prstGeom>
          <a:noFill/>
        </p:spPr>
        <p:txBody>
          <a:bodyPr wrap="square" lIns="0" tIns="0" rIns="0" bIns="0">
            <a:normAutofit fontScale="77500" lnSpcReduction="20000"/>
          </a:bodyPr>
          <a:lstStyle/>
          <a:p>
            <a:pPr algn="ctr"/>
            <a:r>
              <a:rPr lang="en-US" altLang="zh-CN" sz="360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YÊU CẦU CẦN ĐẠT</a:t>
            </a:r>
            <a:endParaRPr lang="zh-CN" altLang="en-US" sz="3600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597106" y="1108841"/>
            <a:ext cx="3916361" cy="5539756"/>
          </a:xfrm>
          <a:prstGeom prst="rect">
            <a:avLst/>
          </a:prstGeom>
        </p:spPr>
      </p:pic>
      <p:grpSp>
        <p:nvGrpSpPr>
          <p:cNvPr id="29" name="Group 3">
            <a:extLst>
              <a:ext uri="{FF2B5EF4-FFF2-40B4-BE49-F238E27FC236}">
                <a16:creationId xmlns:a16="http://schemas.microsoft.com/office/drawing/2014/main" id="{0E141408-8918-4573-BC01-78F96194A4F6}"/>
              </a:ext>
            </a:extLst>
          </p:cNvPr>
          <p:cNvGrpSpPr/>
          <p:nvPr/>
        </p:nvGrpSpPr>
        <p:grpSpPr>
          <a:xfrm>
            <a:off x="1893351" y="1750934"/>
            <a:ext cx="3745703" cy="894518"/>
            <a:chOff x="2649904" y="1808972"/>
            <a:chExt cx="4994270" cy="1192690"/>
          </a:xfrm>
        </p:grpSpPr>
        <p:sp>
          <p:nvSpPr>
            <p:cNvPr id="30" name="Rectangle: Rounded Corners 4">
              <a:extLst>
                <a:ext uri="{FF2B5EF4-FFF2-40B4-BE49-F238E27FC236}">
                  <a16:creationId xmlns:a16="http://schemas.microsoft.com/office/drawing/2014/main" id="{9867E43F-43F0-4352-A923-AC492581A9F4}"/>
                </a:ext>
              </a:extLst>
            </p:cNvPr>
            <p:cNvSpPr/>
            <p:nvPr/>
          </p:nvSpPr>
          <p:spPr bwMode="auto">
            <a:xfrm>
              <a:off x="2649904" y="1808972"/>
              <a:ext cx="1192691" cy="1192690"/>
            </a:xfrm>
            <a:prstGeom prst="sun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100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BB2D4273-9012-4F84-9023-A0627ECC60EF}"/>
                </a:ext>
              </a:extLst>
            </p:cNvPr>
            <p:cNvSpPr txBox="1"/>
            <p:nvPr/>
          </p:nvSpPr>
          <p:spPr>
            <a:xfrm>
              <a:off x="3681599" y="2638462"/>
              <a:ext cx="3962575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được các phép trừ 11, 12,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một số.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8">
            <a:extLst>
              <a:ext uri="{FF2B5EF4-FFF2-40B4-BE49-F238E27FC236}">
                <a16:creationId xmlns:a16="http://schemas.microsoft.com/office/drawing/2014/main" id="{8E1E8715-DEA0-4248-ABE8-493157A8731A}"/>
              </a:ext>
            </a:extLst>
          </p:cNvPr>
          <p:cNvGrpSpPr/>
          <p:nvPr/>
        </p:nvGrpSpPr>
        <p:grpSpPr>
          <a:xfrm>
            <a:off x="1893351" y="2813491"/>
            <a:ext cx="3745703" cy="894518"/>
            <a:chOff x="2649904" y="2748493"/>
            <a:chExt cx="4994270" cy="1192690"/>
          </a:xfrm>
        </p:grpSpPr>
        <p:sp>
          <p:nvSpPr>
            <p:cNvPr id="48" name="Rectangle: Rounded Corners 9">
              <a:extLst>
                <a:ext uri="{FF2B5EF4-FFF2-40B4-BE49-F238E27FC236}">
                  <a16:creationId xmlns:a16="http://schemas.microsoft.com/office/drawing/2014/main" id="{041CE1F1-3112-4076-A0C5-3E1C0E071F23}"/>
                </a:ext>
              </a:extLst>
            </p:cNvPr>
            <p:cNvSpPr/>
            <p:nvPr/>
          </p:nvSpPr>
          <p:spPr bwMode="auto">
            <a:xfrm>
              <a:off x="2649904" y="2748493"/>
              <a:ext cx="1192691" cy="1192690"/>
            </a:xfrm>
            <a:prstGeom prst="sun">
              <a:avLst/>
            </a:prstGeom>
            <a:solidFill>
              <a:srgbClr val="FF0000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100000"/>
                    </a:scheme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3DE7A18D-C939-4C0F-AC9A-FD040425ACB9}"/>
                </a:ext>
              </a:extLst>
            </p:cNvPr>
            <p:cNvSpPr txBox="1"/>
            <p:nvPr/>
          </p:nvSpPr>
          <p:spPr>
            <a:xfrm>
              <a:off x="3681599" y="3680132"/>
              <a:ext cx="3962575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được bài 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có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quan đến phép trừ </a:t>
              </a:r>
              <a:endPara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(qua 10) trong phạm vi 20.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hời gian đếm ngược 3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2708" y="4501735"/>
            <a:ext cx="800247" cy="4501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0"/>
            <a:ext cx="5508612" cy="455404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-1"/>
            <a:ext cx="5508612" cy="4554045"/>
          </a:xfrm>
          <a:prstGeom prst="rect">
            <a:avLst/>
          </a:prstGeom>
        </p:spPr>
      </p:pic>
      <p:grpSp>
        <p:nvGrpSpPr>
          <p:cNvPr id="36" name="Group 5"/>
          <p:cNvGrpSpPr/>
          <p:nvPr/>
        </p:nvGrpSpPr>
        <p:grpSpPr>
          <a:xfrm>
            <a:off x="323529" y="247490"/>
            <a:ext cx="7479496" cy="530915"/>
            <a:chOff x="1860460" y="1435517"/>
            <a:chExt cx="4827108" cy="707886"/>
          </a:xfrm>
        </p:grpSpPr>
        <p:sp>
          <p:nvSpPr>
            <p:cNvPr id="37" name="TextBox 6"/>
            <p:cNvSpPr txBox="1"/>
            <p:nvPr/>
          </p:nvSpPr>
          <p:spPr>
            <a:xfrm>
              <a:off x="1860460" y="1435517"/>
              <a:ext cx="986602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smtClean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Bài 1</a:t>
              </a:r>
              <a:endPara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8"/>
            <p:cNvSpPr txBox="1"/>
            <p:nvPr/>
          </p:nvSpPr>
          <p:spPr>
            <a:xfrm>
              <a:off x="2724994" y="1668029"/>
              <a:ext cx="3962574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2400" smtClean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Tính</a:t>
              </a:r>
              <a:endParaRPr lang="zh-CN" altLang="en-US" sz="24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54BB6B18-027B-4113-9ECF-FC9B764955A9}"/>
              </a:ext>
            </a:extLst>
          </p:cNvPr>
          <p:cNvSpPr/>
          <p:nvPr/>
        </p:nvSpPr>
        <p:spPr>
          <a:xfrm>
            <a:off x="679433" y="2183305"/>
            <a:ext cx="3041564" cy="768050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12 – 4 = 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C6AA94D2-D2D0-44CB-8497-F285B1ADC505}"/>
              </a:ext>
            </a:extLst>
          </p:cNvPr>
          <p:cNvSpPr/>
          <p:nvPr/>
        </p:nvSpPr>
        <p:spPr>
          <a:xfrm>
            <a:off x="2041301" y="2240390"/>
            <a:ext cx="436418" cy="6538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1BE08FF7-F7C4-41E7-B8DB-F57B628A2DE9}"/>
              </a:ext>
            </a:extLst>
          </p:cNvPr>
          <p:cNvSpPr/>
          <p:nvPr/>
        </p:nvSpPr>
        <p:spPr>
          <a:xfrm>
            <a:off x="5420629" y="2149471"/>
            <a:ext cx="3183819" cy="768050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13 – 6 = </a:t>
            </a:r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644CBF2B-9693-4111-A466-3F84A50FA221}"/>
              </a:ext>
            </a:extLst>
          </p:cNvPr>
          <p:cNvSpPr/>
          <p:nvPr/>
        </p:nvSpPr>
        <p:spPr>
          <a:xfrm>
            <a:off x="6782497" y="2206556"/>
            <a:ext cx="436418" cy="6538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48700" y="2771437"/>
            <a:ext cx="292167" cy="292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0183" y="2767358"/>
            <a:ext cx="300184" cy="367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172" y="306360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2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9386" y="306360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10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8" name="Oval 7"/>
          <p:cNvSpPr/>
          <p:nvPr/>
        </p:nvSpPr>
        <p:spPr>
          <a:xfrm rot="692983">
            <a:off x="1186636" y="2307324"/>
            <a:ext cx="489330" cy="1220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18843" y="2637812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25814" y="23364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6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67744" y="23364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+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14780" y="234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2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63550" y="2348200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= 8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377763" y="2741189"/>
            <a:ext cx="292167" cy="292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89246" y="2737110"/>
            <a:ext cx="300184" cy="367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181235" y="30333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3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28449" y="303335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10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49" name="Oval 48"/>
          <p:cNvSpPr/>
          <p:nvPr/>
        </p:nvSpPr>
        <p:spPr>
          <a:xfrm rot="692983">
            <a:off x="5915699" y="2277076"/>
            <a:ext cx="489330" cy="1220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047906" y="2607564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54877" y="23062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4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96807" y="23062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+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43843" y="231795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3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92613" y="2317952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a typeface="微软雅黑" panose="020B0503020204020204" pitchFamily="34" charset="-122"/>
              </a:rPr>
              <a:t>= 7</a:t>
            </a:r>
            <a:endParaRPr lang="en-US" sz="2400" dirty="0" smtClean="0"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2500" y="3099477"/>
            <a:ext cx="27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Vậy 12 – 4 = 8</a:t>
            </a:r>
            <a:endParaRPr lang="en-US" sz="2400" b="1" dirty="0" smtClean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70905" y="3141384"/>
            <a:ext cx="27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Vậy 13 – 6 = 7</a:t>
            </a:r>
            <a:endParaRPr lang="en-US" sz="2400" b="1" dirty="0" smtClean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2" name="Thời gian đếm ngược 30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5817" y="4361128"/>
            <a:ext cx="1083902" cy="6096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87" y="66604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624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6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20" grpId="0" animBg="1"/>
      <p:bldP spid="20" grpId="1" animBg="1"/>
      <p:bldP spid="7" grpId="0"/>
      <p:bldP spid="29" grpId="0"/>
      <p:bldP spid="8" grpId="0" animBg="1"/>
      <p:bldP spid="9" grpId="0"/>
      <p:bldP spid="41" grpId="0"/>
      <p:bldP spid="42" grpId="0"/>
      <p:bldP spid="43" grpId="0"/>
      <p:bldP spid="44" grpId="0"/>
      <p:bldP spid="47" grpId="0"/>
      <p:bldP spid="48" grpId="0"/>
      <p:bldP spid="49" grpId="0" animBg="1"/>
      <p:bldP spid="50" grpId="0"/>
      <p:bldP spid="51" grpId="0"/>
      <p:bldP spid="52" grpId="0"/>
      <p:bldP spid="53" grpId="0"/>
      <p:bldP spid="54" grpId="0"/>
      <p:bldP spid="11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RPReplay_Final15904168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889" r="8719"/>
          <a:stretch/>
        </p:blipFill>
        <p:spPr>
          <a:xfrm>
            <a:off x="7978046" y="4443217"/>
            <a:ext cx="820057" cy="46032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827585" y="1168936"/>
            <a:ext cx="2502754" cy="700550"/>
            <a:chOff x="2563090" y="4391891"/>
            <a:chExt cx="1967345" cy="512618"/>
          </a:xfrm>
        </p:grpSpPr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3 = </a:t>
              </a:r>
            </a:p>
          </p:txBody>
        </p:sp>
        <p:sp>
          <p:nvSpPr>
            <p:cNvPr id="25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827584" y="2543410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7= </a:t>
              </a:r>
            </a:p>
          </p:txBody>
        </p:sp>
        <p:sp>
          <p:nvSpPr>
            <p:cNvPr id="28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3485021" y="1168935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0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4 = </a:t>
              </a:r>
            </a:p>
          </p:txBody>
        </p:sp>
        <p:sp>
          <p:nvSpPr>
            <p:cNvPr id="31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3464716" y="2537095"/>
            <a:ext cx="2603955" cy="700549"/>
            <a:chOff x="2563090" y="4391891"/>
            <a:chExt cx="1967345" cy="512618"/>
          </a:xfrm>
        </p:grpSpPr>
        <p:sp>
          <p:nvSpPr>
            <p:cNvPr id="33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34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6173416" y="1131590"/>
            <a:ext cx="2502754" cy="737894"/>
            <a:chOff x="2563090" y="4391891"/>
            <a:chExt cx="1967345" cy="512618"/>
          </a:xfrm>
        </p:grpSpPr>
        <p:sp>
          <p:nvSpPr>
            <p:cNvPr id="36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5 = </a:t>
              </a:r>
            </a:p>
          </p:txBody>
        </p:sp>
        <p:sp>
          <p:nvSpPr>
            <p:cNvPr id="37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6173416" y="2529839"/>
            <a:ext cx="2502754" cy="700548"/>
            <a:chOff x="2563090" y="4391891"/>
            <a:chExt cx="1967345" cy="512618"/>
          </a:xfrm>
        </p:grpSpPr>
        <p:sp>
          <p:nvSpPr>
            <p:cNvPr id="39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9 = </a:t>
              </a:r>
            </a:p>
          </p:txBody>
        </p:sp>
        <p:sp>
          <p:nvSpPr>
            <p:cNvPr id="40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04E7CA-E457-42FA-84DE-68E0F2B7F304}"/>
              </a:ext>
            </a:extLst>
          </p:cNvPr>
          <p:cNvGrpSpPr/>
          <p:nvPr/>
        </p:nvGrpSpPr>
        <p:grpSpPr>
          <a:xfrm>
            <a:off x="2059230" y="3917886"/>
            <a:ext cx="2502754" cy="700548"/>
            <a:chOff x="2563090" y="4391891"/>
            <a:chExt cx="1967345" cy="512618"/>
          </a:xfrm>
        </p:grpSpPr>
        <p:sp>
          <p:nvSpPr>
            <p:cNvPr id="42" name="Rectangle: Rounded Corners 22">
              <a:extLst>
                <a:ext uri="{FF2B5EF4-FFF2-40B4-BE49-F238E27FC236}">
                  <a16:creationId xmlns:a16="http://schemas.microsoft.com/office/drawing/2014/main" id="{094A811E-AE54-4C03-BE22-ED238FFDAEE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6 = </a:t>
              </a:r>
            </a:p>
          </p:txBody>
        </p:sp>
        <p:sp>
          <p:nvSpPr>
            <p:cNvPr id="43" name="Rectangle: Rounded Corners 23">
              <a:extLst>
                <a:ext uri="{FF2B5EF4-FFF2-40B4-BE49-F238E27FC236}">
                  <a16:creationId xmlns:a16="http://schemas.microsoft.com/office/drawing/2014/main" id="{B99E0BDE-C4A8-4E22-A5A5-ABF2345750BF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3079D75-080A-4209-949F-B9B3C2CDE451}"/>
              </a:ext>
            </a:extLst>
          </p:cNvPr>
          <p:cNvGrpSpPr/>
          <p:nvPr/>
        </p:nvGrpSpPr>
        <p:grpSpPr>
          <a:xfrm>
            <a:off x="4776079" y="3935487"/>
            <a:ext cx="2603955" cy="737894"/>
            <a:chOff x="2563090" y="4391891"/>
            <a:chExt cx="1967345" cy="512618"/>
          </a:xfrm>
        </p:grpSpPr>
        <p:sp>
          <p:nvSpPr>
            <p:cNvPr id="45" name="Rectangle: Rounded Corners 25">
              <a:extLst>
                <a:ext uri="{FF2B5EF4-FFF2-40B4-BE49-F238E27FC236}">
                  <a16:creationId xmlns:a16="http://schemas.microsoft.com/office/drawing/2014/main" id="{0DD1D92E-1AE3-47A5-984A-D23423180EFC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2 = </a:t>
              </a:r>
            </a:p>
          </p:txBody>
        </p:sp>
        <p:sp>
          <p:nvSpPr>
            <p:cNvPr id="46" name="Rectangle: Rounded Corners 26">
              <a:extLst>
                <a:ext uri="{FF2B5EF4-FFF2-40B4-BE49-F238E27FC236}">
                  <a16:creationId xmlns:a16="http://schemas.microsoft.com/office/drawing/2014/main" id="{E47C9AE4-9594-4943-8214-6C24474D3890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5" name="TextBox 8"/>
          <p:cNvSpPr txBox="1"/>
          <p:nvPr/>
        </p:nvSpPr>
        <p:spPr>
          <a:xfrm>
            <a:off x="1663105" y="421874"/>
            <a:ext cx="613992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Tính nhẩm:</a:t>
            </a:r>
            <a:endParaRPr lang="zh-CN" altLang="en-US" sz="2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6" name="TextBox 6"/>
          <p:cNvSpPr txBox="1"/>
          <p:nvPr/>
        </p:nvSpPr>
        <p:spPr>
          <a:xfrm>
            <a:off x="323529" y="247490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2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" name="RPReplay_Final15904168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889" r="8719"/>
          <a:stretch/>
        </p:blipFill>
        <p:spPr>
          <a:xfrm>
            <a:off x="7848015" y="4370226"/>
            <a:ext cx="1080120" cy="6063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08" y="83092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8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88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827585" y="1168936"/>
            <a:ext cx="2502754" cy="700550"/>
            <a:chOff x="2563090" y="4391891"/>
            <a:chExt cx="1967345" cy="512618"/>
          </a:xfrm>
        </p:grpSpPr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3 = </a:t>
              </a:r>
            </a:p>
          </p:txBody>
        </p:sp>
        <p:sp>
          <p:nvSpPr>
            <p:cNvPr id="25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28EFD9EE-046C-4037-AB7A-1F399AD80FCD}"/>
              </a:ext>
            </a:extLst>
          </p:cNvPr>
          <p:cNvSpPr/>
          <p:nvPr/>
        </p:nvSpPr>
        <p:spPr>
          <a:xfrm>
            <a:off x="827584" y="2144230"/>
            <a:ext cx="2502754" cy="7005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12 – 7= </a:t>
            </a:r>
          </a:p>
        </p:txBody>
      </p:sp>
      <p:sp>
        <p:nvSpPr>
          <p:cNvPr id="47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2557222" y="1214688"/>
            <a:ext cx="591184" cy="58414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2551162" y="2182726"/>
            <a:ext cx="573027" cy="5964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85021" y="1168935"/>
            <a:ext cx="2502754" cy="700549"/>
            <a:chOff x="3485021" y="1168935"/>
            <a:chExt cx="2502754" cy="70054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BEAB765-C40D-4B90-A1CC-9EF544990EEC}"/>
                </a:ext>
              </a:extLst>
            </p:cNvPr>
            <p:cNvGrpSpPr/>
            <p:nvPr/>
          </p:nvGrpSpPr>
          <p:grpSpPr>
            <a:xfrm>
              <a:off x="3485021" y="1168935"/>
              <a:ext cx="2502754" cy="700549"/>
              <a:chOff x="2563090" y="4391891"/>
              <a:chExt cx="1967345" cy="512618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0" name="Rectangle: Rounded Corners 10">
                <a:extLst>
                  <a:ext uri="{FF2B5EF4-FFF2-40B4-BE49-F238E27FC236}">
                    <a16:creationId xmlns:a16="http://schemas.microsoft.com/office/drawing/2014/main" id="{FA9C79E1-7D16-43C9-A7F8-8BEEF72B23E2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4 = </a:t>
                </a:r>
              </a:p>
            </p:txBody>
          </p:sp>
          <p:sp>
            <p:nvSpPr>
              <p:cNvPr id="31" name="Rectangle: Rounded Corners 11">
                <a:extLst>
                  <a:ext uri="{FF2B5EF4-FFF2-40B4-BE49-F238E27FC236}">
                    <a16:creationId xmlns:a16="http://schemas.microsoft.com/office/drawing/2014/main" id="{92540EF5-4E11-4F5E-B80B-68D543477486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49" name="Rectangle: Rounded Corners 30">
              <a:extLst>
                <a:ext uri="{FF2B5EF4-FFF2-40B4-BE49-F238E27FC236}">
                  <a16:creationId xmlns:a16="http://schemas.microsoft.com/office/drawing/2014/main" id="{AB33DEDA-2E01-4EAD-9E51-FB110E2CD54D}"/>
                </a:ext>
              </a:extLst>
            </p:cNvPr>
            <p:cNvSpPr/>
            <p:nvPr/>
          </p:nvSpPr>
          <p:spPr>
            <a:xfrm>
              <a:off x="5217519" y="1230490"/>
              <a:ext cx="555188" cy="5964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85021" y="2144229"/>
            <a:ext cx="2603955" cy="700549"/>
            <a:chOff x="3464716" y="2537095"/>
            <a:chExt cx="2603955" cy="70054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3E00231-36A9-43D8-BF71-B3018E1C03B7}"/>
                </a:ext>
              </a:extLst>
            </p:cNvPr>
            <p:cNvGrpSpPr/>
            <p:nvPr/>
          </p:nvGrpSpPr>
          <p:grpSpPr>
            <a:xfrm>
              <a:off x="3464716" y="2537095"/>
              <a:ext cx="2603955" cy="700549"/>
              <a:chOff x="2563090" y="4391891"/>
              <a:chExt cx="1967345" cy="512618"/>
            </a:xfrm>
          </p:grpSpPr>
          <p:sp>
            <p:nvSpPr>
              <p:cNvPr id="33" name="Rectangle: Rounded Corners 13">
                <a:extLst>
                  <a:ext uri="{FF2B5EF4-FFF2-40B4-BE49-F238E27FC236}">
                    <a16:creationId xmlns:a16="http://schemas.microsoft.com/office/drawing/2014/main" id="{9612583D-FB9D-4EB5-A994-A168F3ABB191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8 = </a:t>
                </a:r>
              </a:p>
            </p:txBody>
          </p:sp>
          <p:sp>
            <p:nvSpPr>
              <p:cNvPr id="34" name="Rectangle: Rounded Corners 14">
                <a:extLst>
                  <a:ext uri="{FF2B5EF4-FFF2-40B4-BE49-F238E27FC236}">
                    <a16:creationId xmlns:a16="http://schemas.microsoft.com/office/drawing/2014/main" id="{3B3CDA0E-A6A2-46F1-BD25-DA207E0A87F4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31">
              <a:extLst>
                <a:ext uri="{FF2B5EF4-FFF2-40B4-BE49-F238E27FC236}">
                  <a16:creationId xmlns:a16="http://schemas.microsoft.com/office/drawing/2014/main" id="{9B644B46-8CD7-4EEC-8939-4E95BE6DFD1F}"/>
                </a:ext>
              </a:extLst>
            </p:cNvPr>
            <p:cNvSpPr/>
            <p:nvPr/>
          </p:nvSpPr>
          <p:spPr>
            <a:xfrm>
              <a:off x="5278796" y="2589162"/>
              <a:ext cx="577637" cy="5964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3416" y="1137815"/>
            <a:ext cx="2502754" cy="737894"/>
            <a:chOff x="6173416" y="1131590"/>
            <a:chExt cx="2502754" cy="7378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343F39-A96A-4209-B43E-13D063769031}"/>
                </a:ext>
              </a:extLst>
            </p:cNvPr>
            <p:cNvGrpSpPr/>
            <p:nvPr/>
          </p:nvGrpSpPr>
          <p:grpSpPr>
            <a:xfrm>
              <a:off x="6173416" y="1131590"/>
              <a:ext cx="2502754" cy="737894"/>
              <a:chOff x="2563090" y="4391891"/>
              <a:chExt cx="1967345" cy="512618"/>
            </a:xfrm>
          </p:grpSpPr>
          <p:sp>
            <p:nvSpPr>
              <p:cNvPr id="36" name="Rectangle: Rounded Corners 16">
                <a:extLst>
                  <a:ext uri="{FF2B5EF4-FFF2-40B4-BE49-F238E27FC236}">
                    <a16:creationId xmlns:a16="http://schemas.microsoft.com/office/drawing/2014/main" id="{43390C98-9457-4056-9EC5-72AEB45E7C59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5 = </a:t>
                </a:r>
              </a:p>
            </p:txBody>
          </p:sp>
          <p:sp>
            <p:nvSpPr>
              <p:cNvPr id="37" name="Rectangle: Rounded Corners 17">
                <a:extLst>
                  <a:ext uri="{FF2B5EF4-FFF2-40B4-BE49-F238E27FC236}">
                    <a16:creationId xmlns:a16="http://schemas.microsoft.com/office/drawing/2014/main" id="{1F97F0A4-55A7-4FFA-869F-CC43302D597C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AE371062-441D-4EF0-A214-37E4ADAC1318}"/>
                </a:ext>
              </a:extLst>
            </p:cNvPr>
            <p:cNvSpPr/>
            <p:nvPr/>
          </p:nvSpPr>
          <p:spPr>
            <a:xfrm>
              <a:off x="7903778" y="1183168"/>
              <a:ext cx="555188" cy="6282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8391" y="3119523"/>
            <a:ext cx="2502754" cy="700548"/>
            <a:chOff x="2059230" y="3917886"/>
            <a:chExt cx="2502754" cy="70054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604E7CA-E457-42FA-84DE-68E0F2B7F304}"/>
                </a:ext>
              </a:extLst>
            </p:cNvPr>
            <p:cNvGrpSpPr/>
            <p:nvPr/>
          </p:nvGrpSpPr>
          <p:grpSpPr>
            <a:xfrm>
              <a:off x="2059230" y="3917886"/>
              <a:ext cx="2502754" cy="700548"/>
              <a:chOff x="2563090" y="4391891"/>
              <a:chExt cx="1967345" cy="512618"/>
            </a:xfrm>
          </p:grpSpPr>
          <p:sp>
            <p:nvSpPr>
              <p:cNvPr id="42" name="Rectangle: Rounded Corners 22">
                <a:extLst>
                  <a:ext uri="{FF2B5EF4-FFF2-40B4-BE49-F238E27FC236}">
                    <a16:creationId xmlns:a16="http://schemas.microsoft.com/office/drawing/2014/main" id="{094A811E-AE54-4C03-BE22-ED238FFDAEE6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6 = </a:t>
                </a:r>
              </a:p>
            </p:txBody>
          </p:sp>
          <p:sp>
            <p:nvSpPr>
              <p:cNvPr id="43" name="Rectangle: Rounded Corners 23">
                <a:extLst>
                  <a:ext uri="{FF2B5EF4-FFF2-40B4-BE49-F238E27FC236}">
                    <a16:creationId xmlns:a16="http://schemas.microsoft.com/office/drawing/2014/main" id="{B99E0BDE-C4A8-4E22-A5A5-ABF2345750BF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2" name="Rectangle: Rounded Corners 34">
              <a:extLst>
                <a:ext uri="{FF2B5EF4-FFF2-40B4-BE49-F238E27FC236}">
                  <a16:creationId xmlns:a16="http://schemas.microsoft.com/office/drawing/2014/main" id="{B1A1DF79-9EA3-4D29-BBB1-1EB99D193769}"/>
                </a:ext>
              </a:extLst>
            </p:cNvPr>
            <p:cNvSpPr/>
            <p:nvPr/>
          </p:nvSpPr>
          <p:spPr>
            <a:xfrm>
              <a:off x="3797122" y="3966330"/>
              <a:ext cx="555188" cy="5964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85021" y="3097226"/>
            <a:ext cx="2603955" cy="737894"/>
            <a:chOff x="4776079" y="3935487"/>
            <a:chExt cx="2603955" cy="73789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079D75-080A-4209-949F-B9B3C2CDE451}"/>
                </a:ext>
              </a:extLst>
            </p:cNvPr>
            <p:cNvGrpSpPr/>
            <p:nvPr/>
          </p:nvGrpSpPr>
          <p:grpSpPr>
            <a:xfrm>
              <a:off x="4776079" y="3935487"/>
              <a:ext cx="2603955" cy="737894"/>
              <a:chOff x="2563090" y="4391891"/>
              <a:chExt cx="1967345" cy="512618"/>
            </a:xfrm>
          </p:grpSpPr>
          <p:sp>
            <p:nvSpPr>
              <p:cNvPr id="45" name="Rectangle: Rounded Corners 25">
                <a:extLst>
                  <a:ext uri="{FF2B5EF4-FFF2-40B4-BE49-F238E27FC236}">
                    <a16:creationId xmlns:a16="http://schemas.microsoft.com/office/drawing/2014/main" id="{0DD1D92E-1AE3-47A5-984A-D23423180EFC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2 = </a:t>
                </a:r>
              </a:p>
            </p:txBody>
          </p:sp>
          <p:sp>
            <p:nvSpPr>
              <p:cNvPr id="46" name="Rectangle: Rounded Corners 26">
                <a:extLst>
                  <a:ext uri="{FF2B5EF4-FFF2-40B4-BE49-F238E27FC236}">
                    <a16:creationId xmlns:a16="http://schemas.microsoft.com/office/drawing/2014/main" id="{E47C9AE4-9594-4943-8214-6C24474D3890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3" name="Rectangle: Rounded Corners 35">
              <a:extLst>
                <a:ext uri="{FF2B5EF4-FFF2-40B4-BE49-F238E27FC236}">
                  <a16:creationId xmlns:a16="http://schemas.microsoft.com/office/drawing/2014/main" id="{2F996A2B-6F6A-4F08-B689-AD8850C94C4A}"/>
                </a:ext>
              </a:extLst>
            </p:cNvPr>
            <p:cNvSpPr/>
            <p:nvPr/>
          </p:nvSpPr>
          <p:spPr>
            <a:xfrm>
              <a:off x="6578632" y="3990330"/>
              <a:ext cx="674753" cy="6282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73416" y="2130658"/>
            <a:ext cx="2502754" cy="700548"/>
            <a:chOff x="6173416" y="2529839"/>
            <a:chExt cx="2502754" cy="7005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3286F72-1FF5-4F5E-90D7-432207D4FCF8}"/>
                </a:ext>
              </a:extLst>
            </p:cNvPr>
            <p:cNvGrpSpPr/>
            <p:nvPr/>
          </p:nvGrpSpPr>
          <p:grpSpPr>
            <a:xfrm>
              <a:off x="6173416" y="2529839"/>
              <a:ext cx="2502754" cy="700548"/>
              <a:chOff x="2563090" y="4391891"/>
              <a:chExt cx="1967345" cy="512618"/>
            </a:xfrm>
          </p:grpSpPr>
          <p:sp>
            <p:nvSpPr>
              <p:cNvPr id="39" name="Rectangle: Rounded Corners 19">
                <a:extLst>
                  <a:ext uri="{FF2B5EF4-FFF2-40B4-BE49-F238E27FC236}">
                    <a16:creationId xmlns:a16="http://schemas.microsoft.com/office/drawing/2014/main" id="{53F641E7-F93D-4D24-BE27-05869834D606}"/>
                  </a:ext>
                </a:extLst>
              </p:cNvPr>
              <p:cNvSpPr/>
              <p:nvPr/>
            </p:nvSpPr>
            <p:spPr>
              <a:xfrm>
                <a:off x="2563090" y="4391891"/>
                <a:ext cx="1967345" cy="51261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12 – 9 = </a:t>
                </a:r>
              </a:p>
            </p:txBody>
          </p:sp>
          <p:sp>
            <p:nvSpPr>
              <p:cNvPr id="40" name="Rectangle: Rounded Corners 20">
                <a:extLst>
                  <a:ext uri="{FF2B5EF4-FFF2-40B4-BE49-F238E27FC236}">
                    <a16:creationId xmlns:a16="http://schemas.microsoft.com/office/drawing/2014/main" id="{A9FD417F-34AD-47A5-90FF-204B6D67703C}"/>
                  </a:ext>
                </a:extLst>
              </p:cNvPr>
              <p:cNvSpPr/>
              <p:nvPr/>
            </p:nvSpPr>
            <p:spPr>
              <a:xfrm>
                <a:off x="3924958" y="442999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4" name="Rectangle: Rounded Corners 33">
              <a:extLst>
                <a:ext uri="{FF2B5EF4-FFF2-40B4-BE49-F238E27FC236}">
                  <a16:creationId xmlns:a16="http://schemas.microsoft.com/office/drawing/2014/main" id="{D7F395C3-ED9B-4C2A-A86F-534DCACF6A8D}"/>
                </a:ext>
              </a:extLst>
            </p:cNvPr>
            <p:cNvSpPr/>
            <p:nvPr/>
          </p:nvSpPr>
          <p:spPr>
            <a:xfrm>
              <a:off x="7903778" y="2589162"/>
              <a:ext cx="555188" cy="5964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55" name="TextBox 8"/>
          <p:cNvSpPr txBox="1"/>
          <p:nvPr/>
        </p:nvSpPr>
        <p:spPr>
          <a:xfrm>
            <a:off x="1663105" y="421874"/>
            <a:ext cx="613992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Tính nhẩm:</a:t>
            </a:r>
            <a:endParaRPr lang="zh-CN" altLang="en-US" sz="24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6" name="TextBox 6"/>
          <p:cNvSpPr txBox="1"/>
          <p:nvPr/>
        </p:nvSpPr>
        <p:spPr>
          <a:xfrm>
            <a:off x="323529" y="247490"/>
            <a:ext cx="1528718" cy="530915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400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2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39751" y="1231706"/>
            <a:ext cx="921505" cy="2535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/>
              <a:t>?</a:t>
            </a:r>
            <a:endParaRPr lang="en-US" sz="6000"/>
          </a:p>
        </p:txBody>
      </p:sp>
      <p:sp>
        <p:nvSpPr>
          <p:cNvPr id="3" name="Rounded Rectangle 2"/>
          <p:cNvSpPr/>
          <p:nvPr/>
        </p:nvSpPr>
        <p:spPr>
          <a:xfrm>
            <a:off x="677919" y="1137815"/>
            <a:ext cx="2669945" cy="268218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5105316" y="1218659"/>
            <a:ext cx="921505" cy="2535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/>
              <a:t>?</a:t>
            </a:r>
            <a:endParaRPr lang="en-US" sz="6000"/>
          </a:p>
        </p:txBody>
      </p:sp>
      <p:sp>
        <p:nvSpPr>
          <p:cNvPr id="58" name="Rounded Rectangle 57"/>
          <p:cNvSpPr/>
          <p:nvPr/>
        </p:nvSpPr>
        <p:spPr>
          <a:xfrm>
            <a:off x="3419872" y="1139097"/>
            <a:ext cx="2669945" cy="26821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708568" y="1181892"/>
            <a:ext cx="921505" cy="17498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/>
              <a:t>?</a:t>
            </a:r>
            <a:endParaRPr lang="en-US" sz="6000"/>
          </a:p>
        </p:txBody>
      </p:sp>
      <p:sp>
        <p:nvSpPr>
          <p:cNvPr id="60" name="Rounded Rectangle 59"/>
          <p:cNvSpPr/>
          <p:nvPr/>
        </p:nvSpPr>
        <p:spPr>
          <a:xfrm>
            <a:off x="6164120" y="1154751"/>
            <a:ext cx="2669945" cy="26821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175" t="22640" r="21966" b="11407"/>
          <a:stretch/>
        </p:blipFill>
        <p:spPr>
          <a:xfrm>
            <a:off x="-51314" y="33374"/>
            <a:ext cx="9175282" cy="516591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120665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0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-488590"/>
            <a:ext cx="4233075" cy="6192688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0988"/>
            <a:ext cx="3891528" cy="2142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1851670"/>
            <a:ext cx="226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Bảng 12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trừ đi một số</a:t>
            </a:r>
            <a:endParaRPr lang="en-US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976" y="1268926"/>
            <a:ext cx="1946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– 3 = 9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4 = 8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5 = 7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6 = 6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7 = 5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8 = 4</a:t>
            </a:r>
          </a:p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 – 9 = 3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283"/>
            <a:ext cx="859710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638</Words>
  <Application>Microsoft Office PowerPoint</Application>
  <PresentationFormat>On-screen Show (16:9)</PresentationFormat>
  <Paragraphs>183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Calibri</vt:lpstr>
      <vt:lpstr>HP001 4 hàng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10 PRO</cp:lastModifiedBy>
  <cp:revision>347</cp:revision>
  <dcterms:created xsi:type="dcterms:W3CDTF">2015-12-11T17:46:17Z</dcterms:created>
  <dcterms:modified xsi:type="dcterms:W3CDTF">2021-10-06T04:04:04Z</dcterms:modified>
</cp:coreProperties>
</file>