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7"/>
  </p:notesMasterIdLst>
  <p:sldIdLst>
    <p:sldId id="256" r:id="rId2"/>
    <p:sldId id="299" r:id="rId3"/>
    <p:sldId id="301" r:id="rId4"/>
    <p:sldId id="259" r:id="rId5"/>
    <p:sldId id="302" r:id="rId6"/>
    <p:sldId id="303" r:id="rId7"/>
    <p:sldId id="297" r:id="rId8"/>
    <p:sldId id="328" r:id="rId9"/>
    <p:sldId id="304" r:id="rId10"/>
    <p:sldId id="305" r:id="rId11"/>
    <p:sldId id="306" r:id="rId12"/>
    <p:sldId id="307" r:id="rId13"/>
    <p:sldId id="298" r:id="rId14"/>
    <p:sldId id="308" r:id="rId15"/>
    <p:sldId id="329" r:id="rId16"/>
    <p:sldId id="310" r:id="rId17"/>
    <p:sldId id="312" r:id="rId18"/>
    <p:sldId id="313" r:id="rId19"/>
    <p:sldId id="318" r:id="rId20"/>
    <p:sldId id="317" r:id="rId21"/>
    <p:sldId id="314" r:id="rId22"/>
    <p:sldId id="327" r:id="rId23"/>
    <p:sldId id="316" r:id="rId24"/>
    <p:sldId id="320" r:id="rId25"/>
    <p:sldId id="319" r:id="rId26"/>
    <p:sldId id="321" r:id="rId27"/>
    <p:sldId id="322" r:id="rId28"/>
    <p:sldId id="330" r:id="rId29"/>
    <p:sldId id="324" r:id="rId30"/>
    <p:sldId id="311" r:id="rId31"/>
    <p:sldId id="323" r:id="rId32"/>
    <p:sldId id="325" r:id="rId33"/>
    <p:sldId id="332" r:id="rId34"/>
    <p:sldId id="333" r:id="rId35"/>
    <p:sldId id="331" r:id="rId36"/>
  </p:sldIdLst>
  <p:sldSz cx="9144000" cy="5143500" type="screen16x9"/>
  <p:notesSz cx="6858000" cy="9144000"/>
  <p:embeddedFontLst>
    <p:embeddedFont>
      <p:font typeface="Lato Light" panose="020B0604020202020204" charset="0"/>
      <p:regular r:id="rId38"/>
      <p:bold r:id="rId39"/>
      <p:italic r:id="rId40"/>
      <p:boldItalic r:id="rId41"/>
    </p:embeddedFont>
    <p:embeddedFont>
      <p:font typeface="Roboto Slab Regular"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DC7"/>
    <a:srgbClr val="FFC534"/>
    <a:srgbClr val="D2E402"/>
    <a:srgbClr val="FF9755"/>
    <a:srgbClr val="FC4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25D28-81A1-47F6-B832-14334138A573}">
  <a:tblStyle styleId="{5E225D28-81A1-47F6-B832-14334138A57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29A7E8-3C45-47D5-81E7-23AC33BA36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3" autoAdjust="0"/>
    <p:restoredTop sz="94660"/>
  </p:normalViewPr>
  <p:slideViewPr>
    <p:cSldViewPr snapToGrid="0">
      <p:cViewPr varScale="1">
        <p:scale>
          <a:sx n="107" d="100"/>
          <a:sy n="107" d="100"/>
        </p:scale>
        <p:origin x="300" y="78"/>
      </p:cViewPr>
      <p:guideLst/>
    </p:cSldViewPr>
  </p:slideViewPr>
  <p:notesTextViewPr>
    <p:cViewPr>
      <p:scale>
        <a:sx n="1" d="1"/>
        <a:sy n="1" d="1"/>
      </p:scale>
      <p:origin x="0" y="0"/>
    </p:cViewPr>
  </p:notesTextViewPr>
  <p:sorterViewPr>
    <p:cViewPr>
      <p:scale>
        <a:sx n="57" d="100"/>
        <a:sy n="57"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38280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62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03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974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726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1518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65147" y="747213"/>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07267" y="4052236"/>
            <a:ext cx="700984" cy="735691"/>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451;p48"/>
          <p:cNvGrpSpPr/>
          <p:nvPr userDrawn="1"/>
        </p:nvGrpSpPr>
        <p:grpSpPr>
          <a:xfrm>
            <a:off x="3058147" y="4237430"/>
            <a:ext cx="349155" cy="349657"/>
            <a:chOff x="5302225" y="968375"/>
            <a:chExt cx="417650" cy="418250"/>
          </a:xfrm>
        </p:grpSpPr>
        <p:sp>
          <p:nvSpPr>
            <p:cNvPr id="38"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40" name="Google Shape;1642;p48"/>
          <p:cNvGrpSpPr/>
          <p:nvPr userDrawn="1"/>
        </p:nvGrpSpPr>
        <p:grpSpPr>
          <a:xfrm>
            <a:off x="5355689" y="4195828"/>
            <a:ext cx="451252" cy="432860"/>
            <a:chOff x="5241175" y="4959100"/>
            <a:chExt cx="539775" cy="517775"/>
          </a:xfrm>
        </p:grpSpPr>
        <p:sp>
          <p:nvSpPr>
            <p:cNvPr id="41"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3" name="Picture 2"/>
          <p:cNvPicPr>
            <a:picLocks noChangeAspect="1"/>
          </p:cNvPicPr>
          <p:nvPr userDrawn="1"/>
        </p:nvPicPr>
        <p:blipFill>
          <a:blip r:embed="rId3"/>
          <a:stretch>
            <a:fillRect/>
          </a:stretch>
        </p:blipFill>
        <p:spPr>
          <a:xfrm>
            <a:off x="6073767" y="4757335"/>
            <a:ext cx="274344" cy="335309"/>
          </a:xfrm>
          <a:prstGeom prst="rect">
            <a:avLst/>
          </a:prstGeom>
        </p:spPr>
      </p:pic>
      <p:pic>
        <p:nvPicPr>
          <p:cNvPr id="2" name="Picture 1"/>
          <p:cNvPicPr>
            <a:picLocks noChangeAspect="1"/>
          </p:cNvPicPr>
          <p:nvPr userDrawn="1"/>
        </p:nvPicPr>
        <p:blipFill>
          <a:blip r:embed="rId4"/>
          <a:stretch>
            <a:fillRect/>
          </a:stretch>
        </p:blipFill>
        <p:spPr>
          <a:xfrm>
            <a:off x="2240489" y="882073"/>
            <a:ext cx="456990" cy="45699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172078" y="128447"/>
            <a:ext cx="8820522" cy="488621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232254" y="358026"/>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40286" y="-329846"/>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813078" y="-89728"/>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840500" y="293822"/>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160146" y="86305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userDrawn="1"/>
        </p:nvSpPr>
        <p:spPr>
          <a:xfrm>
            <a:off x="8339716" y="4202524"/>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827708" y="3415147"/>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59831" y="461068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6484" y="393539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892825" y="4754708"/>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125128" y="105108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2"/>
          <p:cNvGrpSpPr/>
          <p:nvPr/>
        </p:nvGrpSpPr>
        <p:grpSpPr>
          <a:xfrm>
            <a:off x="105910" y="-89728"/>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451;p48"/>
          <p:cNvGrpSpPr/>
          <p:nvPr userDrawn="1"/>
        </p:nvGrpSpPr>
        <p:grpSpPr>
          <a:xfrm>
            <a:off x="8579829" y="4475313"/>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p:cNvSpPr/>
          <p:nvPr userDrawn="1"/>
        </p:nvSpPr>
        <p:spPr>
          <a:xfrm>
            <a:off x="5313871" y="2277375"/>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16591" y="2259341"/>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883149" y="121161"/>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93896" y="84110"/>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0"/>
          </p:nvPr>
        </p:nvSpPr>
        <p:spPr>
          <a:xfrm>
            <a:off x="379953" y="172409"/>
            <a:ext cx="3725862" cy="1898650"/>
          </a:xfrm>
        </p:spPr>
        <p:txBody>
          <a:bodyPr/>
          <a:lstStyle/>
          <a:p>
            <a:endParaRPr lang="en-US"/>
          </a:p>
        </p:txBody>
      </p:sp>
      <p:sp>
        <p:nvSpPr>
          <p:cNvPr id="17" name="Picture Placeholder 15"/>
          <p:cNvSpPr>
            <a:spLocks noGrp="1"/>
          </p:cNvSpPr>
          <p:nvPr>
            <p:ph type="pic" sz="quarter" idx="11"/>
          </p:nvPr>
        </p:nvSpPr>
        <p:spPr>
          <a:xfrm>
            <a:off x="4986817" y="206616"/>
            <a:ext cx="3725862" cy="1898650"/>
          </a:xfrm>
        </p:spPr>
        <p:txBody>
          <a:bodyPr/>
          <a:lstStyle/>
          <a:p>
            <a:endParaRPr lang="en-US"/>
          </a:p>
        </p:txBody>
      </p:sp>
      <p:sp>
        <p:nvSpPr>
          <p:cNvPr id="18" name="Picture Placeholder 15"/>
          <p:cNvSpPr>
            <a:spLocks noGrp="1"/>
          </p:cNvSpPr>
          <p:nvPr>
            <p:ph type="pic" sz="quarter" idx="12"/>
          </p:nvPr>
        </p:nvSpPr>
        <p:spPr>
          <a:xfrm>
            <a:off x="813488" y="2329430"/>
            <a:ext cx="2609191" cy="2725946"/>
          </a:xfrm>
        </p:spPr>
        <p:txBody>
          <a:bodyPr/>
          <a:lstStyle/>
          <a:p>
            <a:endParaRPr lang="en-US"/>
          </a:p>
        </p:txBody>
      </p:sp>
      <p:sp>
        <p:nvSpPr>
          <p:cNvPr id="19" name="Picture Placeholder 15"/>
          <p:cNvSpPr>
            <a:spLocks noGrp="1"/>
          </p:cNvSpPr>
          <p:nvPr>
            <p:ph type="pic" sz="quarter" idx="13"/>
          </p:nvPr>
        </p:nvSpPr>
        <p:spPr>
          <a:xfrm>
            <a:off x="5410768" y="2347464"/>
            <a:ext cx="2609191" cy="2725946"/>
          </a:xfrm>
        </p:spPr>
        <p:txBody>
          <a:bodyPr/>
          <a:lstStyle/>
          <a:p>
            <a:endParaRPr lang="en-US"/>
          </a:p>
        </p:txBody>
      </p:sp>
    </p:spTree>
    <p:extLst>
      <p:ext uri="{BB962C8B-B14F-4D97-AF65-F5344CB8AC3E}">
        <p14:creationId xmlns:p14="http://schemas.microsoft.com/office/powerpoint/2010/main" val="2578685319"/>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35266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Aqua" preserve="1">
  <p:cSld name="1_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userDrawn="1"/>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451;p48"/>
          <p:cNvGrpSpPr/>
          <p:nvPr userDrawn="1"/>
        </p:nvGrpSpPr>
        <p:grpSpPr>
          <a:xfrm>
            <a:off x="8230319" y="4525760"/>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26898220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grpSp>
        <p:nvGrpSpPr>
          <p:cNvPr id="31" name="Google Shape;1451;p48"/>
          <p:cNvGrpSpPr/>
          <p:nvPr userDrawn="1"/>
        </p:nvGrpSpPr>
        <p:grpSpPr>
          <a:xfrm>
            <a:off x="3058147" y="4237430"/>
            <a:ext cx="349155" cy="349657"/>
            <a:chOff x="5302225" y="968375"/>
            <a:chExt cx="417650" cy="418250"/>
          </a:xfrm>
        </p:grpSpPr>
        <p:sp>
          <p:nvSpPr>
            <p:cNvPr id="32"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34" name="Google Shape;1642;p48"/>
          <p:cNvGrpSpPr/>
          <p:nvPr userDrawn="1"/>
        </p:nvGrpSpPr>
        <p:grpSpPr>
          <a:xfrm>
            <a:off x="2246644" y="918310"/>
            <a:ext cx="451252" cy="432860"/>
            <a:chOff x="5241175" y="4959100"/>
            <a:chExt cx="539775" cy="517775"/>
          </a:xfrm>
        </p:grpSpPr>
        <p:sp>
          <p:nvSpPr>
            <p:cNvPr id="35"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500211" y="-551905"/>
            <a:ext cx="1054200" cy="1054200"/>
          </a:xfrm>
          <a:prstGeom prst="ellipse">
            <a:avLst/>
          </a:prstGeom>
          <a:solidFill>
            <a:srgbClr val="02BDC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209850" y="539907"/>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988968" y="-626519"/>
            <a:ext cx="1602773" cy="1640829"/>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500211" y="-551905"/>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245689" y="61501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75;p11"/>
          <p:cNvSpPr/>
          <p:nvPr userDrawn="1"/>
        </p:nvSpPr>
        <p:spPr>
          <a:xfrm>
            <a:off x="-678542" y="4110282"/>
            <a:ext cx="1602773" cy="1640829"/>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272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65" y="139148"/>
            <a:ext cx="3210339" cy="4860235"/>
          </a:xfrm>
          <a:prstGeom prst="rect">
            <a:avLst/>
          </a:prstGeom>
          <a:noFill/>
          <a:ln>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268357" y="249238"/>
            <a:ext cx="2992368" cy="4651375"/>
          </a:xfrm>
        </p:spPr>
        <p:txBody>
          <a:bodyPr/>
          <a:lstStyle/>
          <a:p>
            <a:endParaRPr lang="en-US"/>
          </a:p>
        </p:txBody>
      </p:sp>
    </p:spTree>
    <p:extLst>
      <p:ext uri="{BB962C8B-B14F-4D97-AF65-F5344CB8AC3E}">
        <p14:creationId xmlns:p14="http://schemas.microsoft.com/office/powerpoint/2010/main" val="2667425066"/>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85" r:id="rId3"/>
    <p:sldLayoutId id="2147483686" r:id="rId4"/>
    <p:sldLayoutId id="2147483684" r:id="rId5"/>
    <p:sldLayoutId id="2147483649" r:id="rId6"/>
    <p:sldLayoutId id="2147483657" r:id="rId7"/>
    <p:sldLayoutId id="2147483687" r:id="rId8"/>
    <p:sldLayoutId id="2147483683" r:id="rId9"/>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3.xml"/><Relationship Id="rId5" Type="http://schemas.openxmlformats.org/officeDocument/2006/relationships/image" Target="../media/image23.gif"/><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smtClean="0">
                <a:latin typeface="Times New Roman" panose="02020603050405020304" pitchFamily="18" charset="0"/>
                <a:cs typeface="Times New Roman" panose="02020603050405020304" pitchFamily="18" charset="0"/>
              </a:rPr>
              <a:t>KHOA HỌC TỰ NHIÊN</a:t>
            </a:r>
            <a:endParaRPr sz="44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20000"/>
                                  </p:iterate>
                                  <p:childTnLst>
                                    <p:set>
                                      <p:cBhvr>
                                        <p:cTn id="6" dur="1" fill="hold">
                                          <p:stCondLst>
                                            <p:cond delay="0"/>
                                          </p:stCondLst>
                                        </p:cTn>
                                        <p:tgtEl>
                                          <p:spTgt spid="389"/>
                                        </p:tgtEl>
                                        <p:attrNameLst>
                                          <p:attrName>style.visibility</p:attrName>
                                        </p:attrNameLst>
                                      </p:cBhvr>
                                      <p:to>
                                        <p:strVal val="visible"/>
                                      </p:to>
                                    </p:set>
                                    <p:animEffect transition="in" filter="wipe(left)">
                                      <p:cBhvr>
                                        <p:cTn id="7" dur="175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2172" y="435465"/>
            <a:ext cx="7485321" cy="565748"/>
            <a:chOff x="967563" y="659219"/>
            <a:chExt cx="7485321"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KHÁI NIỆM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6" name="Rounded Rectangle 5"/>
          <p:cNvSpPr/>
          <p:nvPr/>
        </p:nvSpPr>
        <p:spPr>
          <a:xfrm>
            <a:off x="1219200" y="1285461"/>
            <a:ext cx="6885880" cy="3087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1496" y="1705522"/>
            <a:ext cx="6321287" cy="2062103"/>
          </a:xfrm>
          <a:prstGeom prst="rect">
            <a:avLst/>
          </a:prstGeom>
          <a:noFill/>
        </p:spPr>
        <p:txBody>
          <a:bodyPr wrap="square" rtlCol="0">
            <a:spAutoFit/>
          </a:bodyPr>
          <a:lstStyle/>
          <a:p>
            <a:pPr algn="just"/>
            <a:r>
              <a:rPr lang="en-US" sz="3200" dirty="0" err="1" smtClean="0">
                <a:solidFill>
                  <a:srgbClr val="002060"/>
                </a:solidFill>
                <a:latin typeface="Times New Roman" panose="02020603050405020304" pitchFamily="18" charset="0"/>
                <a:cs typeface="Times New Roman" panose="02020603050405020304" pitchFamily="18" charset="0"/>
              </a:rPr>
              <a:t>Khoa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tự</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nhiên</a:t>
            </a:r>
            <a:r>
              <a:rPr lang="en-US" sz="3200" dirty="0" smtClean="0">
                <a:solidFill>
                  <a:srgbClr val="002060"/>
                </a:solidFill>
                <a:latin typeface="Times New Roman" panose="02020603050405020304" pitchFamily="18" charset="0"/>
                <a:cs typeface="Times New Roman" panose="02020603050405020304" pitchFamily="18" charset="0"/>
              </a:rPr>
              <a:t> (KHTN) </a:t>
            </a:r>
            <a:r>
              <a:rPr lang="en-US" sz="3200" dirty="0" err="1" smtClean="0">
                <a:solidFill>
                  <a:srgbClr val="002060"/>
                </a:solidFill>
                <a:latin typeface="Times New Roman" panose="02020603050405020304" pitchFamily="18" charset="0"/>
                <a:cs typeface="Times New Roman" panose="02020603050405020304" pitchFamily="18" charset="0"/>
              </a:rPr>
              <a:t>là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nhánh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khoa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nghiên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cứu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tượng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tự</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tìm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ra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quy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luật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chúng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609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2172" y="435465"/>
            <a:ext cx="7485321" cy="565748"/>
            <a:chOff x="967563" y="659219"/>
            <a:chExt cx="7485321"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a:t>
              </a:r>
              <a:r>
                <a:rPr lang="en-US" sz="2800" b="1" dirty="0" smtClean="0">
                  <a:solidFill>
                    <a:schemeClr val="bg1"/>
                  </a:solidFill>
                  <a:latin typeface="Times New Roman" panose="02020603050405020304" pitchFamily="18" charset="0"/>
                  <a:cs typeface="Times New Roman" panose="02020603050405020304" pitchFamily="18" charset="0"/>
                </a:rPr>
                <a:t>ẬT SỐNG VÀ VẬT KHÔNG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60903" y="1219199"/>
            <a:ext cx="2726854" cy="3710610"/>
            <a:chOff x="360903" y="1219199"/>
            <a:chExt cx="2726854" cy="3710610"/>
          </a:xfrm>
        </p:grpSpPr>
        <p:sp>
          <p:nvSpPr>
            <p:cNvPr id="6" name="Rounded Rectangle 5"/>
            <p:cNvSpPr/>
            <p:nvPr/>
          </p:nvSpPr>
          <p:spPr>
            <a:xfrm>
              <a:off x="360903" y="1219199"/>
              <a:ext cx="2726854" cy="37106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ha</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06095" y="1520232"/>
              <a:ext cx="2036469" cy="3108543"/>
            </a:xfrm>
            <a:prstGeom prst="rect">
              <a:avLst/>
            </a:prstGeom>
            <a:noFill/>
          </p:spPr>
          <p:txBody>
            <a:bodyPr wrap="square" rtlCol="0">
              <a:spAutoFit/>
            </a:bodyPr>
            <a:lstStyle/>
            <a:p>
              <a:pPr algn="just"/>
              <a:r>
                <a:rPr lang="en-US" sz="2800" spc="20" dirty="0" err="1" smtClean="0">
                  <a:solidFill>
                    <a:srgbClr val="002060"/>
                  </a:solidFill>
                  <a:latin typeface="Times New Roman" panose="02020603050405020304" pitchFamily="18" charset="0"/>
                  <a:cs typeface="Times New Roman" panose="02020603050405020304" pitchFamily="18" charset="0"/>
                </a:rPr>
                <a:t>Hãy</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cho</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biết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trong</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các</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sau</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đây</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nào</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là</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sống</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nào</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là</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vật</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không</a:t>
              </a:r>
              <a:r>
                <a:rPr lang="en-US" sz="2800" spc="20" dirty="0" smtClean="0">
                  <a:solidFill>
                    <a:srgbClr val="002060"/>
                  </a:solidFill>
                  <a:latin typeface="Times New Roman" panose="02020603050405020304" pitchFamily="18" charset="0"/>
                  <a:cs typeface="Times New Roman" panose="02020603050405020304" pitchFamily="18" charset="0"/>
                </a:rPr>
                <a:t> </a:t>
              </a:r>
              <a:r>
                <a:rPr lang="en-US" sz="2800" spc="20" dirty="0" err="1" smtClean="0">
                  <a:solidFill>
                    <a:srgbClr val="002060"/>
                  </a:solidFill>
                  <a:latin typeface="Times New Roman" panose="02020603050405020304" pitchFamily="18" charset="0"/>
                  <a:cs typeface="Times New Roman" panose="02020603050405020304" pitchFamily="18" charset="0"/>
                </a:rPr>
                <a:t>sống</a:t>
              </a:r>
              <a:r>
                <a:rPr lang="en-US" sz="2800" spc="20" dirty="0" smtClean="0">
                  <a:solidFill>
                    <a:srgbClr val="002060"/>
                  </a:solidFill>
                  <a:latin typeface="Times New Roman" panose="02020603050405020304" pitchFamily="18" charset="0"/>
                  <a:cs typeface="Times New Roman" panose="02020603050405020304" pitchFamily="18" charset="0"/>
                </a:rPr>
                <a:t>?</a:t>
              </a:r>
              <a:endParaRPr lang="en-US" sz="2800" spc="20" dirty="0">
                <a:solidFill>
                  <a:srgbClr val="00206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3188930" y="1219199"/>
            <a:ext cx="5716531" cy="3149216"/>
            <a:chOff x="3188930" y="1219199"/>
            <a:chExt cx="5716531" cy="3149216"/>
          </a:xfrm>
        </p:grpSpPr>
        <p:sp>
          <p:nvSpPr>
            <p:cNvPr id="9" name="Hexagon 8"/>
            <p:cNvSpPr/>
            <p:nvPr/>
          </p:nvSpPr>
          <p:spPr>
            <a:xfrm>
              <a:off x="3188930"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3271756" y="1265581"/>
              <a:ext cx="1759194" cy="1458651"/>
            </a:xfrm>
            <a:prstGeom prst="hexagon">
              <a:avLst/>
            </a:prstGeom>
            <a:blipFill>
              <a:blip r:embed="rId2"/>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5097181"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5180007" y="1265581"/>
              <a:ext cx="1759194" cy="1458651"/>
            </a:xfrm>
            <a:prstGeom prst="hexagon">
              <a:avLst/>
            </a:prstGeom>
            <a:blipFill>
              <a:blip r:embed="rId3"/>
              <a:srcRect/>
              <a:stretch>
                <a:fillRect t="-10302" b="-10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980614"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7063440" y="1265581"/>
              <a:ext cx="1759194" cy="1458651"/>
            </a:xfrm>
            <a:prstGeom prst="hexagon">
              <a:avLst/>
            </a:prstGeom>
            <a:blipFill>
              <a:blip r:embed="rId4"/>
              <a:srcRect/>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3188930"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271756" y="2863380"/>
              <a:ext cx="1759194" cy="1458651"/>
            </a:xfrm>
            <a:prstGeom prst="hexagon">
              <a:avLst/>
            </a:prstGeom>
            <a:blipFill>
              <a:blip r:embed="rId5"/>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097181"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5180007" y="2863380"/>
              <a:ext cx="1759194" cy="1458651"/>
            </a:xfrm>
            <a:prstGeom prst="hexagon">
              <a:avLst/>
            </a:prstGeom>
            <a:blipFill>
              <a:blip r:embed="rId6"/>
              <a:srcRect/>
              <a:stretch>
                <a:fillRect l="-19097" r="-1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6980614"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7063440" y="2863380"/>
              <a:ext cx="1759194" cy="1458651"/>
            </a:xfrm>
            <a:prstGeom prst="hexagon">
              <a:avLst/>
            </a:prstGeom>
            <a:blipFill>
              <a:blip r:embed="rId7"/>
              <a:srcRect/>
              <a:stretch>
                <a:fillRect l="-11737" r="-1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1390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6496" y="417803"/>
            <a:ext cx="2103181"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a:t>
            </a:r>
            <a:r>
              <a:rPr lang="en-US" sz="2800" b="1" dirty="0" smtClean="0">
                <a:solidFill>
                  <a:schemeClr val="bg1"/>
                </a:solidFill>
                <a:latin typeface="Times New Roman" panose="02020603050405020304" pitchFamily="18" charset="0"/>
                <a:cs typeface="Times New Roman" panose="02020603050405020304" pitchFamily="18" charset="0"/>
              </a:rPr>
              <a:t>ẬT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982983" y="1179442"/>
            <a:ext cx="1924847" cy="1551417"/>
            <a:chOff x="1982983" y="1179442"/>
            <a:chExt cx="1924847" cy="1551417"/>
          </a:xfrm>
        </p:grpSpPr>
        <p:sp>
          <p:nvSpPr>
            <p:cNvPr id="9" name="Hexagon 8"/>
            <p:cNvSpPr/>
            <p:nvPr/>
          </p:nvSpPr>
          <p:spPr>
            <a:xfrm>
              <a:off x="1982983"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2065809" y="1225824"/>
              <a:ext cx="1759194" cy="1458651"/>
            </a:xfrm>
            <a:prstGeom prst="hexagon">
              <a:avLst/>
            </a:prstGeom>
            <a:blipFill>
              <a:blip r:embed="rId2"/>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891234" y="1179442"/>
            <a:ext cx="1924847" cy="1551417"/>
            <a:chOff x="3891234" y="1179442"/>
            <a:chExt cx="1924847" cy="1551417"/>
          </a:xfrm>
        </p:grpSpPr>
        <p:sp>
          <p:nvSpPr>
            <p:cNvPr id="14" name="Hexagon 13"/>
            <p:cNvSpPr/>
            <p:nvPr/>
          </p:nvSpPr>
          <p:spPr>
            <a:xfrm>
              <a:off x="3891234"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3974060" y="1225824"/>
              <a:ext cx="1759194" cy="1458651"/>
            </a:xfrm>
            <a:prstGeom prst="hexagon">
              <a:avLst/>
            </a:prstGeom>
            <a:blipFill>
              <a:blip r:embed="rId3"/>
              <a:srcRect/>
              <a:stretch>
                <a:fillRect t="-10302" b="-10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774667" y="1179442"/>
            <a:ext cx="1924847" cy="1551417"/>
            <a:chOff x="5774667" y="1179442"/>
            <a:chExt cx="1924847" cy="1551417"/>
          </a:xfrm>
        </p:grpSpPr>
        <p:sp>
          <p:nvSpPr>
            <p:cNvPr id="16" name="Hexagon 15"/>
            <p:cNvSpPr/>
            <p:nvPr/>
          </p:nvSpPr>
          <p:spPr>
            <a:xfrm>
              <a:off x="5774667"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857493" y="1225824"/>
              <a:ext cx="1759194" cy="1458651"/>
            </a:xfrm>
            <a:prstGeom prst="hexagon">
              <a:avLst/>
            </a:prstGeom>
            <a:blipFill>
              <a:blip r:embed="rId4"/>
              <a:srcRect/>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82983" y="2777241"/>
            <a:ext cx="1924847" cy="1551417"/>
            <a:chOff x="1982983" y="2777241"/>
            <a:chExt cx="1924847" cy="1551417"/>
          </a:xfrm>
        </p:grpSpPr>
        <p:sp>
          <p:nvSpPr>
            <p:cNvPr id="18" name="Hexagon 17"/>
            <p:cNvSpPr/>
            <p:nvPr/>
          </p:nvSpPr>
          <p:spPr>
            <a:xfrm>
              <a:off x="1982983"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2065809" y="2823623"/>
              <a:ext cx="1759194" cy="1458651"/>
            </a:xfrm>
            <a:prstGeom prst="hexagon">
              <a:avLst/>
            </a:prstGeom>
            <a:blipFill>
              <a:blip r:embed="rId5"/>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891234" y="2777241"/>
            <a:ext cx="1924847" cy="1551417"/>
            <a:chOff x="3891234" y="2777241"/>
            <a:chExt cx="1924847" cy="1551417"/>
          </a:xfrm>
        </p:grpSpPr>
        <p:sp>
          <p:nvSpPr>
            <p:cNvPr id="20" name="Hexagon 19"/>
            <p:cNvSpPr/>
            <p:nvPr/>
          </p:nvSpPr>
          <p:spPr>
            <a:xfrm>
              <a:off x="3891234"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3974060" y="2823623"/>
              <a:ext cx="1759194" cy="1458651"/>
            </a:xfrm>
            <a:prstGeom prst="hexagon">
              <a:avLst/>
            </a:prstGeom>
            <a:blipFill>
              <a:blip r:embed="rId6"/>
              <a:srcRect/>
              <a:stretch>
                <a:fillRect l="-19097" r="-1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774667" y="2823623"/>
            <a:ext cx="1924847" cy="1551417"/>
            <a:chOff x="5774667" y="2777241"/>
            <a:chExt cx="1924847" cy="1551417"/>
          </a:xfrm>
        </p:grpSpPr>
        <p:sp>
          <p:nvSpPr>
            <p:cNvPr id="22" name="Hexagon 21"/>
            <p:cNvSpPr/>
            <p:nvPr/>
          </p:nvSpPr>
          <p:spPr>
            <a:xfrm>
              <a:off x="5774667"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5857493" y="2823623"/>
              <a:ext cx="1759194" cy="1458651"/>
            </a:xfrm>
            <a:prstGeom prst="hexagon">
              <a:avLst/>
            </a:prstGeom>
            <a:blipFill>
              <a:blip r:embed="rId7"/>
              <a:srcRect/>
              <a:stretch>
                <a:fillRect l="-11737" r="-1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4853657" y="360112"/>
            <a:ext cx="6666614"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VẬT KHÔNG SỐNG</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571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7284E-6 L -0.0684 0.00123 " pathEditMode="relative" rAng="0" ptsTypes="AA">
                                      <p:cBhvr>
                                        <p:cTn id="6" dur="1000" fill="hold"/>
                                        <p:tgtEl>
                                          <p:spTgt spid="10"/>
                                        </p:tgtEl>
                                        <p:attrNameLst>
                                          <p:attrName>ppt_x</p:attrName>
                                          <p:attrName>ppt_y</p:attrName>
                                        </p:attrNameLst>
                                      </p:cBhvr>
                                      <p:rCtr x="-3420" y="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38889E-6 -7.40741E-7 L -0.19236 -0.00802 " pathEditMode="relative" rAng="0" ptsTypes="AA">
                                      <p:cBhvr>
                                        <p:cTn id="10" dur="1000" fill="hold"/>
                                        <p:tgtEl>
                                          <p:spTgt spid="12"/>
                                        </p:tgtEl>
                                        <p:attrNameLst>
                                          <p:attrName>ppt_x</p:attrName>
                                          <p:attrName>ppt_y</p:attrName>
                                        </p:attrNameLst>
                                      </p:cBhvr>
                                      <p:rCtr x="-9618" y="-40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8.33333E-7 -7.40741E-7 L -0.15538 -0.00031 " pathEditMode="relative" rAng="0" ptsTypes="AA">
                                      <p:cBhvr>
                                        <p:cTn id="14" dur="1000" fill="hold"/>
                                        <p:tgtEl>
                                          <p:spTgt spid="30"/>
                                        </p:tgtEl>
                                        <p:attrNameLst>
                                          <p:attrName>ppt_x</p:attrName>
                                          <p:attrName>ppt_y</p:attrName>
                                        </p:attrNameLst>
                                      </p:cBhvr>
                                      <p:rCtr x="-7778" y="-3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44444E-6 1.7284E-6 L 0.13993 0.00401 " pathEditMode="relative" rAng="0" ptsTypes="AA">
                                      <p:cBhvr>
                                        <p:cTn id="18" dur="1000" fill="hold"/>
                                        <p:tgtEl>
                                          <p:spTgt spid="31"/>
                                        </p:tgtEl>
                                        <p:attrNameLst>
                                          <p:attrName>ppt_x</p:attrName>
                                          <p:attrName>ppt_y</p:attrName>
                                        </p:attrNameLst>
                                      </p:cBhvr>
                                      <p:rCtr x="6997" y="18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1.7284E-6 L 0.1125 -0.00371 " pathEditMode="relative" rAng="0" ptsTypes="AA">
                                      <p:cBhvr>
                                        <p:cTn id="22" dur="1000" fill="hold"/>
                                        <p:tgtEl>
                                          <p:spTgt spid="29"/>
                                        </p:tgtEl>
                                        <p:attrNameLst>
                                          <p:attrName>ppt_x</p:attrName>
                                          <p:attrName>ppt_y</p:attrName>
                                        </p:attrNameLst>
                                      </p:cBhvr>
                                      <p:rCtr x="5625" y="-18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44444E-6 -1.35802E-6 L 0.02847 0.00124 " pathEditMode="relative" rAng="0" ptsTypes="AA">
                                      <p:cBhvr>
                                        <p:cTn id="26" dur="1000" fill="hold"/>
                                        <p:tgtEl>
                                          <p:spTgt spid="33"/>
                                        </p:tgtEl>
                                        <p:attrNameLst>
                                          <p:attrName>ppt_x</p:attrName>
                                          <p:attrName>ppt_y</p:attrName>
                                        </p:attrNameLst>
                                      </p:cBhvr>
                                      <p:rCtr x="1424"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8" name="Group 7"/>
          <p:cNvGrpSpPr/>
          <p:nvPr/>
        </p:nvGrpSpPr>
        <p:grpSpPr>
          <a:xfrm>
            <a:off x="645352" y="418063"/>
            <a:ext cx="7276474" cy="2071982"/>
            <a:chOff x="662605" y="469429"/>
            <a:chExt cx="7276474" cy="2071982"/>
          </a:xfrm>
        </p:grpSpPr>
        <p:sp>
          <p:nvSpPr>
            <p:cNvPr id="6" name="Rounded Rectangle 5"/>
            <p:cNvSpPr/>
            <p:nvPr/>
          </p:nvSpPr>
          <p:spPr>
            <a:xfrm>
              <a:off x="1905632" y="508503"/>
              <a:ext cx="6033447" cy="1993833"/>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2605" y="469429"/>
              <a:ext cx="2067340" cy="20719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1509" y="1228421"/>
              <a:ext cx="1709531" cy="553998"/>
            </a:xfrm>
            <a:prstGeom prst="rect">
              <a:avLst/>
            </a:prstGeom>
            <a:noFill/>
          </p:spPr>
          <p:txBody>
            <a:bodyPr wrap="square" rtlCol="0">
              <a:spAutoFit/>
            </a:bodyPr>
            <a:lstStyle/>
            <a:p>
              <a:r>
                <a:rPr lang="en-US" sz="3000" b="1" dirty="0" err="1" smtClean="0">
                  <a:solidFill>
                    <a:schemeClr val="bg1"/>
                  </a:solidFill>
                  <a:latin typeface="Times New Roman" panose="02020603050405020304" pitchFamily="18" charset="0"/>
                  <a:cs typeface="Times New Roman" panose="02020603050405020304" pitchFamily="18" charset="0"/>
                </a:rPr>
                <a:t>Vật</a:t>
              </a:r>
              <a:r>
                <a:rPr lang="en-US" sz="3000" b="1" dirty="0" smtClean="0">
                  <a:solidFill>
                    <a:schemeClr val="bg1"/>
                  </a:solidFill>
                  <a:latin typeface="Times New Roman" panose="02020603050405020304" pitchFamily="18" charset="0"/>
                  <a:cs typeface="Times New Roman" panose="02020603050405020304" pitchFamily="18" charset="0"/>
                </a:rPr>
                <a:t> </a:t>
              </a:r>
              <a:r>
                <a:rPr lang="en-US" sz="3000" b="1" dirty="0" err="1" smtClean="0">
                  <a:solidFill>
                    <a:schemeClr val="bg1"/>
                  </a:solidFill>
                  <a:latin typeface="Times New Roman" panose="02020603050405020304" pitchFamily="18" charset="0"/>
                  <a:cs typeface="Times New Roman" panose="02020603050405020304" pitchFamily="18" charset="0"/>
                </a:rPr>
                <a:t>sống</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08849" y="935599"/>
              <a:ext cx="4684647" cy="954107"/>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Có</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khả</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năng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đổi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chất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với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môi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trường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lớn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lên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sinh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sản</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552207" y="2597332"/>
            <a:ext cx="7362740" cy="2071982"/>
            <a:chOff x="576339" y="469429"/>
            <a:chExt cx="7362740" cy="2071982"/>
          </a:xfrm>
        </p:grpSpPr>
        <p:sp>
          <p:nvSpPr>
            <p:cNvPr id="15" name="Rounded Rectangle 14"/>
            <p:cNvSpPr/>
            <p:nvPr/>
          </p:nvSpPr>
          <p:spPr>
            <a:xfrm>
              <a:off x="1905632" y="508503"/>
              <a:ext cx="6033447" cy="1993833"/>
            </a:xfrm>
            <a:prstGeom prst="roundRec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2605" y="469429"/>
              <a:ext cx="2067340" cy="2071982"/>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6339" y="874043"/>
              <a:ext cx="2253627" cy="1015663"/>
            </a:xfrm>
            <a:prstGeom prst="rect">
              <a:avLst/>
            </a:prstGeom>
            <a:noFill/>
          </p:spPr>
          <p:txBody>
            <a:bodyPr wrap="square" rtlCol="0">
              <a:spAutoFit/>
            </a:bodyPr>
            <a:lstStyle/>
            <a:p>
              <a:pPr algn="ctr"/>
              <a:r>
                <a:rPr lang="en-US" sz="3000" b="1" dirty="0" err="1" smtClean="0">
                  <a:solidFill>
                    <a:schemeClr val="bg1"/>
                  </a:solidFill>
                  <a:latin typeface="Times New Roman" panose="02020603050405020304" pitchFamily="18" charset="0"/>
                  <a:cs typeface="Times New Roman" panose="02020603050405020304" pitchFamily="18" charset="0"/>
                </a:rPr>
                <a:t>Vật</a:t>
              </a:r>
              <a:r>
                <a:rPr lang="en-US" sz="3000" b="1" dirty="0" smtClean="0">
                  <a:solidFill>
                    <a:schemeClr val="bg1"/>
                  </a:solidFill>
                  <a:latin typeface="Times New Roman" panose="02020603050405020304" pitchFamily="18" charset="0"/>
                  <a:cs typeface="Times New Roman" panose="02020603050405020304" pitchFamily="18" charset="0"/>
                </a:rPr>
                <a:t> </a:t>
              </a:r>
            </a:p>
            <a:p>
              <a:pPr algn="ctr"/>
              <a:r>
                <a:rPr lang="en-US" sz="3000" b="1" dirty="0" err="1" smtClean="0">
                  <a:solidFill>
                    <a:schemeClr val="bg1"/>
                  </a:solidFill>
                  <a:latin typeface="Times New Roman" panose="02020603050405020304" pitchFamily="18" charset="0"/>
                  <a:cs typeface="Times New Roman" panose="02020603050405020304" pitchFamily="18" charset="0"/>
                </a:rPr>
                <a:t>không</a:t>
              </a:r>
              <a:r>
                <a:rPr lang="en-US" sz="3000" b="1" dirty="0" smtClean="0">
                  <a:solidFill>
                    <a:schemeClr val="bg1"/>
                  </a:solidFill>
                  <a:latin typeface="Times New Roman" panose="02020603050405020304" pitchFamily="18" charset="0"/>
                  <a:cs typeface="Times New Roman" panose="02020603050405020304" pitchFamily="18" charset="0"/>
                </a:rPr>
                <a:t> </a:t>
              </a:r>
              <a:r>
                <a:rPr lang="en-US" sz="3000" b="1" dirty="0" err="1" smtClean="0">
                  <a:solidFill>
                    <a:schemeClr val="bg1"/>
                  </a:solidFill>
                  <a:latin typeface="Times New Roman" panose="02020603050405020304" pitchFamily="18" charset="0"/>
                  <a:cs typeface="Times New Roman" panose="02020603050405020304" pitchFamily="18" charset="0"/>
                </a:rPr>
                <a:t>sống</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915728" y="732864"/>
              <a:ext cx="4684647" cy="1384995"/>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Không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có</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khả</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năng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trao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đổi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chất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với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môi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trường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lớn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sinh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sản</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275020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8573" y="793631"/>
            <a:ext cx="7781027" cy="3278038"/>
            <a:chOff x="448573" y="793631"/>
            <a:chExt cx="7781027" cy="3278038"/>
          </a:xfrm>
        </p:grpSpPr>
        <p:sp>
          <p:nvSpPr>
            <p:cNvPr id="4" name="Rectangle 3"/>
            <p:cNvSpPr/>
            <p:nvPr/>
          </p:nvSpPr>
          <p:spPr>
            <a:xfrm>
              <a:off x="2294625" y="793631"/>
              <a:ext cx="5934975" cy="327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448573" y="793631"/>
              <a:ext cx="3692106" cy="3278038"/>
            </a:xfrm>
            <a:prstGeom prst="diamond">
              <a:avLst/>
            </a:prstGeom>
            <a:solidFill>
              <a:schemeClr val="bg1"/>
            </a:solidFill>
            <a:ln w="28575">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526210" y="862642"/>
              <a:ext cx="3536831" cy="3140016"/>
            </a:xfrm>
            <a:prstGeom prst="diamond">
              <a:avLst/>
            </a:prstGeom>
            <a:blipFill>
              <a:blip r:embed="rId2"/>
              <a:srcRect/>
              <a:stretch>
                <a:fillRect t="2198" r="-1464" b="-2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678" y="1604513"/>
              <a:ext cx="3398809" cy="1323439"/>
            </a:xfrm>
            <a:prstGeom prst="rect">
              <a:avLst/>
            </a:prstGeom>
            <a:noFill/>
          </p:spPr>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rPr>
                <a:t>HOẠT ĐỘNG NHÓM</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00418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479" y="1604512"/>
            <a:ext cx="6728605" cy="1323439"/>
          </a:xfrm>
          <a:prstGeom prst="rect">
            <a:avLst/>
          </a:prstGeom>
          <a:noFill/>
        </p:spPr>
        <p:txBody>
          <a:bodyPr wrap="square" rtlCol="0">
            <a:spAutoFit/>
          </a:bodyPr>
          <a:lstStyle/>
          <a:p>
            <a:pPr algn="just"/>
            <a:r>
              <a:rPr lang="vi-VN" sz="4000" b="1" dirty="0" smtClean="0">
                <a:solidFill>
                  <a:schemeClr val="bg1"/>
                </a:solidFill>
                <a:latin typeface="Times New Roman" panose="02020603050405020304" pitchFamily="18" charset="0"/>
                <a:cs typeface="Times New Roman" panose="02020603050405020304" pitchFamily="18" charset="0"/>
              </a:rPr>
              <a:t> Con hãy tìm thêm ví dụ về về vật sống và vật không sống?</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040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59125" y="793631"/>
            <a:ext cx="7867290" cy="1570008"/>
            <a:chOff x="759125" y="793631"/>
            <a:chExt cx="7867290" cy="1570008"/>
          </a:xfrm>
        </p:grpSpPr>
        <p:sp>
          <p:nvSpPr>
            <p:cNvPr id="6" name="Rounded Rectangle 5"/>
            <p:cNvSpPr/>
            <p:nvPr/>
          </p:nvSpPr>
          <p:spPr>
            <a:xfrm>
              <a:off x="759125" y="793631"/>
              <a:ext cx="7867290" cy="1570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1653" y="793631"/>
              <a:ext cx="7522234" cy="157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2060"/>
                  </a:solidFill>
                  <a:latin typeface="Times New Roman" panose="02020603050405020304" pitchFamily="18" charset="0"/>
                  <a:cs typeface="Times New Roman" panose="02020603050405020304" pitchFamily="18" charset="0"/>
                </a:rPr>
                <a:t>1.Các </a:t>
              </a:r>
              <a:r>
                <a:rPr lang="en-US" sz="3200" dirty="0" err="1" smtClean="0">
                  <a:solidFill>
                    <a:srgbClr val="002060"/>
                  </a:solidFill>
                  <a:latin typeface="Times New Roman" panose="02020603050405020304" pitchFamily="18" charset="0"/>
                  <a:cs typeface="Times New Roman" panose="02020603050405020304" pitchFamily="18" charset="0"/>
                </a:rPr>
                <a:t>nhóm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làm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thí</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nghiệm</a:t>
              </a:r>
              <a:r>
                <a:rPr lang="en-US" sz="3200" dirty="0" smtClean="0">
                  <a:solidFill>
                    <a:srgbClr val="002060"/>
                  </a:solidFill>
                  <a:latin typeface="Times New Roman" panose="02020603050405020304" pitchFamily="18" charset="0"/>
                  <a:cs typeface="Times New Roman" panose="02020603050405020304" pitchFamily="18" charset="0"/>
                </a:rPr>
                <a:t> : </a:t>
              </a:r>
              <a:r>
                <a:rPr lang="en-US" sz="3200" dirty="0" err="1" smtClean="0">
                  <a:solidFill>
                    <a:srgbClr val="002060"/>
                  </a:solidFill>
                  <a:latin typeface="Times New Roman" panose="02020603050405020304" pitchFamily="18" charset="0"/>
                  <a:cs typeface="Times New Roman" panose="02020603050405020304" pitchFamily="18" charset="0"/>
                </a:rPr>
                <a:t>Hình</a:t>
              </a:r>
              <a:r>
                <a:rPr lang="en-US" sz="3200" dirty="0" smtClean="0">
                  <a:solidFill>
                    <a:srgbClr val="002060"/>
                  </a:solidFill>
                  <a:latin typeface="Times New Roman" panose="02020603050405020304" pitchFamily="18" charset="0"/>
                  <a:cs typeface="Times New Roman" panose="02020603050405020304" pitchFamily="18" charset="0"/>
                </a:rPr>
                <a:t> 1.1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số</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tượng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khoa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tự</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nhiên</a:t>
              </a:r>
              <a:r>
                <a:rPr lang="en-US" sz="3200" dirty="0" smtClean="0">
                  <a:solidFill>
                    <a:srgbClr val="002060"/>
                  </a:solidFill>
                  <a:latin typeface="Times New Roman" panose="02020603050405020304" pitchFamily="18" charset="0"/>
                  <a:cs typeface="Times New Roman" panose="02020603050405020304" pitchFamily="18" charset="0"/>
                </a:rPr>
                <a:t>.</a:t>
              </a:r>
            </a:p>
          </p:txBody>
        </p:sp>
      </p:grpSp>
      <p:grpSp>
        <p:nvGrpSpPr>
          <p:cNvPr id="8" name="Group 7"/>
          <p:cNvGrpSpPr/>
          <p:nvPr/>
        </p:nvGrpSpPr>
        <p:grpSpPr>
          <a:xfrm>
            <a:off x="759125" y="2671314"/>
            <a:ext cx="7867290" cy="1089803"/>
            <a:chOff x="759125" y="793631"/>
            <a:chExt cx="7867290" cy="1570008"/>
          </a:xfrm>
        </p:grpSpPr>
        <p:sp>
          <p:nvSpPr>
            <p:cNvPr id="9" name="Rounded Rectangle 8"/>
            <p:cNvSpPr/>
            <p:nvPr/>
          </p:nvSpPr>
          <p:spPr>
            <a:xfrm>
              <a:off x="759125" y="793631"/>
              <a:ext cx="7867290" cy="1570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1653" y="793631"/>
              <a:ext cx="7522234" cy="119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2060"/>
                  </a:solidFill>
                  <a:latin typeface="Times New Roman" panose="02020603050405020304" pitchFamily="18" charset="0"/>
                  <a:cs typeface="Times New Roman" panose="02020603050405020304" pitchFamily="18" charset="0"/>
                </a:rPr>
                <a:t>2.  </a:t>
              </a:r>
              <a:r>
                <a:rPr lang="en-US" sz="3200" dirty="0" err="1" smtClean="0">
                  <a:solidFill>
                    <a:srgbClr val="002060"/>
                  </a:solidFill>
                  <a:latin typeface="Times New Roman" panose="02020603050405020304" pitchFamily="18" charset="0"/>
                  <a:cs typeface="Times New Roman" panose="02020603050405020304" pitchFamily="18" charset="0"/>
                </a:rPr>
                <a:t>Điền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kết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quả</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phiếu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tập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số</a:t>
              </a:r>
              <a:r>
                <a:rPr lang="en-US" sz="3200" dirty="0" smtClean="0">
                  <a:solidFill>
                    <a:srgbClr val="002060"/>
                  </a:solidFill>
                  <a:latin typeface="Times New Roman" panose="02020603050405020304" pitchFamily="18" charset="0"/>
                  <a:cs typeface="Times New Roman" panose="02020603050405020304" pitchFamily="18" charset="0"/>
                </a:rPr>
                <a:t> 1</a:t>
              </a:r>
            </a:p>
          </p:txBody>
        </p:sp>
      </p:grpSp>
    </p:spTree>
    <p:extLst>
      <p:ext uri="{BB962C8B-B14F-4D97-AF65-F5344CB8AC3E}">
        <p14:creationId xmlns:p14="http://schemas.microsoft.com/office/powerpoint/2010/main" val="4766811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09" y="138024"/>
            <a:ext cx="3726612" cy="1949569"/>
          </a:xfrm>
          <a:prstGeom prst="rect">
            <a:avLst/>
          </a:prstGeom>
          <a:blipFill>
            <a:blip r:embed="rId2"/>
            <a:srcRect/>
            <a:stretch>
              <a:fillRect t="-17096" b="-170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48686" y="172530"/>
            <a:ext cx="3726612" cy="1949569"/>
          </a:xfrm>
          <a:prstGeom prst="rect">
            <a:avLst/>
          </a:prstGeom>
          <a:blipFill>
            <a:blip r:embed="rId3"/>
            <a:srcRect/>
            <a:stretch>
              <a:fillRect l="3242" t="-40708" r="2700" b="-35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2383" y="2346385"/>
            <a:ext cx="2628183" cy="2639683"/>
          </a:xfrm>
          <a:prstGeom prst="rect">
            <a:avLst/>
          </a:prstGeom>
          <a:blipFill>
            <a:blip r:embed="rId4"/>
            <a:srcRect/>
            <a:stretch>
              <a:fillRect l="-656" t="-15342" r="656" b="-22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96620" y="2346385"/>
            <a:ext cx="2705818" cy="2639683"/>
          </a:xfrm>
          <a:prstGeom prst="rect">
            <a:avLst/>
          </a:prstGeom>
          <a:blipFill>
            <a:blip r:embed="rId5"/>
            <a:srcRect/>
            <a:stretch>
              <a:fillRect l="3188"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2309" y="1604513"/>
            <a:ext cx="621102"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48686" y="1604513"/>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22383" y="4462848"/>
            <a:ext cx="621102"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c)</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59237" y="4620280"/>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072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4835589"/>
              </p:ext>
            </p:extLst>
          </p:nvPr>
        </p:nvGraphicFramePr>
        <p:xfrm>
          <a:off x="189781" y="276046"/>
          <a:ext cx="8798942" cy="4492709"/>
        </p:xfrm>
        <a:graphic>
          <a:graphicData uri="http://schemas.openxmlformats.org/drawingml/2006/table">
            <a:tbl>
              <a:tblPr firstRow="1" bandRow="1">
                <a:tableStyleId>{5E225D28-81A1-47F6-B832-14334138A573}</a:tableStyleId>
              </a:tblPr>
              <a:tblGrid>
                <a:gridCol w="3433313"/>
                <a:gridCol w="5365629"/>
              </a:tblGrid>
              <a:tr h="724618">
                <a:tc>
                  <a:txBody>
                    <a:bodyP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Hiện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tượng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Hiện</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tượng</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xảy</a:t>
                      </a:r>
                      <a:r>
                        <a:rPr lang="en-US" sz="2800" b="1" baseline="0" dirty="0" smtClean="0">
                          <a:solidFill>
                            <a:schemeClr val="bg1"/>
                          </a:solidFill>
                          <a:latin typeface="Times New Roman" panose="02020603050405020304" pitchFamily="18" charset="0"/>
                          <a:cs typeface="Times New Roman" panose="02020603050405020304" pitchFamily="18" charset="0"/>
                        </a:rPr>
                        <a:t> </a:t>
                      </a:r>
                      <a:r>
                        <a:rPr lang="en-US" sz="2800" b="1" baseline="0" dirty="0" err="1" smtClean="0">
                          <a:solidFill>
                            <a:schemeClr val="bg1"/>
                          </a:solidFill>
                          <a:latin typeface="Times New Roman" panose="02020603050405020304" pitchFamily="18" charset="0"/>
                          <a:cs typeface="Times New Roman" panose="02020603050405020304" pitchFamily="18" charset="0"/>
                        </a:rPr>
                        <a:t>ra</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r>
              <a:tr h="1052422">
                <a:tc>
                  <a:txBody>
                    <a:bodyPr/>
                    <a:lstStyle/>
                    <a:p>
                      <a:pPr algn="ctr"/>
                      <a:r>
                        <a:rPr lang="en-US" sz="2800" b="0" dirty="0" smtClean="0">
                          <a:solidFill>
                            <a:schemeClr val="tx2">
                              <a:lumMod val="10000"/>
                            </a:schemeClr>
                          </a:solidFill>
                          <a:latin typeface="Times New Roman" panose="02020603050405020304" pitchFamily="18" charset="0"/>
                          <a:cs typeface="Times New Roman" panose="02020603050405020304" pitchFamily="18" charset="0"/>
                        </a:rPr>
                        <a:t>a) </a:t>
                      </a:r>
                      <a:r>
                        <a:rPr lang="en-US" sz="2800" b="0" dirty="0" err="1" smtClean="0">
                          <a:solidFill>
                            <a:schemeClr val="tx2">
                              <a:lumMod val="10000"/>
                            </a:schemeClr>
                          </a:solidFill>
                          <a:latin typeface="Times New Roman" panose="02020603050405020304" pitchFamily="18" charset="0"/>
                          <a:cs typeface="Times New Roman" panose="02020603050405020304" pitchFamily="18" charset="0"/>
                        </a:rPr>
                        <a:t>Đưa</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hai</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nam</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châm</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lại</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gần</a:t>
                      </a:r>
                      <a:r>
                        <a:rPr lang="en-US" sz="2800" b="0" baseline="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smtClean="0">
                          <a:solidFill>
                            <a:schemeClr val="tx2">
                              <a:lumMod val="10000"/>
                            </a:schemeClr>
                          </a:solidFill>
                          <a:latin typeface="Times New Roman" panose="02020603050405020304" pitchFamily="18" charset="0"/>
                          <a:cs typeface="Times New Roman" panose="02020603050405020304" pitchFamily="18" charset="0"/>
                        </a:rPr>
                        <a:t>nhau</a:t>
                      </a:r>
                      <a:endParaRPr lang="en-US" sz="2800" b="0" dirty="0">
                        <a:solidFill>
                          <a:schemeClr val="tx2">
                            <a:lumMod val="10000"/>
                          </a:schemeClr>
                        </a:solidFill>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Tx/>
                        <a:buNone/>
                        <a:tabLst/>
                        <a:defRPr/>
                      </a:pPr>
                      <a:endParaRPr lang="en-US" sz="2800" dirty="0" smtClean="0">
                        <a:solidFill>
                          <a:schemeClr val="tx2">
                            <a:lumMod val="10000"/>
                          </a:schemeClr>
                        </a:solidFill>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r>
              <a:tr h="775583">
                <a:tc>
                  <a:txBody>
                    <a:bodyPr/>
                    <a:lstStyle/>
                    <a:p>
                      <a:pPr algn="ctr"/>
                      <a:r>
                        <a:rPr lang="en-US" sz="2800" dirty="0" smtClean="0">
                          <a:latin typeface="Times New Roman" panose="02020603050405020304" pitchFamily="18" charset="0"/>
                          <a:cs typeface="Times New Roman" panose="02020603050405020304" pitchFamily="18" charset="0"/>
                        </a:rPr>
                        <a:t>b)</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Đun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nóng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đường</a:t>
                      </a:r>
                      <a:endParaRPr lang="en-US" sz="2800" dirty="0">
                        <a:latin typeface="Times New Roman" panose="02020603050405020304" pitchFamily="18" charset="0"/>
                        <a:cs typeface="Times New Roman" panose="02020603050405020304" pitchFamily="18" charset="0"/>
                      </a:endParaRPr>
                    </a:p>
                  </a:txBody>
                  <a:tcPr>
                    <a:solidFill>
                      <a:schemeClr val="bg2">
                        <a:lumMod val="60000"/>
                        <a:lumOff val="4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60000"/>
                        <a:lumOff val="40000"/>
                      </a:schemeClr>
                    </a:solidFill>
                  </a:tcPr>
                </a:tc>
              </a:tr>
              <a:tr h="970043">
                <a:tc>
                  <a:txBody>
                    <a:bodyPr/>
                    <a:lstStyle/>
                    <a:p>
                      <a:pPr algn="ctr"/>
                      <a:r>
                        <a:rPr lang="en-US" sz="2800" dirty="0" smtClean="0">
                          <a:latin typeface="Times New Roman" panose="02020603050405020304" pitchFamily="18" charset="0"/>
                          <a:cs typeface="Times New Roman" panose="02020603050405020304" pitchFamily="18" charset="0"/>
                        </a:rPr>
                        <a:t>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Nhúng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chiếc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đũa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cốc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r>
              <a:tr h="970043">
                <a:tc>
                  <a:txBody>
                    <a:bodyPr/>
                    <a:lstStyle/>
                    <a:p>
                      <a:pPr algn="ctr"/>
                      <a:r>
                        <a:rPr lang="en-US" sz="2800" dirty="0" smtClean="0">
                          <a:latin typeface="Times New Roman" panose="02020603050405020304" pitchFamily="18" charset="0"/>
                          <a:cs typeface="Times New Roman" panose="02020603050405020304" pitchFamily="18" charset="0"/>
                        </a:rPr>
                        <a:t>d)</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thủy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chụp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kín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cây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txBody>
                  <a:tcPr>
                    <a:solidFill>
                      <a:schemeClr val="bg2">
                        <a:lumMod val="40000"/>
                        <a:lumOff val="6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40000"/>
                        <a:lumOff val="60000"/>
                      </a:schemeClr>
                    </a:solidFill>
                  </a:tcPr>
                </a:tc>
              </a:tr>
            </a:tbl>
          </a:graphicData>
        </a:graphic>
      </p:graphicFrame>
      <p:sp>
        <p:nvSpPr>
          <p:cNvPr id="8" name="TextBox 7"/>
          <p:cNvSpPr txBox="1"/>
          <p:nvPr/>
        </p:nvSpPr>
        <p:spPr>
          <a:xfrm>
            <a:off x="3743864" y="914401"/>
            <a:ext cx="5106838" cy="523220"/>
          </a:xfrm>
          <a:prstGeom prst="rect">
            <a:avLst/>
          </a:prstGeom>
          <a:noFill/>
        </p:spPr>
        <p:txBody>
          <a:bodyPr wrap="square" rtlCol="0">
            <a:spAutoFit/>
          </a:bodyPr>
          <a:lstStyle/>
          <a:p>
            <a:pPr marL="457200" indent="-457200" algn="just">
              <a:buFontTx/>
              <a:buChar char="-"/>
              <a:defRPr/>
            </a:pPr>
            <a:r>
              <a:rPr lang="en-US" sz="280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cực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cùng</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tên</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Đẩy</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743864" y="1437621"/>
            <a:ext cx="5106838" cy="523220"/>
          </a:xfrm>
          <a:prstGeom prst="rect">
            <a:avLst/>
          </a:prstGeom>
          <a:noFill/>
        </p:spPr>
        <p:txBody>
          <a:bodyPr wrap="square" rtlCol="0">
            <a:spAutoFit/>
          </a:bodyPr>
          <a:lstStyle/>
          <a:p>
            <a:pPr marL="457200" indent="-457200" algn="just">
              <a:buFontTx/>
              <a:buChar char="-"/>
              <a:defRPr/>
            </a:pPr>
            <a:r>
              <a:rPr lang="en-US" sz="280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cực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tên</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10000"/>
                  </a:schemeClr>
                </a:solidFill>
                <a:latin typeface="Times New Roman" panose="02020603050405020304" pitchFamily="18" charset="0"/>
                <a:cs typeface="Times New Roman" panose="02020603050405020304" pitchFamily="18" charset="0"/>
              </a:rPr>
              <a:t>Hút</a:t>
            </a:r>
            <a:r>
              <a:rPr lang="en-US" sz="2800" dirty="0" smtClean="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1096" y="2088632"/>
            <a:ext cx="5152373" cy="523220"/>
          </a:xfrm>
          <a:prstGeom prst="rect">
            <a:avLst/>
          </a:prstGeom>
        </p:spPr>
        <p:txBody>
          <a:bodyPr wrap="non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vị</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3743864" y="3001253"/>
            <a:ext cx="4370107"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endParaRPr 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3698980" y="3913874"/>
            <a:ext cx="4666662"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0151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0972" y="389477"/>
            <a:ext cx="8369015" cy="565748"/>
            <a:chOff x="967563" y="659219"/>
            <a:chExt cx="7177887"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III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94884" y="699524"/>
              <a:ext cx="6550566"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CÁC LĨNH VỰC CỦA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544411" y="1216630"/>
            <a:ext cx="4129422" cy="3676750"/>
            <a:chOff x="2268366" y="1237891"/>
            <a:chExt cx="4129422" cy="3676750"/>
          </a:xfrm>
        </p:grpSpPr>
        <p:sp>
          <p:nvSpPr>
            <p:cNvPr id="8" name="Oval 7"/>
            <p:cNvSpPr/>
            <p:nvPr/>
          </p:nvSpPr>
          <p:spPr>
            <a:xfrm>
              <a:off x="4913846" y="1266435"/>
              <a:ext cx="1000190" cy="961897"/>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9" name="Oval 8"/>
            <p:cNvSpPr/>
            <p:nvPr/>
          </p:nvSpPr>
          <p:spPr>
            <a:xfrm>
              <a:off x="2697861" y="1237891"/>
              <a:ext cx="1000190" cy="9618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p:cNvSpPr/>
            <p:nvPr/>
          </p:nvSpPr>
          <p:spPr>
            <a:xfrm>
              <a:off x="2268366" y="2927518"/>
              <a:ext cx="1000190" cy="9618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1" name="Oval 10"/>
            <p:cNvSpPr/>
            <p:nvPr/>
          </p:nvSpPr>
          <p:spPr>
            <a:xfrm>
              <a:off x="3929340" y="3952744"/>
              <a:ext cx="1000190" cy="961897"/>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2" name="Oval 11"/>
            <p:cNvSpPr/>
            <p:nvPr/>
          </p:nvSpPr>
          <p:spPr>
            <a:xfrm>
              <a:off x="5397598" y="2866510"/>
              <a:ext cx="1000190" cy="961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13" name="Group 12"/>
            <p:cNvGrpSpPr/>
            <p:nvPr/>
          </p:nvGrpSpPr>
          <p:grpSpPr>
            <a:xfrm>
              <a:off x="3154441" y="1848060"/>
              <a:ext cx="2418863" cy="2104684"/>
              <a:chOff x="1164926" y="788113"/>
              <a:chExt cx="2418863" cy="2104684"/>
            </a:xfrm>
          </p:grpSpPr>
          <p:sp>
            <p:nvSpPr>
              <p:cNvPr id="14" name="Oval 13"/>
              <p:cNvSpPr/>
              <p:nvPr/>
            </p:nvSpPr>
            <p:spPr>
              <a:xfrm>
                <a:off x="1164926" y="788113"/>
                <a:ext cx="2303015" cy="2104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1298771" y="1432013"/>
                <a:ext cx="2285018" cy="954107"/>
              </a:xfrm>
              <a:prstGeom prst="rect">
                <a:avLst/>
              </a:prstGeom>
              <a:noFill/>
            </p:spPr>
            <p:txBody>
              <a:bodyPr wrap="square" rtlCol="0">
                <a:spAutoFit/>
              </a:bodyPr>
              <a:lstStyle/>
              <a:p>
                <a:r>
                  <a:rPr lang="en-US" sz="2800" b="1" dirty="0" smtClean="0">
                    <a:solidFill>
                      <a:srgbClr val="02BDC7"/>
                    </a:solidFill>
                    <a:latin typeface="Times New Roman" panose="02020603050405020304" pitchFamily="18" charset="0"/>
                    <a:cs typeface="Times New Roman" panose="02020603050405020304" pitchFamily="18" charset="0"/>
                  </a:rPr>
                  <a:t>KHOA HỌC TỰ NHIÊN</a:t>
                </a:r>
                <a:endParaRPr lang="en-US" sz="2800" b="1" dirty="0">
                  <a:solidFill>
                    <a:srgbClr val="02BDC7"/>
                  </a:solidFill>
                  <a:latin typeface="Times New Roman" panose="02020603050405020304" pitchFamily="18" charset="0"/>
                  <a:cs typeface="Times New Roman" panose="02020603050405020304" pitchFamily="18" charset="0"/>
                </a:endParaRPr>
              </a:p>
            </p:txBody>
          </p:sp>
        </p:grpSp>
        <p:grpSp>
          <p:nvGrpSpPr>
            <p:cNvPr id="16" name="Google Shape;1603;p48"/>
            <p:cNvGrpSpPr/>
            <p:nvPr/>
          </p:nvGrpSpPr>
          <p:grpSpPr>
            <a:xfrm>
              <a:off x="5151185" y="1559138"/>
              <a:ext cx="447862" cy="332833"/>
              <a:chOff x="5294900" y="4344850"/>
              <a:chExt cx="535721" cy="398125"/>
            </a:xfrm>
          </p:grpSpPr>
          <p:sp>
            <p:nvSpPr>
              <p:cNvPr id="17" name="Google Shape;1604;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18" name="Google Shape;1605;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19" name="Google Shape;1606;p48"/>
              <p:cNvSpPr/>
              <p:nvPr/>
            </p:nvSpPr>
            <p:spPr>
              <a:xfrm>
                <a:off x="5360471"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grpSp>
        <p:pic>
          <p:nvPicPr>
            <p:cNvPr id="20" name="Picture 19"/>
            <p:cNvPicPr>
              <a:picLocks noChangeAspect="1"/>
            </p:cNvPicPr>
            <p:nvPr/>
          </p:nvPicPr>
          <p:blipFill>
            <a:blip r:embed="rId2"/>
            <a:stretch>
              <a:fillRect/>
            </a:stretch>
          </p:blipFill>
          <p:spPr>
            <a:xfrm>
              <a:off x="2641874" y="3176305"/>
              <a:ext cx="292633" cy="548688"/>
            </a:xfrm>
            <a:prstGeom prst="rect">
              <a:avLst/>
            </a:prstGeom>
          </p:spPr>
        </p:pic>
        <p:pic>
          <p:nvPicPr>
            <p:cNvPr id="21" name="Picture 20"/>
            <p:cNvPicPr>
              <a:picLocks noChangeAspect="1"/>
            </p:cNvPicPr>
            <p:nvPr/>
          </p:nvPicPr>
          <p:blipFill>
            <a:blip r:embed="rId3"/>
            <a:stretch>
              <a:fillRect/>
            </a:stretch>
          </p:blipFill>
          <p:spPr>
            <a:xfrm>
              <a:off x="4173381" y="4139211"/>
              <a:ext cx="512108" cy="512108"/>
            </a:xfrm>
            <a:prstGeom prst="rect">
              <a:avLst/>
            </a:prstGeom>
          </p:spPr>
        </p:pic>
        <p:pic>
          <p:nvPicPr>
            <p:cNvPr id="22" name="Picture 21"/>
            <p:cNvPicPr>
              <a:picLocks noChangeAspect="1"/>
            </p:cNvPicPr>
            <p:nvPr/>
          </p:nvPicPr>
          <p:blipFill>
            <a:blip r:embed="rId4"/>
            <a:stretch>
              <a:fillRect/>
            </a:stretch>
          </p:blipFill>
          <p:spPr>
            <a:xfrm>
              <a:off x="5599051" y="3078638"/>
              <a:ext cx="469433" cy="475529"/>
            </a:xfrm>
            <a:prstGeom prst="rect">
              <a:avLst/>
            </a:prstGeom>
          </p:spPr>
        </p:pic>
        <p:grpSp>
          <p:nvGrpSpPr>
            <p:cNvPr id="23" name="Google Shape;1500;p48"/>
            <p:cNvGrpSpPr/>
            <p:nvPr/>
          </p:nvGrpSpPr>
          <p:grpSpPr>
            <a:xfrm>
              <a:off x="3039144" y="1512698"/>
              <a:ext cx="303217" cy="325685"/>
              <a:chOff x="611175" y="2326900"/>
              <a:chExt cx="362700" cy="389575"/>
            </a:xfrm>
          </p:grpSpPr>
          <p:sp>
            <p:nvSpPr>
              <p:cNvPr id="24" name="Google Shape;1501;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25" name="Google Shape;1502;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26" name="Google Shape;1503;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27" name="Google Shape;1504;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grpSp>
      </p:grpSp>
    </p:spTree>
    <p:extLst>
      <p:ext uri="{BB962C8B-B14F-4D97-AF65-F5344CB8AC3E}">
        <p14:creationId xmlns:p14="http://schemas.microsoft.com/office/powerpoint/2010/main" val="21935495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36" t="4801" r="5136" b="4194"/>
          <a:stretch/>
        </p:blipFill>
        <p:spPr>
          <a:xfrm>
            <a:off x="268357" y="297951"/>
            <a:ext cx="2992368" cy="4561725"/>
          </a:xfrm>
        </p:spPr>
      </p:pic>
      <p:sp>
        <p:nvSpPr>
          <p:cNvPr id="5" name="TextBox 4"/>
          <p:cNvSpPr txBox="1"/>
          <p:nvPr/>
        </p:nvSpPr>
        <p:spPr>
          <a:xfrm>
            <a:off x="3486363" y="859045"/>
            <a:ext cx="5750104"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Chương</a:t>
            </a:r>
            <a:r>
              <a:rPr lang="en-US" sz="2400" b="1" dirty="0" smtClean="0">
                <a:solidFill>
                  <a:srgbClr val="002060"/>
                </a:solidFill>
                <a:latin typeface="Times New Roman" panose="02020603050405020304" pitchFamily="18" charset="0"/>
                <a:cs typeface="Times New Roman" panose="02020603050405020304" pitchFamily="18" charset="0"/>
              </a:rPr>
              <a:t> 1. </a:t>
            </a:r>
            <a:r>
              <a:rPr lang="en-US" sz="2400" b="1" dirty="0" err="1" smtClean="0">
                <a:solidFill>
                  <a:srgbClr val="002060"/>
                </a:solidFill>
                <a:latin typeface="Times New Roman" panose="02020603050405020304" pitchFamily="18" charset="0"/>
                <a:cs typeface="Times New Roman" panose="02020603050405020304" pitchFamily="18" charset="0"/>
              </a:rPr>
              <a:t>Mở</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đầu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về</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khoa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học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tự</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nhiên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66507" y="347608"/>
            <a:ext cx="5075434"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10 CHƯƠNG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61707" y="138226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2. </a:t>
            </a:r>
            <a:r>
              <a:rPr lang="en-US" sz="2400" b="1" dirty="0" err="1" smtClean="0">
                <a:solidFill>
                  <a:srgbClr val="002060"/>
                </a:solidFill>
                <a:latin typeface="Times New Roman" panose="02020603050405020304" pitchFamily="18" charset="0"/>
                <a:cs typeface="Times New Roman" panose="02020603050405020304" pitchFamily="18" charset="0"/>
              </a:rPr>
              <a:t>Chất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quanh</a:t>
            </a:r>
            <a:r>
              <a:rPr lang="en-US" sz="2400" b="1" dirty="0" smtClean="0">
                <a:solidFill>
                  <a:srgbClr val="002060"/>
                </a:solidFill>
                <a:latin typeface="Times New Roman" panose="02020603050405020304" pitchFamily="18" charset="0"/>
                <a:cs typeface="Times New Roman" panose="02020603050405020304" pitchFamily="18" charset="0"/>
              </a:rPr>
              <a:t> ta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61707" y="1905485"/>
            <a:ext cx="5455578"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3</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Một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số</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vật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liệu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nguyên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liệu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lương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phẩm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thông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dụng</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61707" y="2736482"/>
            <a:ext cx="5455578"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4. </a:t>
            </a:r>
            <a:r>
              <a:rPr lang="en-US" sz="2400" b="1" dirty="0" err="1" smtClean="0">
                <a:solidFill>
                  <a:srgbClr val="002060"/>
                </a:solidFill>
                <a:latin typeface="Times New Roman" panose="02020603050405020304" pitchFamily="18" charset="0"/>
                <a:cs typeface="Times New Roman" panose="02020603050405020304" pitchFamily="18" charset="0"/>
              </a:rPr>
              <a:t>Hỗn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hợp</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Tách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ra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khỏi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hỗn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hợp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61707" y="3567479"/>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5</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Tế</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bào</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8260422" y="4212404"/>
            <a:ext cx="1294544" cy="1294544"/>
          </a:xfrm>
          <a:prstGeom prst="ellipse">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64590" y="3884594"/>
            <a:ext cx="438493" cy="4377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13747" y="4492902"/>
            <a:ext cx="480697" cy="485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425" y="4689163"/>
            <a:ext cx="480697" cy="4854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80878" y="-172123"/>
            <a:ext cx="480697" cy="4854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oogle Shape;1592;p48"/>
          <p:cNvGrpSpPr/>
          <p:nvPr/>
        </p:nvGrpSpPr>
        <p:grpSpPr>
          <a:xfrm>
            <a:off x="8558195" y="4506172"/>
            <a:ext cx="556396" cy="637328"/>
            <a:chOff x="1979475" y="4289300"/>
            <a:chExt cx="322400" cy="509225"/>
          </a:xfrm>
        </p:grpSpPr>
        <p:sp>
          <p:nvSpPr>
            <p:cNvPr id="40" name="Google Shape;1593;p48"/>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1" name="Google Shape;1594;p48"/>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 name="Google Shape;1595;p48"/>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grpSp>
        <p:nvGrpSpPr>
          <p:cNvPr id="43" name="Google Shape;1642;p48"/>
          <p:cNvGrpSpPr/>
          <p:nvPr/>
        </p:nvGrpSpPr>
        <p:grpSpPr>
          <a:xfrm>
            <a:off x="7981897" y="4535823"/>
            <a:ext cx="320406" cy="399600"/>
            <a:chOff x="5241175" y="4959100"/>
            <a:chExt cx="539775" cy="517775"/>
          </a:xfrm>
        </p:grpSpPr>
        <p:sp>
          <p:nvSpPr>
            <p:cNvPr id="44"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5"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6"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grpSp>
        <p:nvGrpSpPr>
          <p:cNvPr id="50" name="Google Shape;1014;p47"/>
          <p:cNvGrpSpPr/>
          <p:nvPr/>
        </p:nvGrpSpPr>
        <p:grpSpPr>
          <a:xfrm>
            <a:off x="8767312" y="3943909"/>
            <a:ext cx="249973" cy="268495"/>
            <a:chOff x="611175" y="2326900"/>
            <a:chExt cx="362700" cy="389575"/>
          </a:xfrm>
        </p:grpSpPr>
        <p:sp>
          <p:nvSpPr>
            <p:cNvPr id="51" name="Google Shape;1015;p4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 name="Google Shape;1016;p4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3" name="Google Shape;1017;p4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 name="Google Shape;1018;p4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2351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4731492" y="435298"/>
            <a:ext cx="1000190" cy="961897"/>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Oval 33"/>
          <p:cNvSpPr/>
          <p:nvPr/>
        </p:nvSpPr>
        <p:spPr>
          <a:xfrm>
            <a:off x="2851955" y="446449"/>
            <a:ext cx="1000190" cy="9618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3" name="Oval 32"/>
          <p:cNvSpPr/>
          <p:nvPr/>
        </p:nvSpPr>
        <p:spPr>
          <a:xfrm>
            <a:off x="2400079" y="1987191"/>
            <a:ext cx="1000190" cy="9618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1" name="Oval 30"/>
          <p:cNvSpPr/>
          <p:nvPr/>
        </p:nvSpPr>
        <p:spPr>
          <a:xfrm>
            <a:off x="3869544" y="2839828"/>
            <a:ext cx="1000190" cy="961897"/>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5" name="Oval 24"/>
          <p:cNvSpPr/>
          <p:nvPr/>
        </p:nvSpPr>
        <p:spPr>
          <a:xfrm>
            <a:off x="5212347" y="1868967"/>
            <a:ext cx="1000190" cy="961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10" name="Group 9"/>
          <p:cNvGrpSpPr/>
          <p:nvPr/>
        </p:nvGrpSpPr>
        <p:grpSpPr>
          <a:xfrm>
            <a:off x="3156248" y="987893"/>
            <a:ext cx="2382551" cy="2050451"/>
            <a:chOff x="1201238" y="842346"/>
            <a:chExt cx="2382551" cy="2050451"/>
          </a:xfrm>
        </p:grpSpPr>
        <p:sp>
          <p:nvSpPr>
            <p:cNvPr id="5" name="Oval 4"/>
            <p:cNvSpPr/>
            <p:nvPr/>
          </p:nvSpPr>
          <p:spPr>
            <a:xfrm>
              <a:off x="1201238" y="842346"/>
              <a:ext cx="2284648" cy="2050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 name="TextBox 2"/>
            <p:cNvSpPr txBox="1"/>
            <p:nvPr/>
          </p:nvSpPr>
          <p:spPr>
            <a:xfrm>
              <a:off x="1298771" y="1432013"/>
              <a:ext cx="2285018" cy="954107"/>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355229" y="2330154"/>
            <a:ext cx="1880559"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SINH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6114" y="2681160"/>
            <a:ext cx="2596140" cy="954107"/>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về</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vật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sống</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72998" y="163939"/>
            <a:ext cx="1989256"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HÓA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14762" y="640319"/>
            <a:ext cx="2792720" cy="1384995"/>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chất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sự</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biến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đổi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của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chúng</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081620" y="163939"/>
            <a:ext cx="306237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VẬT LÝ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212537" y="618416"/>
            <a:ext cx="3021606" cy="1384995"/>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về</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chuyển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động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lực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năng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lượng</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2417674" y="3783437"/>
            <a:ext cx="4904120"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KHOA HỌC TRÁI ĐẤT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72998" y="4231078"/>
            <a:ext cx="7875820" cy="954107"/>
          </a:xfrm>
          <a:prstGeom prst="rect">
            <a:avLst/>
          </a:prstGeom>
          <a:noFill/>
        </p:spPr>
        <p:txBody>
          <a:bodyPr wrap="square" rtlCol="0">
            <a:spAutoFit/>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về</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cấu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tạo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Trái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Đất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bầu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khí</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quyển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bao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quanh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nó</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081621" y="2283245"/>
            <a:ext cx="306237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THIÊN VĂN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6321604" y="2720970"/>
            <a:ext cx="3021606" cy="954107"/>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Nghiên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cứu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thể</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pSp>
        <p:nvGrpSpPr>
          <p:cNvPr id="38" name="Google Shape;1603;p48"/>
          <p:cNvGrpSpPr/>
          <p:nvPr/>
        </p:nvGrpSpPr>
        <p:grpSpPr>
          <a:xfrm>
            <a:off x="5015824" y="673882"/>
            <a:ext cx="393045" cy="332833"/>
            <a:chOff x="5275975" y="4344850"/>
            <a:chExt cx="470150" cy="398125"/>
          </a:xfrm>
        </p:grpSpPr>
        <p:sp>
          <p:nvSpPr>
            <p:cNvPr id="39" name="Google Shape;1604;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40" name="Google Shape;1605;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41" name="Google Shape;1606;p48"/>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grpSp>
      <p:pic>
        <p:nvPicPr>
          <p:cNvPr id="48" name="Picture 47"/>
          <p:cNvPicPr>
            <a:picLocks noChangeAspect="1"/>
          </p:cNvPicPr>
          <p:nvPr/>
        </p:nvPicPr>
        <p:blipFill>
          <a:blip r:embed="rId2"/>
          <a:stretch>
            <a:fillRect/>
          </a:stretch>
        </p:blipFill>
        <p:spPr>
          <a:xfrm>
            <a:off x="2724627" y="2183872"/>
            <a:ext cx="292633" cy="548688"/>
          </a:xfrm>
          <a:prstGeom prst="rect">
            <a:avLst/>
          </a:prstGeom>
        </p:spPr>
      </p:pic>
      <p:pic>
        <p:nvPicPr>
          <p:cNvPr id="49" name="Picture 48"/>
          <p:cNvPicPr>
            <a:picLocks noChangeAspect="1"/>
          </p:cNvPicPr>
          <p:nvPr/>
        </p:nvPicPr>
        <p:blipFill>
          <a:blip r:embed="rId3"/>
          <a:stretch>
            <a:fillRect/>
          </a:stretch>
        </p:blipFill>
        <p:spPr>
          <a:xfrm>
            <a:off x="4078161" y="3095087"/>
            <a:ext cx="512108" cy="512108"/>
          </a:xfrm>
          <a:prstGeom prst="rect">
            <a:avLst/>
          </a:prstGeom>
        </p:spPr>
      </p:pic>
      <p:pic>
        <p:nvPicPr>
          <p:cNvPr id="50" name="Picture 49"/>
          <p:cNvPicPr>
            <a:picLocks noChangeAspect="1"/>
          </p:cNvPicPr>
          <p:nvPr/>
        </p:nvPicPr>
        <p:blipFill>
          <a:blip r:embed="rId4"/>
          <a:stretch>
            <a:fillRect/>
          </a:stretch>
        </p:blipFill>
        <p:spPr>
          <a:xfrm>
            <a:off x="5485586" y="2092389"/>
            <a:ext cx="469433" cy="475529"/>
          </a:xfrm>
          <a:prstGeom prst="rect">
            <a:avLst/>
          </a:prstGeom>
        </p:spPr>
      </p:pic>
      <p:grpSp>
        <p:nvGrpSpPr>
          <p:cNvPr id="51" name="Google Shape;1500;p48"/>
          <p:cNvGrpSpPr/>
          <p:nvPr/>
        </p:nvGrpSpPr>
        <p:grpSpPr>
          <a:xfrm>
            <a:off x="3190646" y="708086"/>
            <a:ext cx="303217" cy="325685"/>
            <a:chOff x="611175" y="2326900"/>
            <a:chExt cx="362700" cy="389575"/>
          </a:xfrm>
        </p:grpSpPr>
        <p:sp>
          <p:nvSpPr>
            <p:cNvPr id="52" name="Google Shape;1501;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53" name="Google Shape;1502;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54" name="Google Shape;1503;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sp>
          <p:nvSpPr>
            <p:cNvPr id="55" name="Google Shape;1504;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2060"/>
                </a:solidFill>
                <a:effectLst/>
                <a:uLnTx/>
                <a:uFillTx/>
              </a:endParaRPr>
            </a:p>
          </p:txBody>
        </p:sp>
      </p:grpSp>
    </p:spTree>
    <p:extLst>
      <p:ext uri="{BB962C8B-B14F-4D97-AF65-F5344CB8AC3E}">
        <p14:creationId xmlns:p14="http://schemas.microsoft.com/office/powerpoint/2010/main" val="34539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par>
                                <p:cTn id="39" presetID="6" presetClass="entr" presetSubtype="16"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ircle(in)">
                                      <p:cBhvr>
                                        <p:cTn id="41" dur="20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2000"/>
                                        <p:tgtEl>
                                          <p:spTgt spid="25"/>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par>
                                <p:cTn id="55" presetID="6"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circle(in)">
                                      <p:cBhvr>
                                        <p:cTn id="57" dur="20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circle(in)">
                                      <p:cBhvr>
                                        <p:cTn id="62" dur="2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par>
                                <p:cTn id="71" presetID="16" presetClass="entr" presetSubtype="21"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arn(inVertical)">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3" grpId="0" animBg="1"/>
      <p:bldP spid="31" grpId="0" animBg="1"/>
      <p:bldP spid="25" grpId="0" animBg="1"/>
      <p:bldP spid="8" grpId="0"/>
      <p:bldP spid="9" grpId="0"/>
      <p:bldP spid="13" grpId="0"/>
      <p:bldP spid="15" grpId="0"/>
      <p:bldP spid="20" grpId="0"/>
      <p:bldP spid="22" grpId="0"/>
      <p:bldP spid="30"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6491" y="172529"/>
            <a:ext cx="6228272" cy="523220"/>
          </a:xfrm>
          <a:prstGeom prst="rect">
            <a:avLst/>
          </a:prstGeom>
          <a:noFill/>
        </p:spPr>
        <p:txBody>
          <a:bodyPr wrap="square" rtlCol="0">
            <a:spAutoFit/>
          </a:bodyPr>
          <a:lstStyle/>
          <a:p>
            <a:pPr algn="ctr"/>
            <a:r>
              <a:rPr lang="en-US" sz="2800" b="1" dirty="0" smtClean="0">
                <a:solidFill>
                  <a:srgbClr val="0070C0"/>
                </a:solidFill>
                <a:latin typeface="Times New Roman" panose="02020603050405020304" pitchFamily="18" charset="0"/>
                <a:cs typeface="Times New Roman" panose="02020603050405020304" pitchFamily="18" charset="0"/>
              </a:rPr>
              <a:t>PHIẾU HỌC TẬP SỐ 2</a:t>
            </a:r>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90572476"/>
              </p:ext>
            </p:extLst>
          </p:nvPr>
        </p:nvGraphicFramePr>
        <p:xfrm>
          <a:off x="655605" y="695752"/>
          <a:ext cx="8039820" cy="3876246"/>
        </p:xfrm>
        <a:graphic>
          <a:graphicData uri="http://schemas.openxmlformats.org/drawingml/2006/table">
            <a:tbl>
              <a:tblPr firstRow="1" bandRow="1">
                <a:tableStyleId>{5E225D28-81A1-47F6-B832-14334138A573}</a:tableStyleId>
              </a:tblPr>
              <a:tblGrid>
                <a:gridCol w="2009955"/>
                <a:gridCol w="2009955"/>
                <a:gridCol w="2009955"/>
                <a:gridCol w="2009955"/>
              </a:tblGrid>
              <a:tr h="646041">
                <a:tc rowSpan="2">
                  <a:txBody>
                    <a:bodyPr/>
                    <a:lstStyle/>
                    <a:p>
                      <a:pPr algn="ctr"/>
                      <a:endParaRPr lang="en-US" sz="2800" dirty="0" smtClean="0">
                        <a:latin typeface="Times New Roman" panose="02020603050405020304" pitchFamily="18" charset="0"/>
                        <a:cs typeface="Times New Roman" panose="02020603050405020304" pitchFamily="18" charset="0"/>
                      </a:endParaRPr>
                    </a:p>
                    <a:p>
                      <a:pPr algn="ctr"/>
                      <a:r>
                        <a:rPr lang="en-US" sz="2800" b="1" dirty="0" err="1" smtClean="0">
                          <a:solidFill>
                            <a:schemeClr val="bg1"/>
                          </a:solidFill>
                          <a:latin typeface="Times New Roman" panose="02020603050405020304" pitchFamily="18" charset="0"/>
                          <a:cs typeface="Times New Roman" panose="02020603050405020304" pitchFamily="18" charset="0"/>
                        </a:rPr>
                        <a:t>Hiện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tượng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gridSpan="3">
                  <a:txBody>
                    <a:bodyPr/>
                    <a:lstStyle/>
                    <a:p>
                      <a:pPr algn="ctr"/>
                      <a:r>
                        <a:rPr lang="en-US" sz="2800" dirty="0" err="1" smtClean="0">
                          <a:solidFill>
                            <a:schemeClr val="bg1"/>
                          </a:solidFill>
                          <a:latin typeface="Times New Roman" panose="02020603050405020304" pitchFamily="18" charset="0"/>
                          <a:cs typeface="Times New Roman" panose="02020603050405020304" pitchFamily="18" charset="0"/>
                        </a:rPr>
                        <a:t>Lĩnh</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vực</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khoa</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học</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tự</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nhiên</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hMerge="1">
                  <a:txBody>
                    <a:bodyPr/>
                    <a:lstStyle/>
                    <a:p>
                      <a:endParaRPr lang="en-US" dirty="0"/>
                    </a:p>
                  </a:txBody>
                  <a:tcPr/>
                </a:tc>
                <a:tc hMerge="1">
                  <a:txBody>
                    <a:bodyPr/>
                    <a:lstStyle/>
                    <a:p>
                      <a:endParaRPr lang="en-US" dirty="0"/>
                    </a:p>
                  </a:txBody>
                  <a:tcPr/>
                </a:tc>
              </a:tr>
              <a:tr h="646041">
                <a:tc vMerge="1">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smtClean="0">
                          <a:solidFill>
                            <a:schemeClr val="bg1"/>
                          </a:solidFill>
                          <a:latin typeface="Times New Roman" panose="02020603050405020304" pitchFamily="18" charset="0"/>
                          <a:cs typeface="Times New Roman" panose="02020603050405020304" pitchFamily="18" charset="0"/>
                        </a:rPr>
                        <a:t>Sinh</a:t>
                      </a:r>
                      <a:r>
                        <a:rPr lang="en-US" sz="2800" baseline="0" smtClean="0">
                          <a:solidFill>
                            <a:schemeClr val="bg1"/>
                          </a:solidFill>
                          <a:latin typeface="Times New Roman" panose="02020603050405020304" pitchFamily="18" charset="0"/>
                          <a:cs typeface="Times New Roman" panose="02020603050405020304" pitchFamily="18" charset="0"/>
                        </a:rPr>
                        <a:t> học </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smtClean="0">
                          <a:solidFill>
                            <a:schemeClr val="bg1"/>
                          </a:solidFill>
                          <a:latin typeface="Times New Roman" panose="02020603050405020304" pitchFamily="18" charset="0"/>
                          <a:cs typeface="Times New Roman" panose="02020603050405020304" pitchFamily="18" charset="0"/>
                        </a:rPr>
                        <a:t>Hóa</a:t>
                      </a:r>
                      <a:r>
                        <a:rPr lang="en-US" sz="2800" baseline="0" smtClean="0">
                          <a:solidFill>
                            <a:schemeClr val="bg1"/>
                          </a:solidFill>
                          <a:latin typeface="Times New Roman" panose="02020603050405020304" pitchFamily="18" charset="0"/>
                          <a:cs typeface="Times New Roman" panose="02020603050405020304" pitchFamily="18" charset="0"/>
                        </a:rPr>
                        <a:t> học</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dirty="0" err="1" smtClean="0">
                          <a:solidFill>
                            <a:schemeClr val="bg1"/>
                          </a:solidFill>
                          <a:latin typeface="Times New Roman" panose="02020603050405020304" pitchFamily="18" charset="0"/>
                          <a:cs typeface="Times New Roman" panose="02020603050405020304" pitchFamily="18" charset="0"/>
                        </a:rPr>
                        <a:t>Vật</a:t>
                      </a:r>
                      <a:r>
                        <a:rPr lang="en-US" sz="2800" baseline="0" dirty="0" smtClean="0">
                          <a:solidFill>
                            <a:schemeClr val="bg1"/>
                          </a:solidFill>
                          <a:latin typeface="Times New Roman" panose="02020603050405020304" pitchFamily="18" charset="0"/>
                          <a:cs typeface="Times New Roman" panose="02020603050405020304" pitchFamily="18" charset="0"/>
                        </a:rPr>
                        <a:t> </a:t>
                      </a:r>
                      <a:r>
                        <a:rPr lang="en-US" sz="2800" baseline="0" dirty="0" err="1" smtClean="0">
                          <a:solidFill>
                            <a:schemeClr val="bg1"/>
                          </a:solidFill>
                          <a:latin typeface="Times New Roman" panose="02020603050405020304" pitchFamily="18" charset="0"/>
                          <a:cs typeface="Times New Roman" panose="02020603050405020304" pitchFamily="18" charset="0"/>
                        </a:rPr>
                        <a:t>lý</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r>
              <a:tr h="646041">
                <a:tc>
                  <a:txBody>
                    <a:bodyPr/>
                    <a:lstStyle/>
                    <a:p>
                      <a:pPr algn="ctr"/>
                      <a:r>
                        <a:rPr lang="en-US" sz="2800" dirty="0" smtClean="0">
                          <a:latin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smtClean="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smtClean="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smtClean="0">
                          <a:latin typeface="Times New Roman" panose="02020603050405020304" pitchFamily="18" charset="0"/>
                          <a:cs typeface="Times New Roman" panose="02020603050405020304" pitchFamily="18" charset="0"/>
                        </a:rPr>
                        <a:t>d</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bl>
          </a:graphicData>
        </a:graphic>
      </p:graphicFrame>
      <p:sp>
        <p:nvSpPr>
          <p:cNvPr id="5" name="Half Frame 4"/>
          <p:cNvSpPr/>
          <p:nvPr/>
        </p:nvSpPr>
        <p:spPr>
          <a:xfrm rot="13528779">
            <a:off x="7501436" y="1958480"/>
            <a:ext cx="386653"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3528779">
            <a:off x="7523177" y="3224945"/>
            <a:ext cx="361095"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3528779">
            <a:off x="5319565" y="2579197"/>
            <a:ext cx="336494"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3528779">
            <a:off x="3414129" y="3864602"/>
            <a:ext cx="361095"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552091" y="-793630"/>
            <a:ext cx="1293963" cy="148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97018" y="4501826"/>
            <a:ext cx="1293963" cy="148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8565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759124" y="971769"/>
            <a:ext cx="3157268" cy="317452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4732" y="1435644"/>
            <a:ext cx="2260121" cy="2246769"/>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Con hãy tìm thêm ví dụ về hiện tượng tự nhiên liên quan tới :</a:t>
            </a:r>
          </a:p>
        </p:txBody>
      </p:sp>
      <p:sp>
        <p:nvSpPr>
          <p:cNvPr id="5" name="Oval 4"/>
          <p:cNvSpPr/>
          <p:nvPr/>
        </p:nvSpPr>
        <p:spPr>
          <a:xfrm>
            <a:off x="5124090" y="50033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4089" y="194655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V</a:t>
            </a:r>
            <a:endParaRPr lang="en-US" dirty="0"/>
          </a:p>
        </p:txBody>
      </p:sp>
      <p:sp>
        <p:nvSpPr>
          <p:cNvPr id="7" name="Oval 6"/>
          <p:cNvSpPr/>
          <p:nvPr/>
        </p:nvSpPr>
        <p:spPr>
          <a:xfrm>
            <a:off x="5124088" y="339277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rot="16200000" flipH="1">
            <a:off x="4449723" y="438441"/>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449719" y="1793873"/>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2"/>
          </p:cNvCxnSpPr>
          <p:nvPr/>
        </p:nvCxnSpPr>
        <p:spPr>
          <a:xfrm>
            <a:off x="3502323" y="3556696"/>
            <a:ext cx="1621765" cy="44855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38156" y="780680"/>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Sinh học</a:t>
            </a:r>
          </a:p>
        </p:txBody>
      </p:sp>
      <p:sp>
        <p:nvSpPr>
          <p:cNvPr id="15" name="TextBox 14"/>
          <p:cNvSpPr txBox="1"/>
          <p:nvPr/>
        </p:nvSpPr>
        <p:spPr>
          <a:xfrm>
            <a:off x="5538156" y="2268546"/>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Hóa học</a:t>
            </a:r>
          </a:p>
        </p:txBody>
      </p:sp>
      <p:sp>
        <p:nvSpPr>
          <p:cNvPr id="16" name="TextBox 15"/>
          <p:cNvSpPr txBox="1"/>
          <p:nvPr/>
        </p:nvSpPr>
        <p:spPr>
          <a:xfrm>
            <a:off x="5607166" y="3716296"/>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Vật lý học</a:t>
            </a:r>
          </a:p>
        </p:txBody>
      </p:sp>
    </p:spTree>
    <p:extLst>
      <p:ext uri="{BB962C8B-B14F-4D97-AF65-F5344CB8AC3E}">
        <p14:creationId xmlns:p14="http://schemas.microsoft.com/office/powerpoint/2010/main" val="25798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42203" y="250350"/>
            <a:ext cx="6814866" cy="1216141"/>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76912" y="357989"/>
            <a:ext cx="6380157" cy="954107"/>
            <a:chOff x="1529862" y="402219"/>
            <a:chExt cx="5472095" cy="954107"/>
          </a:xfrm>
        </p:grpSpPr>
        <p:sp>
          <p:nvSpPr>
            <p:cNvPr id="3" name="Oval 2"/>
            <p:cNvSpPr/>
            <p:nvPr/>
          </p:nvSpPr>
          <p:spPr>
            <a:xfrm>
              <a:off x="1562373" y="597511"/>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529862" y="597511"/>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IV</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64343" y="402219"/>
              <a:ext cx="4637614" cy="954107"/>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802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0113" y="2191109"/>
            <a:ext cx="7643004" cy="1815882"/>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Dựa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Hình</a:t>
            </a:r>
            <a:r>
              <a:rPr lang="en-US" sz="2800" dirty="0" smtClean="0">
                <a:solidFill>
                  <a:schemeClr val="bg1"/>
                </a:solidFill>
                <a:latin typeface="Times New Roman" panose="02020603050405020304" pitchFamily="18" charset="0"/>
                <a:cs typeface="Times New Roman" panose="02020603050405020304" pitchFamily="18" charset="0"/>
              </a:rPr>
              <a:t> 1.2, </a:t>
            </a:r>
            <a:r>
              <a:rPr lang="en-US" sz="2800" dirty="0" err="1" smtClean="0">
                <a:solidFill>
                  <a:schemeClr val="bg1"/>
                </a:solidFill>
                <a:latin typeface="Times New Roman" panose="02020603050405020304" pitchFamily="18" charset="0"/>
                <a:cs typeface="Times New Roman" panose="02020603050405020304" pitchFamily="18" charset="0"/>
              </a:rPr>
              <a:t>hãy</a:t>
            </a:r>
            <a:r>
              <a:rPr lang="en-US" sz="2800" dirty="0" smtClean="0">
                <a:solidFill>
                  <a:schemeClr val="bg1"/>
                </a:solidFill>
                <a:latin typeface="Times New Roman" panose="02020603050405020304" pitchFamily="18" charset="0"/>
                <a:cs typeface="Times New Roman" panose="02020603050405020304" pitchFamily="18" charset="0"/>
              </a:rPr>
              <a:t> so </a:t>
            </a:r>
            <a:r>
              <a:rPr lang="en-US" sz="2800" dirty="0" err="1" smtClean="0">
                <a:solidFill>
                  <a:schemeClr val="bg1"/>
                </a:solidFill>
                <a:latin typeface="Times New Roman" panose="02020603050405020304" pitchFamily="18" charset="0"/>
                <a:cs typeface="Times New Roman" panose="02020603050405020304" pitchFamily="18" charset="0"/>
              </a:rPr>
              <a:t>sánh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phương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tiện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mà</a:t>
            </a:r>
            <a:r>
              <a:rPr lang="en-US" sz="2800" dirty="0" smtClean="0">
                <a:solidFill>
                  <a:schemeClr val="bg1"/>
                </a:solidFill>
                <a:latin typeface="Times New Roman" panose="02020603050405020304" pitchFamily="18" charset="0"/>
                <a:cs typeface="Times New Roman" panose="02020603050405020304" pitchFamily="18" charset="0"/>
              </a:rPr>
              <a:t> con </a:t>
            </a:r>
            <a:r>
              <a:rPr lang="en-US" sz="2800" dirty="0" err="1" smtClean="0">
                <a:solidFill>
                  <a:schemeClr val="bg1"/>
                </a:solidFill>
                <a:latin typeface="Times New Roman" panose="02020603050405020304" pitchFamily="18" charset="0"/>
                <a:cs typeface="Times New Roman" panose="02020603050405020304" pitchFamily="18" charset="0"/>
              </a:rPr>
              <a:t>người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sử</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trong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một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lĩnh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vực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đời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khoa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nghệ</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còn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chưa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phát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triển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hiện</a:t>
            </a:r>
            <a:r>
              <a:rPr lang="en-US" sz="2800" dirty="0" smtClean="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32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2091" y="500330"/>
            <a:ext cx="8108830" cy="1431987"/>
          </a:xfrm>
          <a:prstGeom prst="roundRect">
            <a:avLst>
              <a:gd name="adj" fmla="val 50000"/>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00330"/>
            <a:ext cx="2501660" cy="14319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2"/>
            <a:srcRect/>
            <a:stretch>
              <a:fillRect l="-12534" t="-47368" r="-18664" b="-3365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3"/>
            <a:srcRect/>
            <a:stretch>
              <a:fillRect l="-3797" r="-379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Khi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khoa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nghệ</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chưa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phát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triển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Hiện</a:t>
            </a:r>
            <a:r>
              <a:rPr lang="en-US" sz="2800" dirty="0" smtClean="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564572"/>
            <a:ext cx="2366513" cy="1077218"/>
          </a:xfrm>
          <a:prstGeom prst="rect">
            <a:avLst/>
          </a:prstGeom>
          <a:noFill/>
        </p:spPr>
        <p:txBody>
          <a:bodyPr wrap="square" rtlCol="0">
            <a:spAutoFit/>
          </a:bodyPr>
          <a:lstStyle/>
          <a:p>
            <a:pPr algn="ctr"/>
            <a:r>
              <a:rPr lang="en-US" sz="3200" b="1" dirty="0" err="1" smtClean="0">
                <a:solidFill>
                  <a:srgbClr val="002060"/>
                </a:solidFill>
                <a:latin typeface="Times New Roman" panose="02020603050405020304" pitchFamily="18" charset="0"/>
                <a:cs typeface="Times New Roman" panose="02020603050405020304" pitchFamily="18" charset="0"/>
              </a:rPr>
              <a:t>Thông</a:t>
            </a:r>
            <a:r>
              <a:rPr lang="en-US" sz="3200" b="1" dirty="0" smtClean="0">
                <a:solidFill>
                  <a:srgbClr val="002060"/>
                </a:solidFill>
                <a:latin typeface="Times New Roman" panose="02020603050405020304" pitchFamily="18" charset="0"/>
                <a:cs typeface="Times New Roman" panose="02020603050405020304" pitchFamily="18" charset="0"/>
              </a:rPr>
              <a:t> tin </a:t>
            </a:r>
            <a:r>
              <a:rPr lang="en-US" sz="3200" b="1" dirty="0" err="1" smtClean="0">
                <a:solidFill>
                  <a:srgbClr val="002060"/>
                </a:solidFill>
                <a:latin typeface="Times New Roman" panose="02020603050405020304" pitchFamily="18" charset="0"/>
                <a:cs typeface="Times New Roman" panose="02020603050405020304" pitchFamily="18" charset="0"/>
              </a:rPr>
              <a:t>liên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lạc</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664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86286"/>
            <a:ext cx="2501660" cy="1346029"/>
          </a:xfrm>
          <a:prstGeom prst="roundRec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solidFill>
            <a:srgbClr val="02BDC7"/>
          </a:solid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solidFill>
            <a:srgbClr val="02BDC7"/>
          </a:solid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2"/>
            <a:stretch>
              <a:fillRect l="-3797" r="-379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3"/>
            <a:srcRect/>
            <a:stretch>
              <a:fillRect l="-44643" t="-38158" r="-28774" b="-11404"/>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khoa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học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nghệ</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chưa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phát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346883" y="938669"/>
            <a:ext cx="2366513"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Hiện</a:t>
            </a:r>
            <a:r>
              <a:rPr lang="en-US" sz="2800" dirty="0" smtClean="0">
                <a:solidFill>
                  <a:srgbClr val="0070C0"/>
                </a:solidFill>
                <a:latin typeface="Times New Roman" panose="02020603050405020304" pitchFamily="18" charset="0"/>
                <a:cs typeface="Times New Roman" panose="02020603050405020304" pitchFamily="18" charset="0"/>
              </a:rPr>
              <a:t> nay</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85714" y="777585"/>
            <a:ext cx="2366513" cy="584775"/>
          </a:xfrm>
          <a:prstGeom prst="rect">
            <a:avLst/>
          </a:prstGeom>
          <a:noFill/>
        </p:spPr>
        <p:txBody>
          <a:bodyPr wrap="square" rtlCol="0">
            <a:spAutoFit/>
          </a:bodyPr>
          <a:lstStyle/>
          <a:p>
            <a:pPr algn="ctr"/>
            <a:r>
              <a:rPr lang="en-US" sz="3200" b="1" dirty="0" err="1" smtClean="0">
                <a:solidFill>
                  <a:srgbClr val="0070C0"/>
                </a:solidFill>
                <a:latin typeface="Times New Roman" panose="02020603050405020304" pitchFamily="18" charset="0"/>
                <a:cs typeface="Times New Roman" panose="02020603050405020304" pitchFamily="18" charset="0"/>
              </a:rPr>
              <a:t>Sản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xuất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77142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69343" y="550894"/>
            <a:ext cx="8091577" cy="1431987"/>
          </a:xfrm>
          <a:prstGeom prst="roundRect">
            <a:avLst>
              <a:gd name="adj" fmla="val 50000"/>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6" y="564576"/>
            <a:ext cx="2501660" cy="1384994"/>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2"/>
            <a:srcRect/>
            <a:stretch>
              <a:fillRect l="-14730" t="-24562" r="-19214" b="-2082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3"/>
            <a:srcRect/>
            <a:stretch>
              <a:fillRect t="-9846" b="-9846"/>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Khi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khoa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học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công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nghệ</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chưa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phát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triển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Hiện</a:t>
            </a:r>
            <a:r>
              <a:rPr lang="en-US" sz="2800" dirty="0" smtClean="0">
                <a:solidFill>
                  <a:srgbClr val="002060"/>
                </a:solidFill>
                <a:latin typeface="Times New Roman" panose="02020603050405020304" pitchFamily="18" charset="0"/>
                <a:cs typeface="Times New Roman" panose="02020603050405020304" pitchFamily="18" charset="0"/>
              </a:rPr>
              <a:t> nay</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648062"/>
            <a:ext cx="2366513" cy="1077218"/>
          </a:xfrm>
          <a:prstGeom prst="rect">
            <a:avLst/>
          </a:prstGeom>
          <a:noFill/>
        </p:spPr>
        <p:txBody>
          <a:bodyPr wrap="square" rtlCol="0">
            <a:spAutoFit/>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Giao</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thông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vận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tải</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50660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69344" y="500330"/>
            <a:ext cx="8074324" cy="1431987"/>
          </a:xfrm>
          <a:prstGeom prst="roundRect">
            <a:avLst>
              <a:gd name="adj" fmla="val 50000"/>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00330"/>
            <a:ext cx="2501660" cy="14319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2"/>
            <a:srcRect/>
            <a:stretch>
              <a:fillRect t="-3169" b="-3169"/>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3"/>
            <a:srcRect/>
            <a:stretch>
              <a:fillRect l="-205" r="-205"/>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Khi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khoa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nghệ</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chưa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phát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triển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Hiện</a:t>
            </a:r>
            <a:r>
              <a:rPr lang="en-US" sz="2800" dirty="0" smtClean="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564572"/>
            <a:ext cx="2366513" cy="1077218"/>
          </a:xfrm>
          <a:prstGeom prst="rect">
            <a:avLst/>
          </a:prstGeom>
          <a:noFill/>
        </p:spPr>
        <p:txBody>
          <a:bodyPr wrap="square" rtlCol="0">
            <a:spAutoFit/>
          </a:bodyPr>
          <a:lstStyle/>
          <a:p>
            <a:pPr algn="ctr"/>
            <a:r>
              <a:rPr lang="en-US" sz="3200" b="1" dirty="0" err="1" smtClean="0">
                <a:solidFill>
                  <a:srgbClr val="002060"/>
                </a:solidFill>
                <a:latin typeface="Times New Roman" panose="02020603050405020304" pitchFamily="18" charset="0"/>
                <a:cs typeface="Times New Roman" panose="02020603050405020304" pitchFamily="18" charset="0"/>
              </a:rPr>
              <a:t>Giao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thông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vận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tải</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288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759124" y="971769"/>
            <a:ext cx="3157268" cy="317452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4732" y="1435644"/>
            <a:ext cx="2260121" cy="1815882"/>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Con hãy tìm thêm ví dụ so sánh giữa xưa và nay về</a:t>
            </a:r>
          </a:p>
        </p:txBody>
      </p:sp>
      <p:sp>
        <p:nvSpPr>
          <p:cNvPr id="5" name="Oval 4"/>
          <p:cNvSpPr/>
          <p:nvPr/>
        </p:nvSpPr>
        <p:spPr>
          <a:xfrm>
            <a:off x="5124090" y="50033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4089" y="194655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V</a:t>
            </a:r>
            <a:endParaRPr lang="en-US" dirty="0"/>
          </a:p>
        </p:txBody>
      </p:sp>
      <p:sp>
        <p:nvSpPr>
          <p:cNvPr id="7" name="Oval 6"/>
          <p:cNvSpPr/>
          <p:nvPr/>
        </p:nvSpPr>
        <p:spPr>
          <a:xfrm>
            <a:off x="5124088" y="339277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rot="16200000" flipH="1">
            <a:off x="4449723" y="438441"/>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449719" y="1793873"/>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2"/>
          </p:cNvCxnSpPr>
          <p:nvPr/>
        </p:nvCxnSpPr>
        <p:spPr>
          <a:xfrm>
            <a:off x="3502323" y="3556696"/>
            <a:ext cx="1621765" cy="44855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38156" y="780680"/>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Thông tin</a:t>
            </a:r>
          </a:p>
        </p:txBody>
      </p:sp>
      <p:sp>
        <p:nvSpPr>
          <p:cNvPr id="15" name="TextBox 14"/>
          <p:cNvSpPr txBox="1"/>
          <p:nvPr/>
        </p:nvSpPr>
        <p:spPr>
          <a:xfrm>
            <a:off x="5538156" y="2268546"/>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Giao thông</a:t>
            </a:r>
          </a:p>
        </p:txBody>
      </p:sp>
      <p:sp>
        <p:nvSpPr>
          <p:cNvPr id="16" name="TextBox 15"/>
          <p:cNvSpPr txBox="1"/>
          <p:nvPr/>
        </p:nvSpPr>
        <p:spPr>
          <a:xfrm>
            <a:off x="5607166" y="3716296"/>
            <a:ext cx="2260121"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 Sản xuất</a:t>
            </a:r>
          </a:p>
        </p:txBody>
      </p:sp>
    </p:spTree>
    <p:extLst>
      <p:ext uri="{BB962C8B-B14F-4D97-AF65-F5344CB8AC3E}">
        <p14:creationId xmlns:p14="http://schemas.microsoft.com/office/powerpoint/2010/main" val="354785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42203" y="250350"/>
            <a:ext cx="6814866" cy="1216141"/>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76912" y="357989"/>
            <a:ext cx="6380157" cy="954107"/>
            <a:chOff x="1529862" y="402219"/>
            <a:chExt cx="5472095" cy="954107"/>
          </a:xfrm>
        </p:grpSpPr>
        <p:sp>
          <p:nvSpPr>
            <p:cNvPr id="3" name="Oval 2"/>
            <p:cNvSpPr/>
            <p:nvPr/>
          </p:nvSpPr>
          <p:spPr>
            <a:xfrm>
              <a:off x="1562373" y="597511"/>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529862" y="597511"/>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IV</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64343" y="402219"/>
              <a:ext cx="4637614" cy="954107"/>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802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07701" y="2311878"/>
            <a:ext cx="7366956" cy="1384995"/>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Các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thành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tựu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khoa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được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áp</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nghệ</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để</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chế</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tạo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phương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tiện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phục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đời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sống</a:t>
            </a:r>
            <a:r>
              <a:rPr lang="vi-VN"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5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36" t="4801" r="5136" b="4194"/>
          <a:stretch/>
        </p:blipFill>
        <p:spPr>
          <a:xfrm>
            <a:off x="268357" y="297951"/>
            <a:ext cx="2992368" cy="4561725"/>
          </a:xfrm>
        </p:spPr>
      </p:pic>
      <p:sp>
        <p:nvSpPr>
          <p:cNvPr id="5" name="TextBox 4"/>
          <p:cNvSpPr txBox="1"/>
          <p:nvPr/>
        </p:nvSpPr>
        <p:spPr>
          <a:xfrm>
            <a:off x="3486363" y="859045"/>
            <a:ext cx="5750104"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Chương</a:t>
            </a:r>
            <a:r>
              <a:rPr lang="en-US" sz="2400" b="1" dirty="0" smtClean="0">
                <a:solidFill>
                  <a:srgbClr val="002060"/>
                </a:solidFill>
                <a:latin typeface="Times New Roman" panose="02020603050405020304" pitchFamily="18" charset="0"/>
                <a:cs typeface="Times New Roman" panose="02020603050405020304" pitchFamily="18" charset="0"/>
              </a:rPr>
              <a:t> 6. </a:t>
            </a:r>
            <a:r>
              <a:rPr lang="en-US" sz="2400" b="1" dirty="0" err="1" smtClean="0">
                <a:solidFill>
                  <a:srgbClr val="002060"/>
                </a:solidFill>
                <a:latin typeface="Times New Roman" panose="02020603050405020304" pitchFamily="18" charset="0"/>
                <a:cs typeface="Times New Roman" panose="02020603050405020304" pitchFamily="18" charset="0"/>
              </a:rPr>
              <a:t>Từ</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tế</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bào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đến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thể</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61707" y="138226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7</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dạng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thế</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giới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sống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61707" y="190548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8. </a:t>
            </a:r>
            <a:r>
              <a:rPr lang="en-US" sz="2400" b="1" dirty="0" err="1">
                <a:solidFill>
                  <a:srgbClr val="002060"/>
                </a:solidFill>
                <a:latin typeface="Times New Roman" panose="02020603050405020304" pitchFamily="18" charset="0"/>
                <a:cs typeface="Times New Roman" panose="02020603050405020304" pitchFamily="18" charset="0"/>
              </a:rPr>
              <a:t>L</a:t>
            </a:r>
            <a:r>
              <a:rPr lang="en-US" sz="2400" b="1" dirty="0" err="1" smtClean="0">
                <a:solidFill>
                  <a:srgbClr val="002060"/>
                </a:solidFill>
                <a:latin typeface="Times New Roman" panose="02020603050405020304" pitchFamily="18" charset="0"/>
                <a:cs typeface="Times New Roman" panose="02020603050405020304" pitchFamily="18" charset="0"/>
              </a:rPr>
              <a:t>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trong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đời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sống</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61707" y="2451209"/>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9</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Năng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lượng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61707" y="308188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10. </a:t>
            </a:r>
            <a:r>
              <a:rPr lang="en-US" sz="2400" b="1" dirty="0" err="1" smtClean="0">
                <a:solidFill>
                  <a:srgbClr val="002060"/>
                </a:solidFill>
                <a:latin typeface="Times New Roman" panose="02020603050405020304" pitchFamily="18" charset="0"/>
                <a:cs typeface="Times New Roman" panose="02020603050405020304" pitchFamily="18" charset="0"/>
              </a:rPr>
              <a:t>Trái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bầu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a:t>
            </a:r>
            <a:r>
              <a:rPr lang="en-US" sz="2400" b="1" dirty="0" err="1" smtClean="0">
                <a:solidFill>
                  <a:srgbClr val="002060"/>
                </a:solidFill>
                <a:latin typeface="Times New Roman" panose="02020603050405020304" pitchFamily="18" charset="0"/>
                <a:cs typeface="Times New Roman" panose="02020603050405020304" pitchFamily="18" charset="0"/>
              </a:rPr>
              <a:t>rời</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8260422" y="4212404"/>
            <a:ext cx="1294544" cy="1294544"/>
          </a:xfrm>
          <a:prstGeom prst="ellipse">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780799" y="3981819"/>
            <a:ext cx="322284" cy="3405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13747" y="4492902"/>
            <a:ext cx="480697" cy="485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425" y="4689163"/>
            <a:ext cx="480697" cy="4854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80878" y="-172123"/>
            <a:ext cx="480697" cy="4854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oogle Shape;1586;p48"/>
          <p:cNvGrpSpPr/>
          <p:nvPr/>
        </p:nvGrpSpPr>
        <p:grpSpPr>
          <a:xfrm>
            <a:off x="8017054" y="4578831"/>
            <a:ext cx="274081" cy="313584"/>
            <a:chOff x="570875" y="4322250"/>
            <a:chExt cx="443300" cy="443325"/>
          </a:xfrm>
        </p:grpSpPr>
        <p:sp>
          <p:nvSpPr>
            <p:cNvPr id="25" name="Google Shape;1587;p4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6" name="Google Shape;1588;p4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1589;p4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1590;p4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35" name="Google Shape;1582;p48"/>
          <p:cNvSpPr/>
          <p:nvPr/>
        </p:nvSpPr>
        <p:spPr>
          <a:xfrm>
            <a:off x="8530524" y="4405228"/>
            <a:ext cx="810265" cy="77272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9035319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2203" y="250350"/>
            <a:ext cx="6814866" cy="12161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676912" y="357989"/>
            <a:ext cx="6380157" cy="954107"/>
            <a:chOff x="1529862" y="402219"/>
            <a:chExt cx="5472095" cy="954107"/>
          </a:xfrm>
        </p:grpSpPr>
        <p:sp>
          <p:nvSpPr>
            <p:cNvPr id="4" name="Oval 3"/>
            <p:cNvSpPr/>
            <p:nvPr/>
          </p:nvSpPr>
          <p:spPr>
            <a:xfrm>
              <a:off x="1529862" y="499864"/>
              <a:ext cx="594810" cy="75881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29862" y="597511"/>
              <a:ext cx="627321"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IV</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64343" y="402219"/>
              <a:ext cx="4637614" cy="954107"/>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rgbClr val="002060"/>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354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TextBox 7"/>
          <p:cNvSpPr txBox="1"/>
          <p:nvPr/>
        </p:nvSpPr>
        <p:spPr>
          <a:xfrm>
            <a:off x="897147" y="2161594"/>
            <a:ext cx="7677510" cy="1569660"/>
          </a:xfrm>
          <a:prstGeom prst="rect">
            <a:avLst/>
          </a:prstGeom>
          <a:solidFill>
            <a:schemeClr val="bg1"/>
          </a:solidFill>
        </p:spPr>
        <p:txBody>
          <a:bodyPr wrap="square" rtlCol="0">
            <a:spAutoFit/>
          </a:bodyPr>
          <a:lstStyle/>
          <a:p>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thành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tựu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khoa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được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dụng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công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nghệ</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để</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chế</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tạo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phương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phục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vụ</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sống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1480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8573" y="793631"/>
            <a:ext cx="7781027" cy="3278038"/>
            <a:chOff x="448573" y="793631"/>
            <a:chExt cx="7781027" cy="3278038"/>
          </a:xfrm>
        </p:grpSpPr>
        <p:sp>
          <p:nvSpPr>
            <p:cNvPr id="4" name="Rectangle 3"/>
            <p:cNvSpPr/>
            <p:nvPr/>
          </p:nvSpPr>
          <p:spPr>
            <a:xfrm>
              <a:off x="2294625" y="793631"/>
              <a:ext cx="5934975" cy="327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448573" y="793631"/>
              <a:ext cx="3692106" cy="3278038"/>
            </a:xfrm>
            <a:prstGeom prst="diamond">
              <a:avLst/>
            </a:prstGeom>
            <a:solidFill>
              <a:schemeClr val="bg1"/>
            </a:solidFill>
            <a:ln w="28575">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526210" y="862642"/>
              <a:ext cx="3536831" cy="3140016"/>
            </a:xfrm>
            <a:prstGeom prst="diamond">
              <a:avLst/>
            </a:prstGeom>
            <a:blipFill>
              <a:blip r:embed="rId2"/>
              <a:srcRect/>
              <a:stretch>
                <a:fillRect t="2198" r="-1464" b="-2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678" y="1604513"/>
              <a:ext cx="3398809" cy="1323439"/>
            </a:xfrm>
            <a:prstGeom prst="rect">
              <a:avLst/>
            </a:prstGeom>
            <a:noFill/>
          </p:spPr>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rPr>
                <a:t>HOẠT ĐỘNG NHÓM</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9227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2513" y="283245"/>
            <a:ext cx="7677510" cy="1384995"/>
          </a:xfrm>
          <a:prstGeom prst="rect">
            <a:avLst/>
          </a:prstGeom>
          <a:noFill/>
        </p:spPr>
        <p:txBody>
          <a:bodyPr wrap="square" rtlCol="0">
            <a:spAutoFit/>
          </a:bodyPr>
          <a:lstStyle/>
          <a:p>
            <a:pPr algn="just"/>
            <a:r>
              <a:rPr lang="en-US" sz="2800" dirty="0" err="1" smtClean="0">
                <a:solidFill>
                  <a:srgbClr val="002060"/>
                </a:solidFill>
                <a:latin typeface="Times New Roman" panose="02020603050405020304" pitchFamily="18" charset="0"/>
                <a:cs typeface="Times New Roman" panose="02020603050405020304" pitchFamily="18" charset="0"/>
              </a:rPr>
              <a:t>Chỉ</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ra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những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lợi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ích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tác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hại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của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ứng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dụng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khoa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học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tự</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nhiên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trong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1</a:t>
            </a:r>
            <a:r>
              <a:rPr lang="en-US" sz="2800" dirty="0" smtClean="0">
                <a:solidFill>
                  <a:srgbClr val="002060"/>
                </a:solidFill>
                <a:latin typeface="Times New Roman" panose="02020603050405020304" pitchFamily="18" charset="0"/>
                <a:cs typeface="Times New Roman" panose="02020603050405020304" pitchFamily="18" charset="0"/>
              </a:rPr>
              <a:t>.3 </a:t>
            </a:r>
            <a:r>
              <a:rPr lang="en-US" sz="2800" dirty="0" err="1" smtClean="0">
                <a:solidFill>
                  <a:srgbClr val="002060"/>
                </a:solidFill>
                <a:latin typeface="Times New Roman" panose="02020603050405020304" pitchFamily="18" charset="0"/>
                <a:cs typeface="Times New Roman" panose="02020603050405020304" pitchFamily="18" charset="0"/>
              </a:rPr>
              <a:t>đối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với</a:t>
            </a:r>
            <a:r>
              <a:rPr lang="en-US" sz="2800" dirty="0" smtClean="0">
                <a:solidFill>
                  <a:srgbClr val="002060"/>
                </a:solidFill>
                <a:latin typeface="Times New Roman" panose="02020603050405020304" pitchFamily="18" charset="0"/>
                <a:cs typeface="Times New Roman" panose="02020603050405020304" pitchFamily="18" charset="0"/>
              </a:rPr>
              <a:t> con </a:t>
            </a:r>
            <a:r>
              <a:rPr lang="en-US" sz="2800" dirty="0" err="1" smtClean="0">
                <a:solidFill>
                  <a:srgbClr val="002060"/>
                </a:solidFill>
                <a:latin typeface="Times New Roman" panose="02020603050405020304" pitchFamily="18" charset="0"/>
                <a:cs typeface="Times New Roman" panose="02020603050405020304" pitchFamily="18" charset="0"/>
              </a:rPr>
              <a:t>người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môi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trường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sống</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18226" y="1966823"/>
            <a:ext cx="8126083" cy="293298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3436" y="2061712"/>
            <a:ext cx="7835661" cy="2743201"/>
          </a:xfrm>
          <a:prstGeom prst="roundRect">
            <a:avLst/>
          </a:prstGeom>
          <a:blipFill>
            <a:blip r:embed="rId3"/>
            <a:stretch>
              <a:fillRect l="-205" r="-205"/>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345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1873" y="1458871"/>
            <a:ext cx="7487728" cy="2354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p:cNvSpPr txBox="1"/>
          <p:nvPr/>
        </p:nvSpPr>
        <p:spPr>
          <a:xfrm>
            <a:off x="1346924" y="1851043"/>
            <a:ext cx="6590582" cy="1569660"/>
          </a:xfrm>
          <a:prstGeom prst="rect">
            <a:avLst/>
          </a:prstGeom>
          <a:solidFill>
            <a:schemeClr val="bg1"/>
          </a:solidFill>
        </p:spPr>
        <p:txBody>
          <a:bodyPr wrap="square" rtlCol="0">
            <a:spAutoFit/>
          </a:bodyPr>
          <a:lstStyle/>
          <a:p>
            <a:r>
              <a:rPr lang="vi-VN" sz="3200" dirty="0" smtClean="0">
                <a:solidFill>
                  <a:srgbClr val="002060"/>
                </a:solidFill>
                <a:latin typeface="Times New Roman" panose="02020603050405020304" pitchFamily="18" charset="0"/>
                <a:cs typeface="Times New Roman" panose="02020603050405020304" pitchFamily="18" charset="0"/>
              </a:rPr>
              <a:t>Con hãy lấy thêm ví dụ về tác hại của KHTN và công nghệ với đời sống và sản xuất.</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765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9739" y="421240"/>
            <a:ext cx="7941924" cy="432542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45766" y="526669"/>
            <a:ext cx="7729869" cy="4114562"/>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214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6393" y="2211178"/>
            <a:ext cx="1673523" cy="523220"/>
          </a:xfrm>
          <a:prstGeom prst="rect">
            <a:avLst/>
          </a:prstGeom>
          <a:noFill/>
          <a:ln>
            <a:noFill/>
          </a:ln>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 KHTN</a:t>
            </a:r>
          </a:p>
        </p:txBody>
      </p:sp>
      <p:sp>
        <p:nvSpPr>
          <p:cNvPr id="4" name="TextBox 3"/>
          <p:cNvSpPr txBox="1"/>
          <p:nvPr/>
        </p:nvSpPr>
        <p:spPr>
          <a:xfrm>
            <a:off x="2796362" y="329610"/>
            <a:ext cx="4529470" cy="584775"/>
          </a:xfrm>
          <a:prstGeom prst="rect">
            <a:avLst/>
          </a:prstGeom>
          <a:noFill/>
        </p:spPr>
        <p:txBody>
          <a:bodyPr wrap="square" rtlCol="0">
            <a:spAutoFit/>
          </a:bodyPr>
          <a:lstStyle/>
          <a:p>
            <a:r>
              <a:rPr lang="vi-VN" sz="3200" b="1" dirty="0" smtClean="0">
                <a:solidFill>
                  <a:srgbClr val="002060"/>
                </a:solidFill>
                <a:latin typeface="+mj-lt"/>
              </a:rPr>
              <a:t>BÀI TẬP VỀ NHÀ</a:t>
            </a:r>
            <a:endParaRPr lang="en-US" sz="3200" b="1" dirty="0">
              <a:solidFill>
                <a:srgbClr val="002060"/>
              </a:solidFill>
              <a:latin typeface="+mj-lt"/>
            </a:endParaRPr>
          </a:p>
        </p:txBody>
      </p:sp>
      <p:sp>
        <p:nvSpPr>
          <p:cNvPr id="5" name="TextBox 4"/>
          <p:cNvSpPr txBox="1"/>
          <p:nvPr/>
        </p:nvSpPr>
        <p:spPr>
          <a:xfrm>
            <a:off x="850605" y="914385"/>
            <a:ext cx="7442789" cy="2246769"/>
          </a:xfrm>
          <a:prstGeom prst="rect">
            <a:avLst/>
          </a:prstGeom>
          <a:noFill/>
        </p:spPr>
        <p:txBody>
          <a:bodyPr wrap="square" rtlCol="0">
            <a:spAutoFit/>
          </a:bodyPr>
          <a:lstStyle/>
          <a:p>
            <a:r>
              <a:rPr lang="vi-VN" sz="2800" dirty="0" smtClean="0">
                <a:solidFill>
                  <a:srgbClr val="002060"/>
                </a:solidFill>
                <a:latin typeface="+mj-lt"/>
              </a:rPr>
              <a:t>1. Tìm hiểu về một nhà khoa học nổi tiếng trong năm nhà bác học sau đây rồi viết tóm tắt về quốc tịch, ngày sinh, phát minh quan trọng và điều em thích nhất về nhà bác học đó: Newton, Darwin, Pasteur, Marie Curie, Einstein</a:t>
            </a:r>
            <a:endParaRPr lang="en-US" sz="2800" dirty="0">
              <a:solidFill>
                <a:srgbClr val="002060"/>
              </a:solidFill>
              <a:latin typeface="+mj-lt"/>
            </a:endParaRPr>
          </a:p>
        </p:txBody>
      </p:sp>
      <p:sp>
        <p:nvSpPr>
          <p:cNvPr id="7" name="TextBox 6"/>
          <p:cNvSpPr txBox="1"/>
          <p:nvPr/>
        </p:nvSpPr>
        <p:spPr>
          <a:xfrm>
            <a:off x="850604" y="3258238"/>
            <a:ext cx="7442789" cy="1384995"/>
          </a:xfrm>
          <a:prstGeom prst="rect">
            <a:avLst/>
          </a:prstGeom>
          <a:noFill/>
        </p:spPr>
        <p:txBody>
          <a:bodyPr wrap="square" rtlCol="0">
            <a:spAutoFit/>
          </a:bodyPr>
          <a:lstStyle/>
          <a:p>
            <a:r>
              <a:rPr lang="vi-VN" sz="2800" dirty="0">
                <a:solidFill>
                  <a:srgbClr val="002060"/>
                </a:solidFill>
                <a:latin typeface="+mj-lt"/>
              </a:rPr>
              <a:t>2</a:t>
            </a:r>
            <a:r>
              <a:rPr lang="vi-VN" sz="2800" dirty="0" smtClean="0">
                <a:solidFill>
                  <a:srgbClr val="002060"/>
                </a:solidFill>
                <a:latin typeface="+mj-lt"/>
              </a:rPr>
              <a:t>. Sưu tầm một vài tranh ảnh, về sự phát triển nhờ khoa học công nghệ ở các lĩnh vực: giao thông vận tải, du hành vũ trụ, thông tin liên lạc, giải trí....</a:t>
            </a:r>
            <a:endParaRPr lang="en-US" sz="2800" dirty="0">
              <a:solidFill>
                <a:srgbClr val="002060"/>
              </a:solidFill>
              <a:latin typeface="+mj-lt"/>
            </a:endParaRPr>
          </a:p>
        </p:txBody>
      </p:sp>
      <p:sp>
        <p:nvSpPr>
          <p:cNvPr id="6" name="Oval 5"/>
          <p:cNvSpPr/>
          <p:nvPr/>
        </p:nvSpPr>
        <p:spPr>
          <a:xfrm>
            <a:off x="8378456" y="4327451"/>
            <a:ext cx="1509823" cy="1488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46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567600" y="1756881"/>
            <a:ext cx="4192795" cy="13664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smtClean="0">
                <a:solidFill>
                  <a:srgbClr val="4A5C65"/>
                </a:solidFill>
                <a:latin typeface="Times New Roman" panose="02020603050405020304" pitchFamily="18" charset="0"/>
                <a:cs typeface="Times New Roman" panose="02020603050405020304" pitchFamily="18" charset="0"/>
              </a:rPr>
              <a:t>Chương 1</a:t>
            </a:r>
            <a:r>
              <a:rPr lang="en" sz="3600" b="1" dirty="0">
                <a:solidFill>
                  <a:srgbClr val="4A5C65"/>
                </a:solidFill>
                <a:latin typeface="Times New Roman" panose="02020603050405020304" pitchFamily="18" charset="0"/>
                <a:cs typeface="Times New Roman" panose="02020603050405020304" pitchFamily="18" charset="0"/>
              </a:rPr>
              <a:t>.</a:t>
            </a:r>
            <a:endParaRPr sz="3600" b="1" dirty="0">
              <a:solidFill>
                <a:srgbClr val="4A5C65"/>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 sz="3600" b="1" dirty="0" smtClean="0">
                <a:latin typeface="Times New Roman" panose="02020603050405020304" pitchFamily="18" charset="0"/>
                <a:cs typeface="Times New Roman" panose="02020603050405020304" pitchFamily="18" charset="0"/>
              </a:rPr>
              <a:t>Mở đầu về </a:t>
            </a:r>
            <a:br>
              <a:rPr lang="en" sz="3600" b="1" dirty="0" smtClean="0">
                <a:latin typeface="Times New Roman" panose="02020603050405020304" pitchFamily="18" charset="0"/>
                <a:cs typeface="Times New Roman" panose="02020603050405020304" pitchFamily="18" charset="0"/>
              </a:rPr>
            </a:br>
            <a:r>
              <a:rPr lang="en" sz="3600" b="1" dirty="0" smtClean="0">
                <a:latin typeface="Times New Roman" panose="02020603050405020304" pitchFamily="18" charset="0"/>
                <a:cs typeface="Times New Roman" panose="02020603050405020304" pitchFamily="18" charset="0"/>
              </a:rPr>
              <a:t>khoa học tự nhiên</a:t>
            </a:r>
            <a:endParaRPr sz="36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plus(out)">
                                      <p:cBhvr>
                                        <p:cTn id="7" dur="2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490" y="1119883"/>
            <a:ext cx="3462391" cy="646331"/>
          </a:xfrm>
          <a:prstGeom prst="rect">
            <a:avLst/>
          </a:prstGeom>
          <a:noFill/>
        </p:spPr>
        <p:txBody>
          <a:bodyPr wrap="square" rtlCol="0">
            <a:spAutoFit/>
          </a:bodyPr>
          <a:lstStyle/>
          <a:p>
            <a:pPr algn="ctr"/>
            <a:r>
              <a:rPr lang="en-US" sz="3600" dirty="0" err="1" smtClean="0">
                <a:solidFill>
                  <a:schemeClr val="bg1"/>
                </a:solidFill>
                <a:latin typeface="Times New Roman" panose="02020603050405020304" pitchFamily="18" charset="0"/>
                <a:cs typeface="Times New Roman" panose="02020603050405020304" pitchFamily="18" charset="0"/>
              </a:rPr>
              <a:t>Bài</a:t>
            </a:r>
            <a:r>
              <a:rPr lang="en-US" sz="3600" dirty="0" smtClean="0">
                <a:solidFill>
                  <a:schemeClr val="bg1"/>
                </a:solidFill>
                <a:latin typeface="Times New Roman" panose="02020603050405020304" pitchFamily="18" charset="0"/>
                <a:cs typeface="Times New Roman" panose="02020603050405020304" pitchFamily="18" charset="0"/>
              </a:rPr>
              <a:t> 1</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78787" y="1766214"/>
            <a:ext cx="7202184" cy="1569660"/>
          </a:xfrm>
          <a:prstGeom prst="rect">
            <a:avLst/>
          </a:prstGeom>
          <a:noFill/>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GIỚI THIỆU VỀ </a:t>
            </a:r>
          </a:p>
          <a:p>
            <a:pPr algn="ctr"/>
            <a:r>
              <a:rPr lang="en-US" sz="4800" b="1" dirty="0" smtClean="0">
                <a:solidFill>
                  <a:schemeClr val="bg1"/>
                </a:solidFill>
                <a:latin typeface="Times New Roman" panose="02020603050405020304" pitchFamily="18" charset="0"/>
                <a:cs typeface="Times New Roman" panose="02020603050405020304" pitchFamily="18" charset="0"/>
              </a:rPr>
              <a:t>KHOA HỌC TỰ NHIÊN</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036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extBox 2"/>
          <p:cNvSpPr txBox="1"/>
          <p:nvPr/>
        </p:nvSpPr>
        <p:spPr>
          <a:xfrm>
            <a:off x="2373330" y="271744"/>
            <a:ext cx="4417887"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NỘI DUNG CHÍNH</a:t>
            </a:r>
            <a:endParaRPr lang="en-US" sz="2800"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924674" y="2681555"/>
            <a:ext cx="7315200" cy="616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72410" y="1330457"/>
            <a:ext cx="1162217" cy="1459917"/>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755"/>
                </a:solidFill>
              </a:endParaRPr>
            </a:p>
          </p:txBody>
        </p:sp>
        <p:sp>
          <p:nvSpPr>
            <p:cNvPr id="10" name="TextBox 9"/>
            <p:cNvSpPr txBox="1"/>
            <p:nvPr/>
          </p:nvSpPr>
          <p:spPr>
            <a:xfrm>
              <a:off x="1091527" y="1602503"/>
              <a:ext cx="523982" cy="646331"/>
            </a:xfrm>
            <a:prstGeom prst="rect">
              <a:avLst/>
            </a:prstGeom>
            <a:noFill/>
          </p:spPr>
          <p:txBody>
            <a:bodyPr wrap="square" rtlCol="0">
              <a:spAutoFit/>
            </a:bodyPr>
            <a:lstStyle/>
            <a:p>
              <a:r>
                <a:rPr lang="en-US" sz="3600" dirty="0" smtClean="0"/>
                <a:t>1</a:t>
              </a:r>
              <a:endParaRPr lang="en-US" sz="3600" dirty="0"/>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2000" y="2929610"/>
            <a:ext cx="2630624"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Khái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niệm</a:t>
            </a:r>
            <a:r>
              <a:rPr lang="en-US" sz="2400" dirty="0">
                <a:solidFill>
                  <a:srgbClr val="002060"/>
                </a:solidFill>
                <a:latin typeface="Times New Roman" panose="02020603050405020304" pitchFamily="18" charset="0"/>
                <a:cs typeface="Times New Roman" panose="02020603050405020304" pitchFamily="18" charset="0"/>
              </a:rPr>
              <a:t> </a:t>
            </a:r>
            <a:endParaRPr lang="en-US" sz="2400" dirty="0" smtClean="0">
              <a:solidFill>
                <a:srgbClr val="002060"/>
              </a:solidFill>
              <a:latin typeface="Times New Roman" panose="02020603050405020304" pitchFamily="18" charset="0"/>
              <a:cs typeface="Times New Roman" panose="02020603050405020304" pitchFamily="18" charset="0"/>
            </a:endParaRPr>
          </a:p>
          <a:p>
            <a:pPr algn="ctr"/>
            <a:r>
              <a:rPr lang="en-US" sz="2400" dirty="0" err="1" smtClean="0">
                <a:solidFill>
                  <a:srgbClr val="002060"/>
                </a:solidFill>
                <a:latin typeface="Times New Roman" panose="02020603050405020304" pitchFamily="18" charset="0"/>
                <a:cs typeface="Times New Roman" panose="02020603050405020304" pitchFamily="18" charset="0"/>
              </a:rPr>
              <a:t>Khoa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tự</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nhiên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25478" y="1753494"/>
            <a:ext cx="2630624"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Vật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sống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p>
          <a:p>
            <a:pPr algn="ctr"/>
            <a:r>
              <a:rPr lang="en-US" sz="2400" dirty="0" err="1" smtClean="0">
                <a:solidFill>
                  <a:srgbClr val="002060"/>
                </a:solidFill>
                <a:latin typeface="Times New Roman" panose="02020603050405020304" pitchFamily="18" charset="0"/>
                <a:cs typeface="Times New Roman" panose="02020603050405020304" pitchFamily="18" charset="0"/>
              </a:rPr>
              <a:t>Vật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sống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034978" y="3060173"/>
            <a:ext cx="2995151"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Các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lĩnh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vực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chính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của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Khoa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tự</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nhiên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66531" y="1704772"/>
            <a:ext cx="2995151"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Khoa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tự</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nhiên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với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nghệ</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đời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sống</a:t>
            </a:r>
            <a:endParaRPr lang="en-US" sz="24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757693" y="2634381"/>
            <a:ext cx="1162217" cy="1468969"/>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5948" y="3192272"/>
                <a:ext cx="523982" cy="646331"/>
              </a:xfrm>
              <a:prstGeom prst="rect">
                <a:avLst/>
              </a:prstGeom>
              <a:noFill/>
            </p:spPr>
            <p:txBody>
              <a:bodyPr wrap="square" rtlCol="0">
                <a:spAutoFit/>
              </a:bodyPr>
              <a:lstStyle/>
              <a:p>
                <a:r>
                  <a:rPr lang="en-US" sz="3600" dirty="0"/>
                  <a:t>2</a:t>
                </a:r>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22167" y="1258908"/>
            <a:ext cx="1162217" cy="1481253"/>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61122" y="1617913"/>
                <a:ext cx="523982" cy="646331"/>
              </a:xfrm>
              <a:prstGeom prst="rect">
                <a:avLst/>
              </a:prstGeom>
              <a:noFill/>
            </p:spPr>
            <p:txBody>
              <a:bodyPr wrap="square" rtlCol="0">
                <a:spAutoFit/>
              </a:bodyPr>
              <a:lstStyle/>
              <a:p>
                <a:r>
                  <a:rPr lang="en-US" sz="3600" dirty="0"/>
                  <a:t>3</a:t>
                </a:r>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077657" y="2621640"/>
            <a:ext cx="1162217" cy="1481708"/>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94002" y="3145441"/>
                <a:ext cx="523982" cy="646331"/>
              </a:xfrm>
              <a:prstGeom prst="rect">
                <a:avLst/>
              </a:prstGeom>
              <a:noFill/>
            </p:spPr>
            <p:txBody>
              <a:bodyPr wrap="square" rtlCol="0">
                <a:spAutoFit/>
              </a:bodyPr>
              <a:lstStyle/>
              <a:p>
                <a:r>
                  <a:rPr lang="en-US" sz="3600" dirty="0"/>
                  <a:t>4</a:t>
                </a:r>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9622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079" y="297951"/>
            <a:ext cx="8301519" cy="892552"/>
          </a:xfrm>
          <a:prstGeom prst="rect">
            <a:avLst/>
          </a:prstGeom>
          <a:noFill/>
        </p:spPr>
        <p:txBody>
          <a:bodyPr wrap="square" rtlCol="0">
            <a:spAutoFit/>
          </a:bodyPr>
          <a:lstStyle/>
          <a:p>
            <a:pPr algn="just"/>
            <a:r>
              <a:rPr lang="en-US" sz="2600" dirty="0" smtClean="0">
                <a:solidFill>
                  <a:schemeClr val="bg1"/>
                </a:solidFill>
                <a:latin typeface="Times New Roman" panose="02020603050405020304" pitchFamily="18" charset="0"/>
                <a:cs typeface="Times New Roman" panose="02020603050405020304" pitchFamily="18" charset="0"/>
              </a:rPr>
              <a:t>Con </a:t>
            </a:r>
            <a:r>
              <a:rPr lang="en-US" sz="2600" dirty="0" err="1" smtClean="0">
                <a:solidFill>
                  <a:schemeClr val="bg1"/>
                </a:solidFill>
                <a:latin typeface="Times New Roman" panose="02020603050405020304" pitchFamily="18" charset="0"/>
                <a:cs typeface="Times New Roman" panose="02020603050405020304" pitchFamily="18" charset="0"/>
              </a:rPr>
              <a:t>hãy</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nêu</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tên</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các</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phát</a:t>
            </a:r>
            <a:r>
              <a:rPr lang="en-US" sz="2600" dirty="0" smtClean="0">
                <a:solidFill>
                  <a:schemeClr val="bg1"/>
                </a:solidFill>
                <a:latin typeface="Times New Roman" panose="02020603050405020304" pitchFamily="18" charset="0"/>
                <a:cs typeface="Times New Roman" panose="02020603050405020304" pitchFamily="18" charset="0"/>
              </a:rPr>
              <a:t> minh </a:t>
            </a:r>
            <a:r>
              <a:rPr lang="en-US" sz="2600" dirty="0" err="1" smtClean="0">
                <a:solidFill>
                  <a:schemeClr val="bg1"/>
                </a:solidFill>
                <a:latin typeface="Times New Roman" panose="02020603050405020304" pitchFamily="18" charset="0"/>
                <a:cs typeface="Times New Roman" panose="02020603050405020304" pitchFamily="18" charset="0"/>
              </a:rPr>
              <a:t>khoa</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học</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và</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công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nghệ</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được</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ứng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dụng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vào</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các</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đồ</a:t>
            </a:r>
            <a:r>
              <a:rPr lang="en-US" sz="2600" dirty="0" smtClean="0">
                <a:solidFill>
                  <a:schemeClr val="bg1"/>
                </a:solidFill>
                <a:latin typeface="Times New Roman" panose="02020603050405020304" pitchFamily="18" charset="0"/>
                <a:cs typeface="Times New Roman" panose="02020603050405020304" pitchFamily="18" charset="0"/>
              </a:rPr>
              <a:t> dung </a:t>
            </a:r>
            <a:r>
              <a:rPr lang="en-US" sz="2600" dirty="0" err="1" smtClean="0">
                <a:solidFill>
                  <a:schemeClr val="bg1"/>
                </a:solidFill>
                <a:latin typeface="Times New Roman" panose="02020603050405020304" pitchFamily="18" charset="0"/>
                <a:cs typeface="Times New Roman" panose="02020603050405020304" pitchFamily="18" charset="0"/>
              </a:rPr>
              <a:t>hàng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ngày</a:t>
            </a:r>
            <a:r>
              <a:rPr lang="en-US" sz="2600" dirty="0" smtClean="0">
                <a:solidFill>
                  <a:schemeClr val="bg1"/>
                </a:solidFill>
                <a:latin typeface="Times New Roman" panose="02020603050405020304" pitchFamily="18" charset="0"/>
                <a:cs typeface="Times New Roman" panose="02020603050405020304" pitchFamily="18" charset="0"/>
              </a:rPr>
              <a:t> ở </a:t>
            </a:r>
            <a:r>
              <a:rPr lang="en-US" sz="2600" dirty="0" err="1" smtClean="0">
                <a:solidFill>
                  <a:schemeClr val="bg1"/>
                </a:solidFill>
                <a:latin typeface="Times New Roman" panose="02020603050405020304" pitchFamily="18" charset="0"/>
                <a:cs typeface="Times New Roman" panose="02020603050405020304" pitchFamily="18" charset="0"/>
              </a:rPr>
              <a:t>hình</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dưới</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đây</a:t>
            </a:r>
            <a:r>
              <a:rPr lang="en-US" sz="2600" dirty="0" smtClean="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4" name="Oval 3"/>
          <p:cNvSpPr/>
          <p:nvPr/>
        </p:nvSpPr>
        <p:spPr>
          <a:xfrm>
            <a:off x="758455" y="1286367"/>
            <a:ext cx="1761461" cy="1648047"/>
          </a:xfrm>
          <a:prstGeom prst="ellipse">
            <a:avLst/>
          </a:prstGeom>
          <a:blipFill>
            <a:blip r:embed="rId2"/>
            <a:srcRect/>
            <a:stretch>
              <a:fillRect t="-4160" b="-416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6177" y="3030279"/>
            <a:ext cx="1743738" cy="1648047"/>
          </a:xfrm>
          <a:prstGeom prst="ellipse">
            <a:avLst/>
          </a:prstGeom>
          <a:blipFill>
            <a:blip r:embed="rId3"/>
            <a:srcRect/>
            <a:stretch>
              <a:fillRect l="-1500" t="-6451" r="-67684" b="-12903"/>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26725" y="1190503"/>
            <a:ext cx="1761461" cy="1648047"/>
          </a:xfrm>
          <a:prstGeom prst="ellipse">
            <a:avLst/>
          </a:prstGeom>
          <a:blipFill>
            <a:blip r:embed="rId4"/>
            <a:srcRect/>
            <a:stretch>
              <a:fillRect l="-8451" t="-41915" r="-8991" b="-36115"/>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26725" y="2934414"/>
            <a:ext cx="1761461" cy="1648047"/>
          </a:xfrm>
          <a:prstGeom prst="ellipse">
            <a:avLst/>
          </a:prstGeom>
          <a:blipFill>
            <a:blip r:embed="rId5"/>
            <a:srcRect/>
            <a:stretch>
              <a:fillRect l="-17294" r="-1729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2366" y="1658507"/>
            <a:ext cx="3561907" cy="2551814"/>
          </a:xfrm>
          <a:prstGeom prst="rect">
            <a:avLst/>
          </a:prstGeom>
          <a:blipFill>
            <a:blip r:embed="rId6"/>
            <a:srcRect/>
            <a:stretch>
              <a:fillRect l="-5439" t="840" r="-4709"/>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1832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1985" y="1190444"/>
            <a:ext cx="6314536" cy="1938992"/>
          </a:xfrm>
          <a:prstGeom prst="rect">
            <a:avLst/>
          </a:prstGeom>
          <a:noFill/>
        </p:spPr>
        <p:txBody>
          <a:bodyPr wrap="square" rtlCol="0">
            <a:spAutoFit/>
          </a:bodyPr>
          <a:lstStyle/>
          <a:p>
            <a:pPr algn="just"/>
            <a:r>
              <a:rPr lang="vi-VN" sz="4000" dirty="0" smtClean="0">
                <a:solidFill>
                  <a:schemeClr val="bg1"/>
                </a:solidFill>
                <a:latin typeface="Times New Roman" panose="02020603050405020304" pitchFamily="18" charset="0"/>
                <a:cs typeface="Times New Roman" panose="02020603050405020304" pitchFamily="18" charset="0"/>
              </a:rPr>
              <a:t> Con hãy tìm thêm ví dụ về về ứng dụng của KHTN vào đời sống hàng ngày?</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126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91929" y="249934"/>
            <a:ext cx="7485321" cy="565748"/>
            <a:chOff x="967563" y="659219"/>
            <a:chExt cx="7485321" cy="565748"/>
          </a:xfrm>
        </p:grpSpPr>
        <p:sp>
          <p:nvSpPr>
            <p:cNvPr id="2" name="Oval 1"/>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7563" y="701747"/>
              <a:ext cx="627321"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86270" y="679371"/>
              <a:ext cx="6666614"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KHÁI NIỆM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241008" y="923069"/>
            <a:ext cx="2668769" cy="2034409"/>
            <a:chOff x="329610" y="935662"/>
            <a:chExt cx="4550735" cy="3625703"/>
          </a:xfrm>
        </p:grpSpPr>
        <p:sp>
          <p:nvSpPr>
            <p:cNvPr id="8" name="Rounded Rectangle 7"/>
            <p:cNvSpPr/>
            <p:nvPr/>
          </p:nvSpPr>
          <p:spPr>
            <a:xfrm>
              <a:off x="329610" y="935662"/>
              <a:ext cx="4550735" cy="36257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0364" y="1084521"/>
              <a:ext cx="4189228" cy="3285460"/>
            </a:xfrm>
            <a:prstGeom prst="roundRect">
              <a:avLst/>
            </a:prstGeom>
            <a:blipFill>
              <a:blip r:embed="rId2"/>
              <a:stretch>
                <a:fillRect l="-17294" r="-1729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96854" y="923069"/>
            <a:ext cx="2629787" cy="2047003"/>
            <a:chOff x="3101162" y="923069"/>
            <a:chExt cx="2629787" cy="2047003"/>
          </a:xfrm>
        </p:grpSpPr>
        <p:sp>
          <p:nvSpPr>
            <p:cNvPr id="11" name="Rounded Rectangle 10"/>
            <p:cNvSpPr/>
            <p:nvPr/>
          </p:nvSpPr>
          <p:spPr>
            <a:xfrm>
              <a:off x="3101162" y="923069"/>
              <a:ext cx="2629787" cy="20470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32295" y="1023844"/>
              <a:ext cx="2382829" cy="1854907"/>
            </a:xfrm>
            <a:prstGeom prst="roundRect">
              <a:avLst/>
            </a:prstGeom>
            <a:blipFill>
              <a:blip r:embed="rId3"/>
              <a:srcRect/>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113719" y="935663"/>
            <a:ext cx="2721937" cy="2034410"/>
            <a:chOff x="6113719" y="935663"/>
            <a:chExt cx="2721937" cy="2034410"/>
          </a:xfrm>
        </p:grpSpPr>
        <p:sp>
          <p:nvSpPr>
            <p:cNvPr id="14" name="Rounded Rectangle 13"/>
            <p:cNvSpPr/>
            <p:nvPr/>
          </p:nvSpPr>
          <p:spPr>
            <a:xfrm>
              <a:off x="6113719" y="935663"/>
              <a:ext cx="2721937" cy="20344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259030" y="1023844"/>
              <a:ext cx="2466325" cy="1843496"/>
            </a:xfrm>
            <a:prstGeom prst="roundRect">
              <a:avLst/>
            </a:prstGeom>
            <a:blipFill>
              <a:blip r:embed="rId4"/>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Elbow Connector 18"/>
          <p:cNvCxnSpPr/>
          <p:nvPr/>
        </p:nvCxnSpPr>
        <p:spPr>
          <a:xfrm rot="16200000" flipH="1">
            <a:off x="815167" y="3575448"/>
            <a:ext cx="946991" cy="8121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211571" y="3508050"/>
            <a:ext cx="4720856" cy="1041990"/>
            <a:chOff x="2376376" y="3508050"/>
            <a:chExt cx="4720856" cy="1041990"/>
          </a:xfrm>
        </p:grpSpPr>
        <p:sp>
          <p:nvSpPr>
            <p:cNvPr id="25" name="Flowchart: Alternate Process 24"/>
            <p:cNvSpPr/>
            <p:nvPr/>
          </p:nvSpPr>
          <p:spPr>
            <a:xfrm>
              <a:off x="2541180" y="3508050"/>
              <a:ext cx="4391247" cy="1041990"/>
            </a:xfrm>
            <a:prstGeom prst="flowChartAlternateProcess">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376376" y="3719935"/>
              <a:ext cx="4720856" cy="523220"/>
            </a:xfrm>
            <a:prstGeom prst="rect">
              <a:avLst/>
            </a:prstGeom>
            <a:noFill/>
          </p:spPr>
          <p:txBody>
            <a:bodyPr wrap="square" rtlCol="0">
              <a:spAutoFit/>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Hiện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tượng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tự</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nhiên</a:t>
              </a:r>
              <a:endParaRPr lang="en-US" sz="2800" dirty="0">
                <a:solidFill>
                  <a:srgbClr val="002060"/>
                </a:solidFill>
                <a:latin typeface="Times New Roman" panose="02020603050405020304" pitchFamily="18" charset="0"/>
                <a:cs typeface="Times New Roman" panose="02020603050405020304" pitchFamily="18" charset="0"/>
              </a:endParaRPr>
            </a:p>
          </p:txBody>
        </p:sp>
      </p:grpSp>
      <p:cxnSp>
        <p:nvCxnSpPr>
          <p:cNvPr id="38" name="Elbow Connector 37"/>
          <p:cNvCxnSpPr/>
          <p:nvPr/>
        </p:nvCxnSpPr>
        <p:spPr>
          <a:xfrm rot="16200000" flipH="1">
            <a:off x="1398602" y="3054342"/>
            <a:ext cx="1024067" cy="883387"/>
          </a:xfrm>
          <a:prstGeom prst="bentConnector2">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a:off x="6697126" y="3078248"/>
            <a:ext cx="1021295" cy="880302"/>
          </a:xfrm>
          <a:prstGeom prst="bentConnector3">
            <a:avLst>
              <a:gd name="adj1" fmla="val 9789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5" idx="0"/>
          </p:cNvCxnSpPr>
          <p:nvPr/>
        </p:nvCxnSpPr>
        <p:spPr>
          <a:xfrm>
            <a:off x="4571998" y="3007751"/>
            <a:ext cx="1" cy="50029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022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500"/>
                                        <p:tgtEl>
                                          <p:spTgt spid="16"/>
                                        </p:tgtEl>
                                      </p:cBhvr>
                                    </p:animEffect>
                                    <p:anim calcmode="lin" valueType="num">
                                      <p:cBhvr>
                                        <p:cTn id="14" dur="1500" fill="hold"/>
                                        <p:tgtEl>
                                          <p:spTgt spid="16"/>
                                        </p:tgtEl>
                                        <p:attrNameLst>
                                          <p:attrName>ppt_x</p:attrName>
                                        </p:attrNameLst>
                                      </p:cBhvr>
                                      <p:tavLst>
                                        <p:tav tm="0">
                                          <p:val>
                                            <p:strVal val="#ppt_x"/>
                                          </p:val>
                                        </p:tav>
                                        <p:tav tm="100000">
                                          <p:val>
                                            <p:strVal val="#ppt_x"/>
                                          </p:val>
                                        </p:tav>
                                      </p:tavLst>
                                    </p:anim>
                                    <p:anim calcmode="lin" valueType="num">
                                      <p:cBhvr>
                                        <p:cTn id="15"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500" fill="hold"/>
                                        <p:tgtEl>
                                          <p:spTgt spid="17"/>
                                        </p:tgtEl>
                                        <p:attrNameLst>
                                          <p:attrName>ppt_x</p:attrName>
                                        </p:attrNameLst>
                                      </p:cBhvr>
                                      <p:tavLst>
                                        <p:tav tm="0">
                                          <p:val>
                                            <p:strVal val="1+#ppt_w/2"/>
                                          </p:val>
                                        </p:tav>
                                        <p:tav tm="100000">
                                          <p:val>
                                            <p:strVal val="#ppt_x"/>
                                          </p:val>
                                        </p:tav>
                                      </p:tavLst>
                                    </p:anim>
                                    <p:anim calcmode="lin" valueType="num">
                                      <p:cBhvr additive="base">
                                        <p:cTn id="21"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16" presetClass="entr" presetSubtype="21"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par>
                                <p:cTn id="30" presetID="16" presetClass="entr" presetSubtype="21"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6" presetClass="entr" presetSubtype="16" fill="hold" nodeType="withEffect">
                                  <p:stCondLst>
                                    <p:cond delay="40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16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939</Words>
  <Application>Microsoft Office PowerPoint</Application>
  <PresentationFormat>On-screen Show (16:9)</PresentationFormat>
  <Paragraphs>131</Paragraphs>
  <Slides>35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Times New Roman</vt:lpstr>
      <vt:lpstr>Lato Light</vt:lpstr>
      <vt:lpstr>Arial</vt:lpstr>
      <vt:lpstr>Roboto Slab Regular</vt:lpstr>
      <vt:lpstr>Kent template</vt:lpstr>
      <vt:lpstr>KHOA HỌC TỰ NHIÊN</vt:lpstr>
      <vt:lpstr>PowerPoint Presentation</vt:lpstr>
      <vt:lpstr>PowerPoint Presentation</vt:lpstr>
      <vt:lpstr>Chương 1. Mở đầu về  khoa học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Hồ Thị Thu Hiền</dc:creator>
  <cp:lastModifiedBy>Admin</cp:lastModifiedBy>
  <cp:revision>74</cp:revision>
  <dcterms:modified xsi:type="dcterms:W3CDTF">2021-08-19T10:03:18Z</dcterms:modified>
</cp:coreProperties>
</file>