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6" r:id="rId3"/>
    <p:sldId id="262" r:id="rId4"/>
    <p:sldId id="261" r:id="rId5"/>
    <p:sldId id="272" r:id="rId6"/>
    <p:sldId id="273" r:id="rId7"/>
    <p:sldId id="274" r:id="rId8"/>
    <p:sldId id="269"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5/29/2024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p:cNvPicPr>
            <a:picLocks noChangeAspect="1"/>
          </p:cNvPicPr>
          <p:nvPr/>
        </p:nvPicPr>
        <p:blipFill rotWithShape="1">
          <a:blip r:embed="rId2" cstate="print">
            <a:extLst>
              <a:ext uri="{28A0092B-C50C-407E-A947-70E740481C1C}">
                <a14:useLocalDpi xmlns:a14="http://schemas.microsoft.com/office/drawing/2010/main" val="0"/>
              </a:ext>
            </a:extLst>
          </a:blip>
          <a:srcRect t="56225"/>
          <a:stretch/>
        </p:blipFill>
        <p:spPr>
          <a:xfrm>
            <a:off x="0" y="4189859"/>
            <a:ext cx="12192000" cy="2668141"/>
          </a:xfrm>
          <a:prstGeom prst="rect">
            <a:avLst/>
          </a:prstGeom>
        </p:spPr>
      </p:pic>
      <p:pic>
        <p:nvPicPr>
          <p:cNvPr id="5" name="Picture 4">
            <a:extLst>
              <a:ext uri="{FF2B5EF4-FFF2-40B4-BE49-F238E27FC236}">
                <a16:creationId xmlns:a16="http://schemas.microsoft.com/office/drawing/2014/main" id="{D8E4E9A3-7F60-41DD-9093-7DD00FF396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280" y="845820"/>
            <a:ext cx="7795259" cy="5166061"/>
          </a:xfrm>
          <a:prstGeom prst="rect">
            <a:avLst/>
          </a:prstGeom>
          <a:noFill/>
          <a:ln>
            <a:noFill/>
          </a:ln>
        </p:spPr>
      </p:pic>
      <p:sp>
        <p:nvSpPr>
          <p:cNvPr id="7" name="TextBox 6">
            <a:extLst>
              <a:ext uri="{FF2B5EF4-FFF2-40B4-BE49-F238E27FC236}">
                <a16:creationId xmlns:a16="http://schemas.microsoft.com/office/drawing/2014/main" id="{06AB55EC-8D9B-46D8-B493-DE132FBB8B91}"/>
              </a:ext>
            </a:extLst>
          </p:cNvPr>
          <p:cNvSpPr txBox="1"/>
          <p:nvPr/>
        </p:nvSpPr>
        <p:spPr>
          <a:xfrm>
            <a:off x="1162049" y="302608"/>
            <a:ext cx="9951720" cy="646331"/>
          </a:xfrm>
          <a:prstGeom prst="rect">
            <a:avLst/>
          </a:prstGeom>
          <a:noFill/>
        </p:spPr>
        <p:txBody>
          <a:bodyPr wrap="square" rtlCol="0">
            <a:spAutoFit/>
          </a:bodyPr>
          <a:lstStyle/>
          <a:p>
            <a:pPr algn="ctr" defTabSz="914400"/>
            <a:r>
              <a:rPr lang="en-US" sz="3600" b="1" dirty="0" err="1">
                <a:solidFill>
                  <a:srgbClr val="C00000"/>
                </a:solidFill>
                <a:latin typeface="Arial"/>
                <a:ea typeface="微软雅黑"/>
              </a:rPr>
              <a:t>Lắng</a:t>
            </a:r>
            <a:r>
              <a:rPr lang="en-US" sz="3600" b="1" dirty="0">
                <a:solidFill>
                  <a:srgbClr val="C00000"/>
                </a:solidFill>
                <a:latin typeface="Arial"/>
                <a:ea typeface="微软雅黑"/>
              </a:rPr>
              <a:t> </a:t>
            </a:r>
            <a:r>
              <a:rPr lang="en-US" sz="3600" b="1" dirty="0" err="1">
                <a:solidFill>
                  <a:srgbClr val="C00000"/>
                </a:solidFill>
                <a:latin typeface="Arial"/>
                <a:ea typeface="微软雅黑"/>
              </a:rPr>
              <a:t>nghe</a:t>
            </a:r>
            <a:r>
              <a:rPr lang="en-US" sz="3600" b="1" dirty="0">
                <a:solidFill>
                  <a:srgbClr val="C00000"/>
                </a:solidFill>
                <a:latin typeface="Arial"/>
                <a:ea typeface="微软雅黑"/>
              </a:rPr>
              <a:t> video </a:t>
            </a:r>
            <a:r>
              <a:rPr lang="en-US" sz="3600" b="1" dirty="0" err="1">
                <a:solidFill>
                  <a:srgbClr val="C00000"/>
                </a:solidFill>
                <a:latin typeface="Arial"/>
                <a:ea typeface="微软雅黑"/>
              </a:rPr>
              <a:t>và</a:t>
            </a:r>
            <a:r>
              <a:rPr lang="en-US" sz="3600" b="1" dirty="0">
                <a:solidFill>
                  <a:srgbClr val="C00000"/>
                </a:solidFill>
                <a:latin typeface="Arial"/>
                <a:ea typeface="微软雅黑"/>
              </a:rPr>
              <a:t> </a:t>
            </a:r>
            <a:r>
              <a:rPr lang="en-US" sz="3600" b="1" dirty="0" err="1">
                <a:solidFill>
                  <a:srgbClr val="C00000"/>
                </a:solidFill>
                <a:latin typeface="Arial"/>
                <a:ea typeface="微软雅黑"/>
              </a:rPr>
              <a:t>trả</a:t>
            </a:r>
            <a:r>
              <a:rPr lang="en-US" sz="3600" b="1" dirty="0">
                <a:solidFill>
                  <a:srgbClr val="C00000"/>
                </a:solidFill>
                <a:latin typeface="Arial"/>
                <a:ea typeface="微软雅黑"/>
              </a:rPr>
              <a:t> </a:t>
            </a:r>
            <a:r>
              <a:rPr lang="en-US" sz="3600" b="1" dirty="0" err="1">
                <a:solidFill>
                  <a:srgbClr val="C00000"/>
                </a:solidFill>
                <a:latin typeface="Arial"/>
                <a:ea typeface="微软雅黑"/>
              </a:rPr>
              <a:t>lời</a:t>
            </a:r>
            <a:r>
              <a:rPr lang="en-US" sz="3600" b="1" dirty="0">
                <a:solidFill>
                  <a:srgbClr val="C00000"/>
                </a:solidFill>
                <a:latin typeface="Arial"/>
                <a:ea typeface="微软雅黑"/>
              </a:rPr>
              <a:t> </a:t>
            </a:r>
            <a:r>
              <a:rPr lang="en-US" sz="3600" b="1" dirty="0" err="1">
                <a:solidFill>
                  <a:srgbClr val="C00000"/>
                </a:solidFill>
                <a:latin typeface="Arial"/>
                <a:ea typeface="微软雅黑"/>
              </a:rPr>
              <a:t>câu</a:t>
            </a:r>
            <a:r>
              <a:rPr lang="en-US" sz="3600" b="1" dirty="0">
                <a:solidFill>
                  <a:srgbClr val="C00000"/>
                </a:solidFill>
                <a:latin typeface="Arial"/>
                <a:ea typeface="微软雅黑"/>
              </a:rPr>
              <a:t> </a:t>
            </a:r>
            <a:r>
              <a:rPr lang="en-US" sz="3600" b="1" dirty="0" err="1">
                <a:solidFill>
                  <a:srgbClr val="C00000"/>
                </a:solidFill>
                <a:latin typeface="Arial"/>
                <a:ea typeface="微软雅黑"/>
              </a:rPr>
              <a:t>hỏi</a:t>
            </a:r>
            <a:endParaRPr lang="en-US" sz="3600" b="1" dirty="0">
              <a:solidFill>
                <a:srgbClr val="C00000"/>
              </a:solidFill>
              <a:latin typeface="Arial"/>
              <a:ea typeface="微软雅黑"/>
            </a:endParaRPr>
          </a:p>
        </p:txBody>
      </p:sp>
      <p:sp>
        <p:nvSpPr>
          <p:cNvPr id="8" name="TextBox 7">
            <a:extLst>
              <a:ext uri="{FF2B5EF4-FFF2-40B4-BE49-F238E27FC236}">
                <a16:creationId xmlns:a16="http://schemas.microsoft.com/office/drawing/2014/main" id="{317B54F3-824B-4F49-8241-732F64323778}"/>
              </a:ext>
            </a:extLst>
          </p:cNvPr>
          <p:cNvSpPr txBox="1"/>
          <p:nvPr/>
        </p:nvSpPr>
        <p:spPr>
          <a:xfrm>
            <a:off x="3696236" y="2287776"/>
            <a:ext cx="3606085" cy="2062103"/>
          </a:xfrm>
          <a:prstGeom prst="rect">
            <a:avLst/>
          </a:prstGeom>
          <a:noFill/>
        </p:spPr>
        <p:txBody>
          <a:bodyPr wrap="square">
            <a:spAutoFit/>
          </a:bodyPr>
          <a:lstStyle/>
          <a:p>
            <a:pPr algn="ct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nhớ</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a:t>
            </a:r>
            <a:r>
              <a:rPr lang="en-US" sz="32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413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7063" y="2031642"/>
            <a:ext cx="6014948" cy="2733541"/>
          </a:xfrm>
        </p:spPr>
        <p:txBody>
          <a:bodyPr>
            <a:noAutofit/>
          </a:bodyPr>
          <a:lstStyle/>
          <a:p>
            <a:r>
              <a:rPr lang="en-US" sz="4000" dirty="0" err="1">
                <a:solidFill>
                  <a:schemeClr val="tx1"/>
                </a:solidFill>
                <a:latin typeface="Times New Roman" panose="02020603050405020304" pitchFamily="18" charset="0"/>
                <a:cs typeface="Times New Roman" panose="02020603050405020304" pitchFamily="18" charset="0"/>
              </a:rPr>
              <a:t>Thực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hành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đọc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hiểu</a:t>
            </a:r>
            <a:endParaRPr lang="en-US" sz="4000" dirty="0">
              <a:solidFill>
                <a:schemeClr val="tx1"/>
              </a:solidFill>
              <a:latin typeface="Times New Roman" panose="02020603050405020304" pitchFamily="18" charset="0"/>
              <a:cs typeface="Times New Roman" panose="02020603050405020304" pitchFamily="18" charset="0"/>
            </a:endParaRPr>
          </a:p>
          <a:p>
            <a:r>
              <a:rPr lang="en-US" sz="4000" b="1" dirty="0" err="1">
                <a:solidFill>
                  <a:srgbClr val="FF0000"/>
                </a:solidFill>
                <a:latin typeface="Times New Roman" panose="02020603050405020304" pitchFamily="18" charset="0"/>
                <a:cs typeface="Times New Roman" panose="02020603050405020304" pitchFamily="18" charset="0"/>
              </a:rPr>
              <a:t>Trưa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hương</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Trần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cư</a:t>
            </a:r>
            <a:r>
              <a:rPr lang="en-US" sz="4000" b="1" dirty="0">
                <a:solidFill>
                  <a:srgbClr val="FF0000"/>
                </a:solidFill>
                <a:latin typeface="Times New Roman" panose="02020603050405020304" pitchFamily="18" charset="0"/>
                <a:cs typeface="Times New Roman" panose="02020603050405020304" pitchFamily="18" charset="0"/>
              </a:rPr>
              <a:t> -</a:t>
            </a:r>
          </a:p>
          <a:p>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424228" y="965915"/>
            <a:ext cx="5509259" cy="4404575"/>
          </a:xfrm>
          <a:prstGeom prst="rect">
            <a:avLst/>
          </a:prstGeom>
        </p:spPr>
      </p:pic>
    </p:spTree>
    <p:extLst>
      <p:ext uri="{BB962C8B-B14F-4D97-AF65-F5344CB8AC3E}">
        <p14:creationId xmlns:p14="http://schemas.microsoft.com/office/powerpoint/2010/main" val="208370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249164E-0261-48C4-A53B-9BB44DC2BAC7}"/>
              </a:ext>
            </a:extLst>
          </p:cNvPr>
          <p:cNvSpPr txBox="1"/>
          <p:nvPr/>
        </p:nvSpPr>
        <p:spPr>
          <a:xfrm>
            <a:off x="2313172" y="0"/>
            <a:ext cx="580559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990000"/>
                </a:solidFill>
                <a:latin typeface="Times New Roman" panose="02020603050405020304" pitchFamily="18" charset="0"/>
                <a:cs typeface="Times New Roman" panose="02020603050405020304" pitchFamily="18" charset="0"/>
              </a:rPr>
              <a:t>I. </a:t>
            </a:r>
            <a:r>
              <a:rPr lang="en-US" sz="3600" b="1" dirty="0" err="1">
                <a:solidFill>
                  <a:srgbClr val="990000"/>
                </a:solidFill>
                <a:latin typeface="Times New Roman" panose="02020603050405020304" pitchFamily="18" charset="0"/>
                <a:cs typeface="Times New Roman" panose="02020603050405020304" pitchFamily="18" charset="0"/>
              </a:rPr>
              <a:t>Tìm</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hiểu</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chung</a:t>
            </a:r>
            <a:endParaRPr lang="en-US" sz="3600" b="1" dirty="0">
              <a:solidFill>
                <a:srgbClr val="99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76FA85F-0A1B-4DD2-90BF-551F0B96C919}"/>
              </a:ext>
            </a:extLst>
          </p:cNvPr>
          <p:cNvSpPr txBox="1"/>
          <p:nvPr/>
        </p:nvSpPr>
        <p:spPr>
          <a:xfrm>
            <a:off x="623455" y="438512"/>
            <a:ext cx="10363200" cy="651672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1.T</a:t>
            </a:r>
            <a:r>
              <a:rPr lang="vi-VN" sz="2400" b="1" dirty="0">
                <a:latin typeface="Times New Roman" panose="02020603050405020304" pitchFamily="18" charset="0"/>
                <a:cs typeface="Times New Roman" panose="02020603050405020304" pitchFamily="18" charset="0"/>
              </a:rPr>
              <a:t>ác giả:</a:t>
            </a:r>
            <a:endParaRPr lang="en-US" sz="2400" b="1" dirty="0">
              <a:latin typeface="Times New Roman" panose="02020603050405020304" pitchFamily="18" charset="0"/>
              <a:cs typeface="Times New Roman" panose="02020603050405020304" pitchFamily="18" charset="0"/>
            </a:endParaRPr>
          </a:p>
          <a:p>
            <a:pPr>
              <a:lnSpc>
                <a:spcPct val="107000"/>
              </a:lnSpc>
              <a:spcAft>
                <a:spcPts val="0"/>
              </a:spcAft>
              <a:tabLst>
                <a:tab pos="1695450" algn="l"/>
                <a:tab pos="2703195" algn="l"/>
              </a:tabLst>
            </a:pP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Trần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Cư</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tên</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thật</a:t>
            </a: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là</a:t>
            </a:r>
            <a:r>
              <a:rPr lang="en-US" sz="2400" b="1" dirty="0">
                <a:latin typeface="Times New Roman" panose="02020603050405020304" pitchFamily="18" charset="0"/>
                <a:ea typeface="MS Mincho"/>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1918,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695450" algn="l"/>
                <a:tab pos="2703195"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tú</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695450" algn="l"/>
                <a:tab pos="2703195" algn="l"/>
              </a:tabLst>
            </a:pPr>
            <a:r>
              <a:rPr lang="en-US" sz="2400" b="1" dirty="0">
                <a:solidFill>
                  <a:srgbClr val="0070C0"/>
                </a:solidFill>
                <a:latin typeface="Times New Roman" panose="02020603050405020304" pitchFamily="18" charset="0"/>
                <a:ea typeface="MS Mincho"/>
                <a:cs typeface="Times New Roman" panose="02020603050405020304" pitchFamily="18" charset="0"/>
              </a:rPr>
              <a:t>- </a:t>
            </a:r>
            <a:r>
              <a:rPr lang="en-US" sz="2400" b="1" dirty="0" err="1">
                <a:solidFill>
                  <a:srgbClr val="0070C0"/>
                </a:solidFill>
                <a:latin typeface="Times New Roman" panose="02020603050405020304" pitchFamily="18" charset="0"/>
                <a:ea typeface="MS Mincho"/>
                <a:cs typeface="Times New Roman" panose="02020603050405020304" pitchFamily="18" charset="0"/>
              </a:rPr>
              <a:t>Tác</a:t>
            </a:r>
            <a:r>
              <a:rPr lang="en-US" sz="2400" b="1" dirty="0">
                <a:solidFill>
                  <a:srgbClr val="0070C0"/>
                </a:solidFill>
                <a:latin typeface="Times New Roman" panose="02020603050405020304" pitchFamily="18" charset="0"/>
                <a:ea typeface="MS Mincho"/>
                <a:cs typeface="Times New Roman" panose="02020603050405020304" pitchFamily="18" charset="0"/>
              </a:rPr>
              <a:t> </a:t>
            </a:r>
            <a:r>
              <a:rPr lang="en-US" sz="2400" b="1" dirty="0" err="1">
                <a:solidFill>
                  <a:srgbClr val="0070C0"/>
                </a:solidFill>
                <a:latin typeface="Times New Roman" panose="02020603050405020304" pitchFamily="18" charset="0"/>
                <a:ea typeface="MS Mincho"/>
                <a:cs typeface="Times New Roman" panose="02020603050405020304" pitchFamily="18" charset="0"/>
              </a:rPr>
              <a:t>phẩm</a:t>
            </a:r>
            <a:r>
              <a:rPr lang="en-US" sz="2400" b="1" dirty="0">
                <a:solidFill>
                  <a:srgbClr val="0070C0"/>
                </a:solidFill>
                <a:latin typeface="Times New Roman" panose="02020603050405020304" pitchFamily="18" charset="0"/>
                <a:ea typeface="MS Mincho"/>
                <a:cs typeface="Times New Roman" panose="02020603050405020304" pitchFamily="18" charset="0"/>
              </a:rPr>
              <a:t> </a:t>
            </a:r>
            <a:r>
              <a:rPr lang="en-US" sz="2400" b="1" dirty="0" err="1">
                <a:solidFill>
                  <a:srgbClr val="0070C0"/>
                </a:solidFill>
                <a:latin typeface="Times New Roman" panose="02020603050405020304" pitchFamily="18" charset="0"/>
                <a:ea typeface="MS Mincho"/>
                <a:cs typeface="Times New Roman" panose="02020603050405020304" pitchFamily="18" charset="0"/>
              </a:rPr>
              <a:t>tiêu</a:t>
            </a:r>
            <a:r>
              <a:rPr lang="en-US" sz="2400" b="1" dirty="0">
                <a:solidFill>
                  <a:srgbClr val="0070C0"/>
                </a:solidFill>
                <a:latin typeface="Times New Roman" panose="02020603050405020304" pitchFamily="18" charset="0"/>
                <a:ea typeface="MS Mincho"/>
                <a:cs typeface="Times New Roman" panose="02020603050405020304" pitchFamily="18" charset="0"/>
              </a:rPr>
              <a:t> </a:t>
            </a:r>
            <a:r>
              <a:rPr lang="en-US" sz="2400" b="1" dirty="0" err="1">
                <a:solidFill>
                  <a:srgbClr val="0070C0"/>
                </a:solidFill>
                <a:latin typeface="Times New Roman" panose="02020603050405020304" pitchFamily="18" charset="0"/>
                <a:ea typeface="MS Mincho"/>
                <a:cs typeface="Times New Roman" panose="02020603050405020304" pitchFamily="18" charset="0"/>
              </a:rPr>
              <a:t>biểu</a:t>
            </a:r>
            <a:r>
              <a:rPr lang="en-US" sz="2400" b="1" dirty="0">
                <a:solidFill>
                  <a:srgbClr val="0070C0"/>
                </a:solidFill>
                <a:latin typeface="Times New Roman" panose="02020603050405020304" pitchFamily="18" charset="0"/>
                <a:ea typeface="MS Mincho"/>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(17-7-1943),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(12-1944)...</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3.Tác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a:t>
            </a: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17/07/1943</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hợp</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NXB Khoa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1995</a:t>
            </a:r>
          </a:p>
          <a:p>
            <a:pPr>
              <a:lnSpc>
                <a:spcPct val="107000"/>
              </a:lnSpc>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loại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Bô</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8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barn(inVertical)">
                                      <p:cBhvr>
                                        <p:cTn id="38" dur="500"/>
                                        <p:tgtEl>
                                          <p:spTgt spid="2">
                                            <p:txEl>
                                              <p:pRg st="7" end="7"/>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barn(inVertical)">
                                      <p:cBhvr>
                                        <p:cTn id="41" dur="5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barn(inVertical)">
                                      <p:cBhvr>
                                        <p:cTn id="46" dur="500"/>
                                        <p:tgtEl>
                                          <p:spTgt spid="2">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barn(inVertical)">
                                      <p:cBhvr>
                                        <p:cTn id="51" dur="500"/>
                                        <p:tgtEl>
                                          <p:spTgt spid="2">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barn(inVertical)">
                                      <p:cBhvr>
                                        <p:cTn id="56" dur="500"/>
                                        <p:tgtEl>
                                          <p:spTgt spid="2">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barn(inVertical)">
                                      <p:cBhvr>
                                        <p:cTn id="61" dur="500"/>
                                        <p:tgtEl>
                                          <p:spTgt spid="2">
                                            <p:txEl>
                                              <p:pRg st="12" end="12"/>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3" end="13"/>
                                            </p:txEl>
                                          </p:spTgt>
                                        </p:tgtEl>
                                        <p:attrNameLst>
                                          <p:attrName>style.visibility</p:attrName>
                                        </p:attrNameLst>
                                      </p:cBhvr>
                                      <p:to>
                                        <p:strVal val="visible"/>
                                      </p:to>
                                    </p:set>
                                    <p:animEffect transition="in" filter="barn(inVertical)">
                                      <p:cBhvr>
                                        <p:cTn id="64" dur="500"/>
                                        <p:tgtEl>
                                          <p:spTgt spid="2">
                                            <p:txEl>
                                              <p:pRg st="13" end="13"/>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Effect transition="in" filter="barn(inVertical)">
                                      <p:cBhvr>
                                        <p:cTn id="6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9C8589-FAC1-421D-BE20-85AA4E076093}"/>
              </a:ext>
            </a:extLst>
          </p:cNvPr>
          <p:cNvSpPr txBox="1"/>
          <p:nvPr/>
        </p:nvSpPr>
        <p:spPr>
          <a:xfrm>
            <a:off x="546495" y="112628"/>
            <a:ext cx="4164050" cy="646331"/>
          </a:xfrm>
          <a:prstGeom prst="rect">
            <a:avLst/>
          </a:prstGeom>
          <a:noFill/>
        </p:spPr>
        <p:txBody>
          <a:bodyPr wrap="square" rtlCol="0">
            <a:spAutoFit/>
          </a:bodyPr>
          <a:lstStyle/>
          <a:p>
            <a:pPr algn="ctr"/>
            <a:r>
              <a:rPr lang="en-US" sz="3600" b="1" dirty="0">
                <a:solidFill>
                  <a:srgbClr val="990000"/>
                </a:solidFill>
                <a:latin typeface="Times New Roman" panose="02020603050405020304" pitchFamily="18" charset="0"/>
                <a:cs typeface="Times New Roman" panose="02020603050405020304" pitchFamily="18" charset="0"/>
              </a:rPr>
              <a:t>II. </a:t>
            </a:r>
            <a:r>
              <a:rPr lang="en-US" sz="3600" b="1" dirty="0" err="1">
                <a:solidFill>
                  <a:srgbClr val="990000"/>
                </a:solidFill>
                <a:latin typeface="Times New Roman" panose="02020603050405020304" pitchFamily="18" charset="0"/>
                <a:cs typeface="Times New Roman" panose="02020603050405020304" pitchFamily="18" charset="0"/>
              </a:rPr>
              <a:t>Tìm</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hiểu</a:t>
            </a:r>
            <a:r>
              <a:rPr lang="en-US" sz="3600" b="1" dirty="0">
                <a:solidFill>
                  <a:srgbClr val="990000"/>
                </a:solidFill>
                <a:latin typeface="Times New Roman" panose="02020603050405020304" pitchFamily="18" charset="0"/>
                <a:cs typeface="Times New Roman" panose="02020603050405020304" pitchFamily="18" charset="0"/>
              </a:rPr>
              <a:t> chi </a:t>
            </a:r>
            <a:r>
              <a:rPr lang="en-US" sz="3600" b="1" dirty="0" err="1">
                <a:solidFill>
                  <a:srgbClr val="990000"/>
                </a:solidFill>
                <a:latin typeface="Times New Roman" panose="02020603050405020304" pitchFamily="18" charset="0"/>
                <a:cs typeface="Times New Roman" panose="02020603050405020304" pitchFamily="18" charset="0"/>
              </a:rPr>
              <a:t>tiết</a:t>
            </a:r>
            <a:r>
              <a:rPr lang="en-US" sz="3600" b="1" dirty="0">
                <a:solidFill>
                  <a:srgbClr val="99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59D6EAC-11A5-46A8-919A-7076F67FB5B4}"/>
              </a:ext>
            </a:extLst>
          </p:cNvPr>
          <p:cNvSpPr txBox="1"/>
          <p:nvPr/>
        </p:nvSpPr>
        <p:spPr>
          <a:xfrm>
            <a:off x="678873" y="758959"/>
            <a:ext cx="10363200" cy="6448497"/>
          </a:xfrm>
          <a:prstGeom prst="rect">
            <a:avLst/>
          </a:prstGeom>
          <a:noFill/>
        </p:spPr>
        <p:txBody>
          <a:bodyPr wrap="square" rtlCol="0">
            <a:spAutoFit/>
          </a:bodyPr>
          <a:lstStyle/>
          <a:p>
            <a:r>
              <a:rPr lang="nl-NL" sz="2400" b="1" dirty="0">
                <a:solidFill>
                  <a:srgbClr val="FF0000"/>
                </a:solidFill>
                <a:latin typeface="Times New Roman" panose="02020603050405020304" pitchFamily="18" charset="0"/>
                <a:cs typeface="Times New Roman" panose="02020603050405020304" pitchFamily="18" charset="0"/>
              </a:rPr>
              <a:t>1. Tình huống, địa điểm, thời gian của câu chuyện</a:t>
            </a:r>
            <a:endParaRPr lang="en-US" sz="2400" dirty="0">
              <a:solidFill>
                <a:srgbClr val="FF0000"/>
              </a:solidFill>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Bối cảnh:</a:t>
            </a:r>
          </a:p>
          <a:p>
            <a:r>
              <a:rPr lang="nl-NL" sz="2400" dirty="0">
                <a:latin typeface="Times New Roman" panose="02020603050405020304" pitchFamily="18" charset="0"/>
                <a:cs typeface="Times New Roman" panose="02020603050405020304" pitchFamily="18" charset="0"/>
              </a:rPr>
              <a:t>- </a:t>
            </a:r>
            <a:r>
              <a:rPr lang="nl-NL" sz="2400" i="1" dirty="0">
                <a:latin typeface="Times New Roman" panose="02020603050405020304" pitchFamily="18" charset="0"/>
                <a:cs typeface="Times New Roman" panose="02020603050405020304" pitchFamily="18" charset="0"/>
              </a:rPr>
              <a:t>“Một buổi trưa ở Chúp ... ai nấy đều sửa soạn đi nghỉ ... Bỗng nhiên, ở bên trái, ngoài hiên rộng, nổi lên tiếng võng đong đưa ... Rồi một giọng ru em nổi lên – một giọng người Bắc ...”</a:t>
            </a:r>
            <a:r>
              <a:rPr lang="nl-NL"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nl-NL" sz="2400" dirty="0">
                <a:latin typeface="Times New Roman" panose="02020603050405020304" pitchFamily="18" charset="0"/>
                <a:cs typeface="Times New Roman" panose="02020603050405020304" pitchFamily="18" charset="0"/>
              </a:rPr>
              <a:t>Tình huống:</a:t>
            </a:r>
          </a:p>
          <a:p>
            <a:r>
              <a:rPr lang="nl-NL" sz="2400" dirty="0">
                <a:latin typeface="Times New Roman" panose="02020603050405020304" pitchFamily="18" charset="0"/>
                <a:cs typeface="Times New Roman" panose="02020603050405020304" pitchFamily="18" charset="0"/>
              </a:rPr>
              <a:t> Nhân vật tôi nằm nghỉ trưa ở nhà người bạn, trước không gian trưa vắng lặng và nghe thấy tiếng ru quen thuộc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Địa điểm: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Ở Chúp, bên kia bờ Cửu Long Giang.</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Ở nhà một người bạn Nam Kỳ. </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nl-NL" sz="2400" dirty="0">
                <a:latin typeface="Times New Roman" panose="02020603050405020304" pitchFamily="18" charset="0"/>
                <a:cs typeface="Times New Roman" panose="02020603050405020304" pitchFamily="18" charset="0"/>
              </a:rPr>
              <a:t>Thời gian:</a:t>
            </a:r>
          </a:p>
          <a:p>
            <a:pPr marL="342900" indent="-342900">
              <a:buFontTx/>
              <a:buChar char="-"/>
            </a:pPr>
            <a:r>
              <a:rPr lang="nl-NL" sz="2400" dirty="0">
                <a:latin typeface="Times New Roman" panose="02020603050405020304" pitchFamily="18" charset="0"/>
                <a:cs typeface="Times New Roman" panose="02020603050405020304" pitchFamily="18" charset="0"/>
              </a:rPr>
              <a:t> Buổi trưa lung linh.</a:t>
            </a:r>
          </a:p>
          <a:p>
            <a:pPr algn="just">
              <a:lnSpc>
                <a:spcPct val="107000"/>
              </a:lnSpc>
            </a:pPr>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Bối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huống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biệt</a:t>
            </a:r>
            <a:endParaRPr lang="en-US" sz="2400" dirty="0">
              <a:solidFill>
                <a:srgbClr val="FF0000"/>
              </a:solidFill>
              <a:latin typeface="Times New Roman" panose="02020603050405020304" pitchFamily="18" charset="0"/>
              <a:cs typeface="Times New Roman" panose="02020603050405020304" pitchFamily="18" charset="0"/>
            </a:endParaRPr>
          </a:p>
          <a:p>
            <a:pPr algn="just">
              <a:lnSpc>
                <a:spcPct val="107000"/>
              </a:lnSpc>
            </a:pPr>
            <a:r>
              <a:rPr lang="en-US" sz="2400" dirty="0">
                <a:solidFill>
                  <a:srgbClr val="FF0000"/>
                </a:solidFill>
                <a:latin typeface="Times New Roman" panose="02020603050405020304" pitchFamily="18" charset="0"/>
                <a:cs typeface="Times New Roman" panose="02020603050405020304" pitchFamily="18" charset="0"/>
              </a:rPr>
              <a:t>- &gt;</a:t>
            </a:r>
            <a:r>
              <a:rPr lang="en-US" sz="2400" dirty="0" err="1">
                <a:solidFill>
                  <a:srgbClr val="FF0000"/>
                </a:solidFill>
                <a:latin typeface="Times New Roman" panose="02020603050405020304" pitchFamily="18" charset="0"/>
                <a:cs typeface="Times New Roman" panose="02020603050405020304" pitchFamily="18" charset="0"/>
              </a:rPr>
              <a:t>Thời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rõ</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ràng</a:t>
            </a:r>
            <a:r>
              <a:rPr lang="en-US" sz="2400" dirty="0">
                <a:solidFill>
                  <a:srgbClr val="FF0000"/>
                </a:solidFill>
                <a:latin typeface="Times New Roman" panose="02020603050405020304" pitchFamily="18" charset="0"/>
                <a:cs typeface="Times New Roman" panose="02020603050405020304" pitchFamily="18" charset="0"/>
              </a:rPr>
              <a:t>.</a:t>
            </a:r>
          </a:p>
          <a:p>
            <a:pPr algn="just">
              <a:lnSpc>
                <a:spcPct val="107000"/>
              </a:lnSpc>
              <a:spcAft>
                <a:spcPts val="0"/>
              </a:spcAft>
            </a:pP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0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arn(inVertical)">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arn(inVertical)">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barn(inVertical)">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9D6EAC-11A5-46A8-919A-7076F67FB5B4}"/>
              </a:ext>
            </a:extLst>
          </p:cNvPr>
          <p:cNvSpPr txBox="1"/>
          <p:nvPr/>
        </p:nvSpPr>
        <p:spPr>
          <a:xfrm>
            <a:off x="360218" y="169499"/>
            <a:ext cx="11679381" cy="6053324"/>
          </a:xfrm>
          <a:prstGeom prst="rect">
            <a:avLst/>
          </a:prstGeom>
          <a:noFill/>
        </p:spPr>
        <p:txBody>
          <a:bodyPr wrap="square" rtlCol="0">
            <a:spAutoFit/>
          </a:bodyPr>
          <a:lstStyle/>
          <a:p>
            <a:r>
              <a:rPr lang="nl-NL" sz="2400" b="1" dirty="0">
                <a:solidFill>
                  <a:srgbClr val="FF0000"/>
                </a:solidFill>
                <a:latin typeface="Times New Roman" panose="02020603050405020304" pitchFamily="18" charset="0"/>
                <a:cs typeface="Times New Roman" panose="02020603050405020304" pitchFamily="18" charset="0"/>
              </a:rPr>
              <a:t>2. </a:t>
            </a:r>
            <a:r>
              <a:rPr lang="vi-VN" sz="2400" b="1" dirty="0">
                <a:solidFill>
                  <a:srgbClr val="FF0000"/>
                </a:solidFill>
                <a:latin typeface="Times New Roman" panose="02020603050405020304" pitchFamily="18" charset="0"/>
                <a:cs typeface="Times New Roman" panose="02020603050405020304" pitchFamily="18" charset="0"/>
              </a:rPr>
              <a:t>Những âm thanh quen thuộc đưa nhân vật trở về với những kỉ niệm xưa cũ ở quê hương</a:t>
            </a:r>
            <a:endParaRPr lang="en-US" sz="2400" b="1" dirty="0">
              <a:solidFill>
                <a:srgbClr val="FF0000"/>
              </a:solidFill>
              <a:latin typeface="Times New Roman" panose="02020603050405020304" pitchFamily="18" charset="0"/>
              <a:cs typeface="Times New Roman" panose="02020603050405020304" pitchFamily="18" charset="0"/>
            </a:endParaRPr>
          </a:p>
          <a:p>
            <a:r>
              <a:rPr lang="nl-NL" sz="2400" i="1" dirty="0">
                <a:latin typeface="Times New Roman" panose="02020603050405020304" pitchFamily="18" charset="0"/>
                <a:cs typeface="Times New Roman" panose="02020603050405020304" pitchFamily="18" charset="0"/>
              </a:rPr>
              <a:t>* Âm thanh:</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Tiếng dây thừng căng thẳng  cọ vào guốc võng kẽo kẹt nghe buồn nản lạ.</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Tiếng võng đưa kẽo kẹt như nạo (Từ </a:t>
            </a:r>
            <a:r>
              <a:rPr lang="nl-NL" sz="2400" b="1" i="1" dirty="0">
                <a:latin typeface="Times New Roman" panose="02020603050405020304" pitchFamily="18" charset="0"/>
                <a:cs typeface="Times New Roman" panose="02020603050405020304" pitchFamily="18" charset="0"/>
              </a:rPr>
              <a:t>nạo</a:t>
            </a:r>
            <a:r>
              <a:rPr lang="nl-NL" sz="2400" dirty="0">
                <a:latin typeface="Times New Roman" panose="02020603050405020304" pitchFamily="18" charset="0"/>
                <a:cs typeface="Times New Roman" panose="02020603050405020304" pitchFamily="18" charset="0"/>
              </a:rPr>
              <a:t> diễn tả một sự bào mòn tâm hồn trong tác giả khi  nghe tiếng võng khiến nối nhớ, những kí ức ùa về càng da diết hơn).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Một giọng ru em nổi lên – một giọng ngưởi Bắc.</a:t>
            </a:r>
            <a:endParaRPr lang="en-US" sz="2400" dirty="0">
              <a:latin typeface="Times New Roman" panose="02020603050405020304" pitchFamily="18" charset="0"/>
              <a:cs typeface="Times New Roman" panose="02020603050405020304" pitchFamily="18" charset="0"/>
            </a:endParaRPr>
          </a:p>
          <a:p>
            <a:r>
              <a:rPr lang="nl-NL" sz="2400" i="1" dirty="0">
                <a:latin typeface="Times New Roman" panose="02020603050405020304" pitchFamily="18" charset="0"/>
                <a:cs typeface="Times New Roman" panose="02020603050405020304" pitchFamily="18" charset="0"/>
              </a:rPr>
              <a:t>* Tiếng hát ru đã làm nhân vật “tôi” nhớ về những ngày thơ ấu ở xứ Bắc với biết bao kỉ niệm ùa về: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“Tự nhiên tôi thấy nhớ nhà”, “tôi bỗng nhớ nhà như một đứa trẻ”.</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nl-NL" sz="2400" dirty="0">
                <a:latin typeface="Times New Roman" panose="02020603050405020304" pitchFamily="18" charset="0"/>
                <a:cs typeface="Times New Roman" panose="02020603050405020304" pitchFamily="18" charset="0"/>
              </a:rPr>
              <a:t>Nhớ về những kỉ niệm ngày xưa với thầy, mẹ và vú em. </a:t>
            </a:r>
          </a:p>
          <a:p>
            <a:pPr algn="just">
              <a:lnSpc>
                <a:spcPct val="107000"/>
              </a:lnSpc>
              <a:spcAft>
                <a:spcPts val="0"/>
              </a:spcAft>
            </a:pPr>
            <a:r>
              <a:rPr lang="en-US" sz="2400" dirty="0">
                <a:latin typeface="Times New Roman" panose="02020603050405020304" pitchFamily="18" charset="0"/>
                <a:cs typeface="Times New Roman" panose="02020603050405020304" pitchFamily="18" charset="0"/>
              </a:rPr>
              <a:t>*NT: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a:t>
            </a:r>
          </a:p>
          <a:p>
            <a:r>
              <a:rPr lang="vi-VN"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nl-NL" sz="2400" dirty="0">
                <a:solidFill>
                  <a:srgbClr val="FF0000"/>
                </a:solidFill>
                <a:latin typeface="Times New Roman" panose="02020603050405020304" pitchFamily="18" charset="0"/>
                <a:cs typeface="Times New Roman" panose="02020603050405020304" pitchFamily="18" charset="0"/>
              </a:rPr>
              <a:t> Tiếng hát ru đã giúp nhân vật “tôi” nhận ra sự hạnh phúc giản dị, bình thường luôn hiện diện trong gia đình của mình, nhưng nay phải đi xa rồi, nhân vật “tôi” mới hiểu.</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38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arn(inVertical)">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9D6EAC-11A5-46A8-919A-7076F67FB5B4}"/>
              </a:ext>
            </a:extLst>
          </p:cNvPr>
          <p:cNvSpPr txBox="1"/>
          <p:nvPr/>
        </p:nvSpPr>
        <p:spPr>
          <a:xfrm>
            <a:off x="623455" y="398741"/>
            <a:ext cx="10363200" cy="6972101"/>
          </a:xfrm>
          <a:prstGeom prst="rect">
            <a:avLst/>
          </a:prstGeom>
          <a:noFill/>
        </p:spPr>
        <p:txBody>
          <a:bodyPr wrap="square" rtlCol="0">
            <a:spAutoFit/>
          </a:bodyPr>
          <a:lstStyle/>
          <a:p>
            <a:r>
              <a:rPr lang="nl-NL" sz="2400" b="1" dirty="0">
                <a:solidFill>
                  <a:srgbClr val="FF0000"/>
                </a:solidFill>
                <a:latin typeface="Times New Roman" panose="02020603050405020304" pitchFamily="18" charset="0"/>
                <a:cs typeface="Times New Roman" panose="02020603050405020304" pitchFamily="18" charset="0"/>
              </a:rPr>
              <a:t>3. C</a:t>
            </a:r>
            <a:r>
              <a:rPr lang="vi-VN" sz="2400" b="1" dirty="0">
                <a:solidFill>
                  <a:srgbClr val="FF0000"/>
                </a:solidFill>
                <a:latin typeface="Times New Roman" panose="02020603050405020304" pitchFamily="18" charset="0"/>
                <a:cs typeface="Times New Roman" panose="02020603050405020304" pitchFamily="18" charset="0"/>
              </a:rPr>
              <a:t>âu hát ru quen thuộc, đầy kí ức về quê hương.</a:t>
            </a:r>
            <a:endParaRPr lang="en-US" sz="2400" b="1" dirty="0">
              <a:solidFill>
                <a:srgbClr val="FF0000"/>
              </a:solidFill>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Người hát ru là người đi ở vú.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Qua tiếng hát ru, nhân vật “tôi” thấy hình ảnh về khung cảnh quen thuộc của quê hương ở xứ Bắc:</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Những làng tre xanh trên ruộng lúa, với các cô thôn nữ khăn mỏ quạ.</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Những đêm trăng trai gái hát trống quân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Những đêm chèo ngày vào đám của quê hương. </a:t>
            </a:r>
          </a:p>
          <a:p>
            <a:r>
              <a:rPr lang="en-US" sz="2400" dirty="0">
                <a:latin typeface="Times New Roman" panose="02020603050405020304" pitchFamily="18" charset="0"/>
                <a:cs typeface="Times New Roman" panose="02020603050405020304" pitchFamily="18" charset="0"/>
              </a:rPr>
              <a:t>*NT: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endParaRPr lang="en-US" sz="2400" dirty="0">
              <a:latin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nl-NL" sz="2400" dirty="0">
                <a:solidFill>
                  <a:srgbClr val="FF0000"/>
                </a:solidFill>
                <a:latin typeface="Times New Roman" panose="02020603050405020304" pitchFamily="18" charset="0"/>
                <a:cs typeface="Times New Roman" panose="02020603050405020304" pitchFamily="18" charset="0"/>
              </a:rPr>
              <a:t>Nhấn mạnh những âm thanh quen thuộc ở quê hương vẫn còn mãi trong tâm hồn những người con xa xứ, dù đi tới đâu, ở bất cứ nơi nào vẫn nhớ tới quê hương thân yêu của mình. </a:t>
            </a:r>
          </a:p>
          <a:p>
            <a:pPr>
              <a:lnSpc>
                <a:spcPct val="107000"/>
              </a:lnSpc>
              <a:spcAft>
                <a:spcPts val="0"/>
              </a:spcAft>
            </a:pPr>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Điệu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miền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ca </a:t>
            </a:r>
            <a:r>
              <a:rPr lang="en-US" sz="2400" dirty="0" err="1">
                <a:solidFill>
                  <a:srgbClr val="FF0000"/>
                </a:solidFill>
                <a:latin typeface="Times New Roman" panose="02020603050405020304" pitchFamily="18" charset="0"/>
                <a:cs typeface="Times New Roman" panose="02020603050405020304" pitchFamily="18" charset="0"/>
              </a:rPr>
              <a:t>dao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vẹn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quê</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a:t>
            </a:r>
          </a:p>
          <a:p>
            <a:pPr marR="30480">
              <a:lnSpc>
                <a:spcPct val="107000"/>
              </a:lnSpc>
              <a:spcAft>
                <a:spcPts val="800"/>
              </a:spcAft>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chỉ</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ru</a:t>
            </a:r>
            <a:r>
              <a:rPr lang="en-US" sz="2400" dirty="0">
                <a:solidFill>
                  <a:srgbClr val="FF0000"/>
                </a:solidFill>
                <a:latin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cs typeface="Times New Roman" panose="02020603050405020304" pitchFamily="18" charset="0"/>
              </a:rPr>
              <a:t>ngủ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còn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tuổi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bao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ta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cắt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rốn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mình</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arn(inVertical)">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9D6EAC-11A5-46A8-919A-7076F67FB5B4}"/>
              </a:ext>
            </a:extLst>
          </p:cNvPr>
          <p:cNvSpPr txBox="1"/>
          <p:nvPr/>
        </p:nvSpPr>
        <p:spPr>
          <a:xfrm>
            <a:off x="775855" y="1022195"/>
            <a:ext cx="10363200" cy="4154984"/>
          </a:xfrm>
          <a:prstGeom prst="rect">
            <a:avLst/>
          </a:prstGeom>
          <a:noFill/>
        </p:spPr>
        <p:txBody>
          <a:bodyPr wrap="square" rtlCol="0">
            <a:spAutoFit/>
          </a:bodyPr>
          <a:lstStyle/>
          <a:p>
            <a:r>
              <a:rPr lang="nl-NL" sz="2400" b="1" u="sng" dirty="0">
                <a:solidFill>
                  <a:srgbClr val="FF0000"/>
                </a:solidFill>
                <a:latin typeface="Times New Roman" panose="02020603050405020304" pitchFamily="18" charset="0"/>
                <a:cs typeface="Times New Roman" panose="02020603050405020304" pitchFamily="18" charset="0"/>
              </a:rPr>
              <a:t>III. Tổng kết</a:t>
            </a:r>
            <a:endParaRPr lang="en-US" sz="2400" dirty="0">
              <a:solidFill>
                <a:srgbClr val="FF0000"/>
              </a:solidFill>
              <a:latin typeface="Times New Roman" panose="02020603050405020304" pitchFamily="18" charset="0"/>
              <a:cs typeface="Times New Roman" panose="02020603050405020304" pitchFamily="18" charset="0"/>
            </a:endParaRPr>
          </a:p>
          <a:p>
            <a:r>
              <a:rPr lang="nl-NL" sz="2400" b="1" dirty="0">
                <a:solidFill>
                  <a:srgbClr val="FF0000"/>
                </a:solidFill>
                <a:latin typeface="Times New Roman" panose="02020603050405020304" pitchFamily="18" charset="0"/>
                <a:cs typeface="Times New Roman" panose="02020603050405020304" pitchFamily="18" charset="0"/>
              </a:rPr>
              <a:t>1. Nghệ thuật</a:t>
            </a:r>
            <a:endParaRPr lang="en-US" sz="2400" dirty="0">
              <a:solidFill>
                <a:srgbClr val="FF0000"/>
              </a:solidFill>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Nghệ thuật tả cảnh đặc sắc, bức tranh nông thôn buổi trưa hiện ra chân thực, sinh động.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Ngôn ngữ giàu chất thơ, thể hiện cảm xúc nhớ thương, da diết. </a:t>
            </a:r>
            <a:endParaRPr lang="en-US" sz="2400" dirty="0">
              <a:latin typeface="Times New Roman" panose="02020603050405020304" pitchFamily="18" charset="0"/>
              <a:cs typeface="Times New Roman" panose="02020603050405020304" pitchFamily="18" charset="0"/>
            </a:endParaRPr>
          </a:p>
          <a:p>
            <a:endParaRPr lang="nl-NL" sz="2400" b="1" dirty="0">
              <a:latin typeface="Times New Roman" panose="02020603050405020304" pitchFamily="18" charset="0"/>
              <a:cs typeface="Times New Roman" panose="02020603050405020304" pitchFamily="18" charset="0"/>
            </a:endParaRPr>
          </a:p>
          <a:p>
            <a:r>
              <a:rPr lang="nl-NL" sz="2400" b="1" dirty="0">
                <a:solidFill>
                  <a:srgbClr val="FF0000"/>
                </a:solidFill>
                <a:latin typeface="Times New Roman" panose="02020603050405020304" pitchFamily="18" charset="0"/>
                <a:cs typeface="Times New Roman" panose="02020603050405020304" pitchFamily="18" charset="0"/>
              </a:rPr>
              <a:t>2. Nội dung</a:t>
            </a:r>
            <a:endParaRPr lang="en-US" sz="2400" dirty="0">
              <a:solidFill>
                <a:srgbClr val="FF0000"/>
              </a:solidFill>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Bài tùy bút nói lên những suy nghĩ và cảm xúc của tác giả về điệu hát ru nói riêng, nỗi lòng người xa xứ nói chung nhân nghe tiếng hát ru của một người phụ nữ miền Bắc. </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83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4D2E3F-C3A3-4501-AB58-56AB54875531}"/>
              </a:ext>
            </a:extLst>
          </p:cNvPr>
          <p:cNvSpPr>
            <a:spLocks noGrp="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C00000"/>
                </a:solidFill>
                <a:latin typeface="Times New Roman" panose="02020603050405020304" pitchFamily="18" charset="0"/>
                <a:cs typeface="Times New Roman" panose="02020603050405020304" pitchFamily="18" charset="0"/>
              </a:rPr>
              <a:t>K</a:t>
            </a:r>
            <a:r>
              <a:rPr lang="en-US" sz="4400" b="1" dirty="0" err="1">
                <a:solidFill>
                  <a:srgbClr val="C00000"/>
                </a:solidFill>
                <a:latin typeface="Times New Roman" panose="02020603050405020304" pitchFamily="18" charset="0"/>
                <a:cs typeface="Times New Roman" panose="02020603050405020304" pitchFamily="18" charset="0"/>
              </a:rPr>
              <a:t>inh</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nghiệm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đọc</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hiểu</a:t>
            </a:r>
            <a:r>
              <a:rPr lang="en-US" sz="4400"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văn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bản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tùy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bút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 name="Rectangle: Rounded Corners 7">
            <a:extLst>
              <a:ext uri="{FF2B5EF4-FFF2-40B4-BE49-F238E27FC236}">
                <a16:creationId xmlns:a16="http://schemas.microsoft.com/office/drawing/2014/main" id="{670A004B-C980-4308-827B-48CB21511452}"/>
              </a:ext>
            </a:extLst>
          </p:cNvPr>
          <p:cNvSpPr/>
          <p:nvPr/>
        </p:nvSpPr>
        <p:spPr>
          <a:xfrm>
            <a:off x="785610" y="2240923"/>
            <a:ext cx="2620529" cy="318890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a:solidFill>
                  <a:schemeClr val="accent3">
                    <a:lumMod val="50000"/>
                  </a:schemeClr>
                </a:solidFill>
                <a:latin typeface="Times New Roman" panose="02020603050405020304" pitchFamily="18" charset="0"/>
                <a:cs typeface="Times New Roman" panose="02020603050405020304" pitchFamily="18" charset="0"/>
              </a:rPr>
              <a:t>1.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lướt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định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loại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giả</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nội</a:t>
            </a:r>
            <a:r>
              <a:rPr lang="en-US" sz="2200" dirty="0">
                <a:solidFill>
                  <a:schemeClr val="accent3">
                    <a:lumMod val="50000"/>
                  </a:schemeClr>
                </a:solidFill>
                <a:latin typeface="Times New Roman" panose="02020603050405020304" pitchFamily="18" charset="0"/>
                <a:cs typeface="Times New Roman" panose="02020603050405020304" pitchFamily="18" charset="0"/>
              </a:rPr>
              <a:t> dung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chính</a:t>
            </a:r>
            <a:r>
              <a:rPr lang="en-US" sz="2200"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7" name="Rectangle: Rounded Corners 8">
            <a:extLst>
              <a:ext uri="{FF2B5EF4-FFF2-40B4-BE49-F238E27FC236}">
                <a16:creationId xmlns:a16="http://schemas.microsoft.com/office/drawing/2014/main" id="{BCC53C86-6978-467A-BADA-E59363B76E3C}"/>
              </a:ext>
            </a:extLst>
          </p:cNvPr>
          <p:cNvSpPr/>
          <p:nvPr/>
        </p:nvSpPr>
        <p:spPr>
          <a:xfrm>
            <a:off x="3924085" y="2240923"/>
            <a:ext cx="3688295" cy="318890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a:solidFill>
                  <a:schemeClr val="accent3">
                    <a:lumMod val="50000"/>
                  </a:schemeClr>
                </a:solidFill>
                <a:latin typeface="Times New Roman" panose="02020603050405020304" pitchFamily="18" charset="0"/>
                <a:cs typeface="Times New Roman" panose="02020603050405020304" pitchFamily="18" charset="0"/>
              </a:rPr>
              <a:t>2.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chi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tiết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đánh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dấu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ghi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chép</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câu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đoạn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rõ</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tình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cảm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xúc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động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những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suy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nghĩ</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sâu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lắng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giả</a:t>
            </a:r>
            <a:r>
              <a:rPr lang="en-US" sz="2200" dirty="0">
                <a:solidFill>
                  <a:schemeClr val="accent3">
                    <a:lumMod val="50000"/>
                  </a:schemeClr>
                </a:solidFill>
                <a:latin typeface="Times New Roman" panose="02020603050405020304" pitchFamily="18" charset="0"/>
                <a:cs typeface="Times New Roman" panose="02020603050405020304" pitchFamily="18" charset="0"/>
              </a:rPr>
              <a:t>. Qua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đó</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rõ</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đặc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điểm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ngôn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ngữ</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đạm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chất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thơ</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giàu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hình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ảnh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cảm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xúc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trong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tùy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bút</a:t>
            </a:r>
            <a:r>
              <a:rPr lang="en-US" sz="2200"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8" name="Rectangle: Rounded Corners 9">
            <a:extLst>
              <a:ext uri="{FF2B5EF4-FFF2-40B4-BE49-F238E27FC236}">
                <a16:creationId xmlns:a16="http://schemas.microsoft.com/office/drawing/2014/main" id="{5C0893BE-0F03-4C6C-ADB8-AFD736977200}"/>
              </a:ext>
            </a:extLst>
          </p:cNvPr>
          <p:cNvSpPr/>
          <p:nvPr/>
        </p:nvSpPr>
        <p:spPr>
          <a:xfrm>
            <a:off x="8076236" y="2240922"/>
            <a:ext cx="3239464" cy="318890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a:solidFill>
                  <a:schemeClr val="accent3">
                    <a:lumMod val="50000"/>
                  </a:schemeClr>
                </a:solidFill>
                <a:latin typeface="Times New Roman" panose="02020603050405020304" pitchFamily="18" charset="0"/>
                <a:cs typeface="Times New Roman" panose="02020603050405020304" pitchFamily="18" charset="0"/>
              </a:rPr>
              <a:t>3.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Liên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hệ</a:t>
            </a:r>
            <a:r>
              <a:rPr lang="en-US" sz="2200" dirty="0">
                <a:solidFill>
                  <a:schemeClr val="accent3">
                    <a:lumMod val="50000"/>
                  </a:schemeClr>
                </a:solidFill>
                <a:latin typeface="Times New Roman" panose="02020603050405020304" pitchFamily="18" charset="0"/>
                <a:cs typeface="Times New Roman" panose="02020603050405020304" pitchFamily="18" charset="0"/>
              </a:rPr>
              <a:t> ,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rút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bài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cho</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thân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nghĩ</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ứng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xử</a:t>
            </a:r>
            <a:r>
              <a:rPr lang="en-US" sz="2200" dirty="0">
                <a:solidFill>
                  <a:schemeClr val="accent3">
                    <a:lumMod val="50000"/>
                  </a:schemeClr>
                </a:solidFill>
                <a:latin typeface="Times New Roman" panose="02020603050405020304" pitchFamily="18" charset="0"/>
                <a:cs typeface="Times New Roman" panose="02020603050405020304" pitchFamily="18" charset="0"/>
              </a:rPr>
              <a:t> do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tùy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bút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gợi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Tìm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mối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quan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hệ</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phẩm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đối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với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cuộc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sống</a:t>
            </a:r>
            <a:r>
              <a:rPr lang="en-US" sz="2200" dirty="0">
                <a:solidFill>
                  <a:schemeClr val="accent3">
                    <a:lumMod val="50000"/>
                  </a:schemeClr>
                </a:solidFill>
                <a:latin typeface="Times New Roman" panose="02020603050405020304" pitchFamily="18" charset="0"/>
                <a:cs typeface="Times New Roman" panose="02020603050405020304" pitchFamily="18" charset="0"/>
              </a:rPr>
              <a:t> con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người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319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8780" y="2308861"/>
            <a:ext cx="8503920" cy="1906291"/>
          </a:xfrm>
          <a:prstGeom prst="rect">
            <a:avLst/>
          </a:prstGeom>
        </p:spPr>
        <p:txBody>
          <a:bodyPr wrap="square">
            <a:spAutoFit/>
          </a:bodyPr>
          <a:lstStyle/>
          <a:p>
            <a:pPr algn="just">
              <a:spcAft>
                <a:spcPts val="0"/>
              </a:spcAft>
            </a:pPr>
            <a:r>
              <a:rPr lang="en-US" sz="2800" b="1" i="1" dirty="0">
                <a:latin typeface="Times New Roman" panose="02020603050405020304" pitchFamily="18" charset="0"/>
                <a:ea typeface="Times New Roman" panose="02020603050405020304" pitchFamily="18" charset="0"/>
              </a:rPr>
              <a:t>(1)</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hát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giúp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nhận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điều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gì</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nl-NL" sz="2800" i="1" dirty="0">
                <a:latin typeface="Times New Roman" panose="02020603050405020304" pitchFamily="18" charset="0"/>
                <a:ea typeface="DengXian"/>
                <a:cs typeface="Times New Roman" panose="02020603050405020304" pitchFamily="18" charset="0"/>
              </a:rPr>
              <a:t>(2) Trong những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hát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ru</a:t>
            </a:r>
            <a:r>
              <a:rPr lang="nl-NL" sz="2800" i="1" dirty="0">
                <a:latin typeface="Times New Roman" panose="02020603050405020304" pitchFamily="18" charset="0"/>
                <a:ea typeface="DengXian"/>
                <a:cs typeface="Times New Roman" panose="02020603050405020304" pitchFamily="18" charset="0"/>
              </a:rPr>
              <a:t>, em ấn tượng nhất chi tiết nào ? Tại sao?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Top Corners Rounded 11">
            <a:extLst>
              <a:ext uri="{FF2B5EF4-FFF2-40B4-BE49-F238E27FC236}">
                <a16:creationId xmlns:a16="http://schemas.microsoft.com/office/drawing/2014/main" id="{BF3D0903-5733-4DED-BD9A-10FEB38733EF}"/>
              </a:ext>
            </a:extLst>
          </p:cNvPr>
          <p:cNvSpPr/>
          <p:nvPr/>
        </p:nvSpPr>
        <p:spPr>
          <a:xfrm>
            <a:off x="2852777" y="1040935"/>
            <a:ext cx="5434885" cy="798490"/>
          </a:xfrm>
          <a:prstGeom prst="round2SameRect">
            <a:avLst>
              <a:gd name="adj1" fmla="val 50000"/>
              <a:gd name="adj2" fmla="val 0"/>
            </a:avLst>
          </a:prstGeom>
          <a:solidFill>
            <a:schemeClr val="accent4">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err="1">
                <a:solidFill>
                  <a:schemeClr val="tx1"/>
                </a:solidFill>
              </a:rPr>
              <a:t>Luyện</a:t>
            </a:r>
            <a:r>
              <a:rPr lang="en-US" sz="3200" dirty="0">
                <a:solidFill>
                  <a:schemeClr val="tx1"/>
                </a:solidFill>
              </a:rPr>
              <a:t> </a:t>
            </a:r>
            <a:r>
              <a:rPr lang="en-US" sz="3200" dirty="0" err="1">
                <a:solidFill>
                  <a:schemeClr val="tx1"/>
                </a:solidFill>
              </a:rPr>
              <a:t>tập</a:t>
            </a:r>
            <a:endParaRPr lang="en-US" sz="3200" dirty="0">
              <a:solidFill>
                <a:schemeClr val="tx1"/>
              </a:solidFill>
            </a:endParaRPr>
          </a:p>
        </p:txBody>
      </p:sp>
    </p:spTree>
    <p:extLst>
      <p:ext uri="{BB962C8B-B14F-4D97-AF65-F5344CB8AC3E}">
        <p14:creationId xmlns:p14="http://schemas.microsoft.com/office/powerpoint/2010/main" val="24892314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233</TotalTime>
  <Words>1143</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Symbol</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Đỗ Tuấn Hiệp</cp:lastModifiedBy>
  <cp:revision>23</cp:revision>
  <dcterms:created xsi:type="dcterms:W3CDTF">2022-06-25T08:44:00Z</dcterms:created>
  <dcterms:modified xsi:type="dcterms:W3CDTF">2024-05-29T16:00:22Z</dcterms:modified>
</cp:coreProperties>
</file>