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aunces Bold" pitchFamily="2" charset="77"/>
      <p:regular r:id="rId18"/>
      <p:bold r:id="rId19"/>
    </p:embeddedFont>
    <p:embeddedFont>
      <p:font typeface="Roboto Condensed" panose="020F0502020204030204" pitchFamily="34" charset="0"/>
      <p:regular r:id="rId20"/>
      <p:bold r:id="rId21"/>
      <p:italic r:id="rId22"/>
      <p:boldItalic r:id="rId23"/>
    </p:embeddedFont>
    <p:embeddedFont>
      <p:font typeface="Roboto Condensed Bold" panose="02000000000000000000" pitchFamily="2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72" autoAdjust="0"/>
  </p:normalViewPr>
  <p:slideViewPr>
    <p:cSldViewPr>
      <p:cViewPr varScale="1">
        <p:scale>
          <a:sx n="66" d="100"/>
          <a:sy n="66" d="100"/>
        </p:scale>
        <p:origin x="10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34CC6-39CD-4A38-B5FB-7A1A59A50B51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1E351-CBFD-4CB9-A4C3-A94FD44E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CS1H-mDiQ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6p49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14p50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https://www.youtube.com/watch?v=qwCS1H-mDiQ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E351-CBFD-4CB9-A4C3-A94FD44E4F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4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19.sv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19.sv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19.sv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19.svg"/><Relationship Id="rId10" Type="http://schemas.openxmlformats.org/officeDocument/2006/relationships/image" Target="../media/image26.jpe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7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2.svg"/><Relationship Id="rId5" Type="http://schemas.openxmlformats.org/officeDocument/2006/relationships/image" Target="../media/image30.svg"/><Relationship Id="rId15" Type="http://schemas.openxmlformats.org/officeDocument/2006/relationships/image" Target="../media/image38.svg"/><Relationship Id="rId10" Type="http://schemas.openxmlformats.org/officeDocument/2006/relationships/image" Target="../media/image11.png"/><Relationship Id="rId19" Type="http://schemas.openxmlformats.org/officeDocument/2006/relationships/image" Target="../media/image42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6.svg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qwCS1H-mDiQ" TargetMode="Externa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927424" y="2671337"/>
            <a:ext cx="12595565" cy="59179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17947" flipH="1">
            <a:off x="15406711" y="599143"/>
            <a:ext cx="2061147" cy="17725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6323" y="590552"/>
            <a:ext cx="1789768" cy="1789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5326" y="7236415"/>
            <a:ext cx="3531762" cy="24722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321561">
            <a:off x="15046834" y="7674835"/>
            <a:ext cx="5033394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248594" y="4208557"/>
            <a:ext cx="5747887" cy="54970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3583459" y="1028700"/>
            <a:ext cx="10059232" cy="744383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77088" y="3013369"/>
            <a:ext cx="8319800" cy="3943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4F3B20"/>
                </a:solidFill>
                <a:latin typeface="Roboto Condensed Bold"/>
              </a:rPr>
              <a:t>Cùng nhìn các hình ảnh sau và cho biết hình ảnh đó đề cập tới những vấn đề nào trong đời sống?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528332"/>
            <a:ext cx="8209025" cy="96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70422C"/>
                </a:solidFill>
                <a:latin typeface="Fraunces Bold"/>
              </a:rPr>
              <a:t>I. YÊU CẦU KIỂU BÀI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4869" y="1964888"/>
            <a:ext cx="15668975" cy="86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1. </a:t>
            </a:r>
            <a:r>
              <a:rPr lang="en-US" sz="5000" dirty="0" err="1">
                <a:solidFill>
                  <a:srgbClr val="70422C"/>
                </a:solidFill>
                <a:latin typeface="Roboto Condensed Bold"/>
              </a:rPr>
              <a:t>Yêu</a:t>
            </a: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22C"/>
                </a:solidFill>
                <a:latin typeface="Roboto Condensed Bold"/>
              </a:rPr>
              <a:t>cầu</a:t>
            </a: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22C"/>
                </a:solidFill>
                <a:latin typeface="Roboto Condensed Bold"/>
              </a:rPr>
              <a:t>kiểu</a:t>
            </a: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4869" y="3184184"/>
            <a:ext cx="12484418" cy="494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Nêu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được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vấn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đề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,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làm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rõ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thực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chất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vấn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đề</a:t>
            </a:r>
            <a:endParaRPr lang="en-US" sz="4699" dirty="0">
              <a:solidFill>
                <a:srgbClr val="70422C"/>
              </a:solidFill>
              <a:latin typeface="Roboto Condensed"/>
            </a:endParaRPr>
          </a:p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Trình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bày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rõ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ràng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phản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đối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của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người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viết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về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một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quan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niệm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,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cách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hiểu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khác</a:t>
            </a:r>
            <a:endParaRPr lang="en-US" sz="4699" dirty="0">
              <a:solidFill>
                <a:srgbClr val="70422C"/>
              </a:solidFill>
              <a:latin typeface="Roboto Condensed"/>
            </a:endParaRPr>
          </a:p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Đưa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ra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được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lí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lẽ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và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bằng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chứng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để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chứng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tỏ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phản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đối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là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hoàn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toàn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có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cơ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sở</a:t>
            </a:r>
            <a:endParaRPr lang="en-US" sz="4699" dirty="0">
              <a:solidFill>
                <a:srgbClr val="70422C"/>
              </a:solidFill>
              <a:latin typeface="Roboto Condensed"/>
            </a:endParaRPr>
          </a:p>
          <a:p>
            <a:pPr algn="just">
              <a:lnSpc>
                <a:spcPts val="6579"/>
              </a:lnSpc>
            </a:pPr>
            <a:endParaRPr lang="en-US" sz="4699" dirty="0">
              <a:solidFill>
                <a:srgbClr val="70422C"/>
              </a:solidFill>
              <a:latin typeface="Roboto Condense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73828" y="3623430"/>
            <a:ext cx="3801065" cy="49045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5904" flipV="1">
            <a:off x="-573857" y="7973292"/>
            <a:ext cx="377532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5904" flipH="1">
            <a:off x="15371636" y="-1854820"/>
            <a:ext cx="3775329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56591" y="6740973"/>
            <a:ext cx="6715549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59669">
            <a:off x="16557031" y="6980309"/>
            <a:ext cx="4294383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9470" y="-704342"/>
            <a:ext cx="2542499" cy="25424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05581" y="9143336"/>
            <a:ext cx="2542499" cy="254249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934200" y="551959"/>
            <a:ext cx="8471317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4000" dirty="0">
                <a:solidFill>
                  <a:srgbClr val="70422C"/>
                </a:solidFill>
                <a:latin typeface="Roboto Condensed Bold"/>
              </a:rPr>
              <a:t>2. </a:t>
            </a:r>
            <a:r>
              <a:rPr lang="en-US" sz="4000" dirty="0" err="1">
                <a:solidFill>
                  <a:srgbClr val="70422C"/>
                </a:solidFill>
                <a:latin typeface="Roboto Condensed Bold"/>
              </a:rPr>
              <a:t>Bảng</a:t>
            </a:r>
            <a:r>
              <a:rPr lang="en-US" sz="4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 Bold"/>
              </a:rPr>
              <a:t>kiểm</a:t>
            </a:r>
            <a:r>
              <a:rPr lang="en-US" sz="4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 Bold"/>
              </a:rPr>
              <a:t>tham</a:t>
            </a:r>
            <a:r>
              <a:rPr lang="en-US" sz="4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000" dirty="0" err="1">
                <a:solidFill>
                  <a:srgbClr val="70422C"/>
                </a:solidFill>
                <a:latin typeface="Roboto Condensed Bold"/>
              </a:rPr>
              <a:t>khảo</a:t>
            </a:r>
            <a:r>
              <a:rPr lang="en-US" sz="4000" dirty="0">
                <a:solidFill>
                  <a:srgbClr val="70422C"/>
                </a:solidFill>
                <a:latin typeface="Roboto Condensed Bold"/>
              </a:rPr>
              <a:t> 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67971"/>
              </p:ext>
            </p:extLst>
          </p:nvPr>
        </p:nvGraphicFramePr>
        <p:xfrm>
          <a:off x="637892" y="1396336"/>
          <a:ext cx="17295351" cy="7747000"/>
        </p:xfrm>
        <a:graphic>
          <a:graphicData uri="http://schemas.openxmlformats.org/drawingml/2006/table">
            <a:tbl>
              <a:tblPr/>
              <a:tblGrid>
                <a:gridCol w="195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373"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93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Tiêu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 Bold"/>
                        </a:rPr>
                        <a:t>chí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 Bold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Đ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CĐ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F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373">
                <a:tc rowSpan="2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Đặt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Giới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thiệu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vấn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cần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luận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373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Đặt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Nêu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tán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thành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hay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phản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đối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vấn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cần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luận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17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373">
                <a:tc rowSpan="5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Giải quyết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Giải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thích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những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ngữ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khái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niệm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trọng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nếu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)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373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Giải quyết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Nêu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ít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nhất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hai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lí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lẽ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thuyết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phục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chặt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chẽ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làm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rõ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373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Giải quyết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Nêu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bằng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chứng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đa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dạng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thuyết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phục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cố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cho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lí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lẽ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373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Giải quyết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Sắp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xếp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lí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lẽ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bằng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chứng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theo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một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tự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lí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373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Giải quyết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Lật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vấn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bổ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sung ý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cách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nhìn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vấn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thêm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toàn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diện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373">
                <a:tc rowSpan="2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Kết thúc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Khẳng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định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lại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kiến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mình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1373">
                <a:tc vMerge="1"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Roboto Condensed Bold"/>
                        </a:rPr>
                        <a:t>Kết thúc vấn đề 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Đề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xuất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giải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pháp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thức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và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phương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hướng</a:t>
                      </a:r>
                      <a:r>
                        <a:rPr lang="en-US" sz="2599" dirty="0">
                          <a:solidFill>
                            <a:srgbClr val="000000"/>
                          </a:solidFill>
                          <a:latin typeface="Roboto Condensed"/>
                        </a:rPr>
                        <a:t> hành </a:t>
                      </a:r>
                      <a:r>
                        <a:rPr lang="en-US" sz="2599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động</a:t>
                      </a: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93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9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3C4D4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48860">
            <a:off x="-1251847" y="-1276961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1020" y="1375286"/>
            <a:ext cx="2037001" cy="2037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9845">
            <a:off x="505428" y="7676060"/>
            <a:ext cx="2914096" cy="20398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72764">
            <a:off x="4928227" y="1149158"/>
            <a:ext cx="11458047" cy="7100884"/>
            <a:chOff x="0" y="0"/>
            <a:chExt cx="3113060" cy="1976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13060" cy="1976757"/>
            </a:xfrm>
            <a:custGeom>
              <a:avLst/>
              <a:gdLst/>
              <a:ahLst/>
              <a:cxnLst/>
              <a:rect l="l" t="t" r="r" b="b"/>
              <a:pathLst>
                <a:path w="3113060" h="1976757">
                  <a:moveTo>
                    <a:pt x="0" y="0"/>
                  </a:moveTo>
                  <a:lnTo>
                    <a:pt x="3113060" y="0"/>
                  </a:lnTo>
                  <a:lnTo>
                    <a:pt x="3113060" y="1976757"/>
                  </a:lnTo>
                  <a:lnTo>
                    <a:pt x="0" y="1976757"/>
                  </a:lnTo>
                  <a:close/>
                </a:path>
              </a:pathLst>
            </a:custGeom>
            <a:solidFill>
              <a:srgbClr val="E1BF7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68787">
            <a:off x="5273792" y="1455183"/>
            <a:ext cx="10852091" cy="65278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1078552">
            <a:off x="3185138" y="591629"/>
            <a:ext cx="5574562" cy="151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3C4D4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48860">
            <a:off x="-1251847" y="-1276961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1020" y="1375286"/>
            <a:ext cx="2037001" cy="2037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9845">
            <a:off x="505428" y="7676060"/>
            <a:ext cx="2914096" cy="20398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72764">
            <a:off x="4359670" y="839923"/>
            <a:ext cx="11309588" cy="7737256"/>
            <a:chOff x="0" y="0"/>
            <a:chExt cx="2990479" cy="20458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90479" cy="2045884"/>
            </a:xfrm>
            <a:custGeom>
              <a:avLst/>
              <a:gdLst/>
              <a:ahLst/>
              <a:cxnLst/>
              <a:rect l="l" t="t" r="r" b="b"/>
              <a:pathLst>
                <a:path w="2990479" h="2045884">
                  <a:moveTo>
                    <a:pt x="0" y="0"/>
                  </a:moveTo>
                  <a:lnTo>
                    <a:pt x="2990479" y="0"/>
                  </a:lnTo>
                  <a:lnTo>
                    <a:pt x="2990479" y="2045884"/>
                  </a:lnTo>
                  <a:lnTo>
                    <a:pt x="0" y="2045884"/>
                  </a:lnTo>
                  <a:close/>
                </a:path>
              </a:pathLst>
            </a:custGeom>
            <a:solidFill>
              <a:srgbClr val="E1BF7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l="9014" r="9014"/>
          <a:stretch>
            <a:fillRect/>
          </a:stretch>
        </p:blipFill>
        <p:spPr>
          <a:xfrm rot="72764">
            <a:off x="4602494" y="1244920"/>
            <a:ext cx="10823939" cy="69272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1078552">
            <a:off x="3185138" y="591629"/>
            <a:ext cx="5574562" cy="151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3C4D4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48860">
            <a:off x="-1251847" y="-1276961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1020" y="1375286"/>
            <a:ext cx="2037001" cy="2037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9845">
            <a:off x="505428" y="7676060"/>
            <a:ext cx="2914096" cy="20398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72764">
            <a:off x="4359670" y="839923"/>
            <a:ext cx="11309588" cy="7737256"/>
            <a:chOff x="0" y="0"/>
            <a:chExt cx="2990479" cy="20458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90479" cy="2045884"/>
            </a:xfrm>
            <a:custGeom>
              <a:avLst/>
              <a:gdLst/>
              <a:ahLst/>
              <a:cxnLst/>
              <a:rect l="l" t="t" r="r" b="b"/>
              <a:pathLst>
                <a:path w="2990479" h="2045884">
                  <a:moveTo>
                    <a:pt x="0" y="0"/>
                  </a:moveTo>
                  <a:lnTo>
                    <a:pt x="2990479" y="0"/>
                  </a:lnTo>
                  <a:lnTo>
                    <a:pt x="2990479" y="2045884"/>
                  </a:lnTo>
                  <a:lnTo>
                    <a:pt x="0" y="2045884"/>
                  </a:lnTo>
                  <a:close/>
                </a:path>
              </a:pathLst>
            </a:custGeom>
            <a:solidFill>
              <a:srgbClr val="E1BF7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l="1049" r="1049"/>
          <a:stretch>
            <a:fillRect/>
          </a:stretch>
        </p:blipFill>
        <p:spPr>
          <a:xfrm rot="72764">
            <a:off x="4602494" y="1244920"/>
            <a:ext cx="10823939" cy="69272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1078552">
            <a:off x="3185138" y="591629"/>
            <a:ext cx="5574562" cy="151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3C4D4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848860">
            <a:off x="-1251847" y="-1276961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1020" y="1375286"/>
            <a:ext cx="2037001" cy="2037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9845">
            <a:off x="505428" y="7676060"/>
            <a:ext cx="2914096" cy="20398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72764">
            <a:off x="4359670" y="839923"/>
            <a:ext cx="11309588" cy="7737256"/>
            <a:chOff x="0" y="0"/>
            <a:chExt cx="2990479" cy="20458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90479" cy="2045884"/>
            </a:xfrm>
            <a:custGeom>
              <a:avLst/>
              <a:gdLst/>
              <a:ahLst/>
              <a:cxnLst/>
              <a:rect l="l" t="t" r="r" b="b"/>
              <a:pathLst>
                <a:path w="2990479" h="2045884">
                  <a:moveTo>
                    <a:pt x="0" y="0"/>
                  </a:moveTo>
                  <a:lnTo>
                    <a:pt x="2990479" y="0"/>
                  </a:lnTo>
                  <a:lnTo>
                    <a:pt x="2990479" y="2045884"/>
                  </a:lnTo>
                  <a:lnTo>
                    <a:pt x="0" y="2045884"/>
                  </a:lnTo>
                  <a:close/>
                </a:path>
              </a:pathLst>
            </a:custGeom>
            <a:solidFill>
              <a:srgbClr val="E1BF7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l="6054" r="6054"/>
          <a:stretch>
            <a:fillRect/>
          </a:stretch>
        </p:blipFill>
        <p:spPr>
          <a:xfrm rot="72764">
            <a:off x="4602494" y="1244920"/>
            <a:ext cx="10823939" cy="69272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1078552">
            <a:off x="3185138" y="591629"/>
            <a:ext cx="5574562" cy="151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484" b="13215"/>
          <a:stretch>
            <a:fillRect/>
          </a:stretch>
        </p:blipFill>
        <p:spPr>
          <a:xfrm>
            <a:off x="13029431" y="6096006"/>
            <a:ext cx="5504339" cy="53967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22299" y="7775856"/>
            <a:ext cx="2037001" cy="2037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68238" y="0"/>
            <a:ext cx="10196989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1667" y="569862"/>
            <a:ext cx="15430207" cy="857322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43000" y="3028089"/>
            <a:ext cx="15818874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69E5E"/>
                </a:solidFill>
                <a:latin typeface="Fraunces Bold"/>
              </a:rPr>
              <a:t>VIẾT BÀI VĂN NGHỊ LUẬN </a:t>
            </a:r>
          </a:p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69E5E"/>
                </a:solidFill>
                <a:latin typeface="Fraunces Bold"/>
              </a:rPr>
              <a:t>VỀ MỘT VẤN ĐỀ </a:t>
            </a:r>
          </a:p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69E5E"/>
                </a:solidFill>
                <a:latin typeface="Fraunces Bold"/>
              </a:rPr>
              <a:t>TRONG ĐỜI SỐNG</a:t>
            </a:r>
          </a:p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69E5E"/>
                </a:solidFill>
                <a:latin typeface="Fraunces Bold"/>
              </a:rPr>
              <a:t>(ý </a:t>
            </a:r>
            <a:r>
              <a:rPr lang="en-US" sz="6999" dirty="0" err="1">
                <a:solidFill>
                  <a:srgbClr val="F69E5E"/>
                </a:solidFill>
                <a:latin typeface="Fraunces Bold"/>
              </a:rPr>
              <a:t>kiến</a:t>
            </a:r>
            <a:r>
              <a:rPr lang="en-US" sz="6999" dirty="0">
                <a:solidFill>
                  <a:srgbClr val="F69E5E"/>
                </a:solidFill>
                <a:latin typeface="Fraunces Bold"/>
              </a:rPr>
              <a:t> </a:t>
            </a:r>
            <a:r>
              <a:rPr lang="en-US" sz="6999" dirty="0" err="1">
                <a:solidFill>
                  <a:srgbClr val="F69E5E"/>
                </a:solidFill>
                <a:latin typeface="Fraunces Bold"/>
              </a:rPr>
              <a:t>không</a:t>
            </a:r>
            <a:r>
              <a:rPr lang="en-US" sz="6999" dirty="0">
                <a:solidFill>
                  <a:srgbClr val="F69E5E"/>
                </a:solidFill>
                <a:latin typeface="Fraunces Bold"/>
              </a:rPr>
              <a:t> </a:t>
            </a:r>
            <a:r>
              <a:rPr lang="en-US" sz="6999" dirty="0" err="1">
                <a:solidFill>
                  <a:srgbClr val="F69E5E"/>
                </a:solidFill>
                <a:latin typeface="Fraunces Bold"/>
              </a:rPr>
              <a:t>đồng</a:t>
            </a:r>
            <a:r>
              <a:rPr lang="en-US" sz="6999" dirty="0">
                <a:solidFill>
                  <a:srgbClr val="F69E5E"/>
                </a:solidFill>
                <a:latin typeface="Fraunces Bold"/>
              </a:rPr>
              <a:t> </a:t>
            </a:r>
            <a:r>
              <a:rPr lang="en-US" sz="6999" dirty="0" err="1">
                <a:solidFill>
                  <a:srgbClr val="F69E5E"/>
                </a:solidFill>
                <a:latin typeface="Fraunces Bold"/>
              </a:rPr>
              <a:t>tình</a:t>
            </a:r>
            <a:r>
              <a:rPr lang="en-US" sz="6999" dirty="0">
                <a:solidFill>
                  <a:srgbClr val="F69E5E"/>
                </a:solidFill>
                <a:latin typeface="Fraunces Bold"/>
              </a:rPr>
              <a:t>/</a:t>
            </a:r>
            <a:r>
              <a:rPr lang="en-US" sz="6999" dirty="0" err="1">
                <a:solidFill>
                  <a:srgbClr val="F69E5E"/>
                </a:solidFill>
                <a:latin typeface="Fraunces Bold"/>
              </a:rPr>
              <a:t>phản</a:t>
            </a:r>
            <a:r>
              <a:rPr lang="en-US" sz="6999" dirty="0">
                <a:solidFill>
                  <a:srgbClr val="F69E5E"/>
                </a:solidFill>
                <a:latin typeface="Fraunces Bold"/>
              </a:rPr>
              <a:t> </a:t>
            </a:r>
            <a:r>
              <a:rPr lang="en-US" sz="6999" dirty="0" err="1">
                <a:solidFill>
                  <a:srgbClr val="F69E5E"/>
                </a:solidFill>
                <a:latin typeface="Fraunces Bold"/>
              </a:rPr>
              <a:t>đối</a:t>
            </a:r>
            <a:r>
              <a:rPr lang="en-US" sz="6999" dirty="0">
                <a:solidFill>
                  <a:srgbClr val="F69E5E"/>
                </a:solidFill>
                <a:latin typeface="Fraunces Bold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03261" y="1791564"/>
            <a:ext cx="13237538" cy="1036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6049">
                <a:solidFill>
                  <a:srgbClr val="73C4D4"/>
                </a:solidFill>
                <a:latin typeface="Roboto Condensed Bold"/>
              </a:rPr>
              <a:t>BÀI 8: TRẢI NGHIỆM ĐỂ TRƯỞNG THÀNH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954014" y="8128209"/>
            <a:ext cx="8513741" cy="18410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799637">
            <a:off x="1906391" y="2379455"/>
            <a:ext cx="1211882" cy="1344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4869" y="1964888"/>
            <a:ext cx="15668975" cy="86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1. </a:t>
            </a:r>
            <a:r>
              <a:rPr lang="en-US" sz="5000" dirty="0" err="1">
                <a:solidFill>
                  <a:srgbClr val="70422C"/>
                </a:solidFill>
                <a:latin typeface="Roboto Condensed Bold"/>
              </a:rPr>
              <a:t>Yêu</a:t>
            </a: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22C"/>
                </a:solidFill>
                <a:latin typeface="Roboto Condensed Bold"/>
              </a:rPr>
              <a:t>cầu</a:t>
            </a: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22C"/>
                </a:solidFill>
                <a:latin typeface="Roboto Condensed Bold"/>
              </a:rPr>
              <a:t>của</a:t>
            </a: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22C"/>
                </a:solidFill>
                <a:latin typeface="Roboto Condensed Bold"/>
              </a:rPr>
              <a:t>kiểu</a:t>
            </a: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70422C"/>
                </a:solidFill>
                <a:latin typeface="Roboto Condensed Bold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4869" y="3184184"/>
            <a:ext cx="12484418" cy="411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HS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thực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hiện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các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nhiệm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vụ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theo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cặp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đôi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sau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đó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viết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nhanh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ra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giấy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trong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1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phút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.</a:t>
            </a:r>
          </a:p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HS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xem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video và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thực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hiện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yêu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cầu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(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phiếu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học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tập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số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1)</a:t>
            </a:r>
          </a:p>
          <a:p>
            <a:pPr algn="just">
              <a:lnSpc>
                <a:spcPts val="6579"/>
              </a:lnSpc>
            </a:pPr>
            <a:endParaRPr lang="en-US" sz="4699" dirty="0">
              <a:solidFill>
                <a:srgbClr val="70422C"/>
              </a:solidFill>
              <a:latin typeface="Roboto Condensed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73828" y="3623430"/>
            <a:ext cx="3801065" cy="49045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5904" flipV="1">
            <a:off x="-573857" y="7973292"/>
            <a:ext cx="377532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5904" flipH="1">
            <a:off x="15371636" y="-1854820"/>
            <a:ext cx="377532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56591" y="6740973"/>
            <a:ext cx="6715549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528332"/>
            <a:ext cx="16403844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dirty="0">
                <a:solidFill>
                  <a:srgbClr val="70422C"/>
                </a:solidFill>
                <a:latin typeface="Fraunces Bold"/>
              </a:rPr>
              <a:t>I. TÌM HIỂU YÊU CẦU CỦA KIỂU VĂN BẢN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4869" y="1964888"/>
            <a:ext cx="15668975" cy="86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70422C"/>
                </a:solidFill>
                <a:latin typeface="Roboto Condensed Bold"/>
              </a:rPr>
              <a:t>1. Yêu cầu của kiểu bài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4869" y="3184184"/>
            <a:ext cx="12484418" cy="4947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Mục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đích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viết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văn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nghị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luận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bày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kiến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phản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đối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về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một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vấn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đề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trong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đời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sống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là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gì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?</a:t>
            </a:r>
          </a:p>
          <a:p>
            <a:pPr marL="1014714" lvl="1" indent="-507357" algn="just">
              <a:lnSpc>
                <a:spcPts val="6579"/>
              </a:lnSpc>
              <a:buFont typeface="Arial"/>
              <a:buChar char="•"/>
            </a:pP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văn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nghị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luận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bày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kiến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phản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đối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về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một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vấn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đề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trong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đời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sống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cần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đáp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ứng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yêu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cầu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699" dirty="0" err="1">
                <a:solidFill>
                  <a:srgbClr val="70422C"/>
                </a:solidFill>
                <a:latin typeface="Roboto Condensed Bold"/>
              </a:rPr>
              <a:t>gì</a:t>
            </a:r>
            <a:r>
              <a:rPr lang="en-US" sz="4699" dirty="0">
                <a:solidFill>
                  <a:srgbClr val="70422C"/>
                </a:solidFill>
                <a:latin typeface="Roboto Condensed Bold"/>
              </a:rPr>
              <a:t>?</a:t>
            </a:r>
          </a:p>
          <a:p>
            <a:pPr algn="just">
              <a:lnSpc>
                <a:spcPts val="6579"/>
              </a:lnSpc>
            </a:pPr>
            <a:endParaRPr lang="en-US" sz="4699" dirty="0">
              <a:solidFill>
                <a:srgbClr val="70422C"/>
              </a:solidFill>
              <a:latin typeface="Roboto Condensed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73828" y="3623430"/>
            <a:ext cx="3801065" cy="49045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5904" flipV="1">
            <a:off x="-573857" y="7973292"/>
            <a:ext cx="377532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5904" flipH="1">
            <a:off x="15371636" y="-1854820"/>
            <a:ext cx="377532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56591" y="6740973"/>
            <a:ext cx="6715549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528332"/>
            <a:ext cx="16403844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70422C"/>
                </a:solidFill>
                <a:latin typeface="Fraunces Bold"/>
              </a:rPr>
              <a:t>I. TÌM HIỂU YÊU CẦU CỦA KIỂU VĂN BẢN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4869" y="1964888"/>
            <a:ext cx="15668975" cy="863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70422C"/>
                </a:solidFill>
                <a:latin typeface="Roboto Condensed Bold"/>
              </a:rPr>
              <a:t>1. Yêu cầu của kiểu bài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400" y="3132378"/>
            <a:ext cx="12484418" cy="246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79"/>
              </a:lnSpc>
            </a:pPr>
            <a:r>
              <a:rPr lang="en-US" sz="4699" b="1" i="1" dirty="0" err="1">
                <a:solidFill>
                  <a:srgbClr val="70422C"/>
                </a:solidFill>
                <a:latin typeface="Roboto Condensed"/>
              </a:rPr>
              <a:t>Trường</a:t>
            </a:r>
            <a:r>
              <a:rPr lang="en-US" sz="4699" b="1" i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b="1" i="1" dirty="0" err="1">
                <a:solidFill>
                  <a:srgbClr val="70422C"/>
                </a:solidFill>
                <a:latin typeface="Roboto Condensed"/>
              </a:rPr>
              <a:t>học</a:t>
            </a:r>
            <a:r>
              <a:rPr lang="en-US" sz="4699" b="1" i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b="1" i="1" dirty="0" err="1">
                <a:solidFill>
                  <a:srgbClr val="70422C"/>
                </a:solidFill>
                <a:latin typeface="Roboto Condensed"/>
              </a:rPr>
              <a:t>nên</a:t>
            </a:r>
            <a:r>
              <a:rPr lang="en-US" sz="4699" b="1" i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b="1" i="1" dirty="0" err="1">
                <a:solidFill>
                  <a:srgbClr val="70422C"/>
                </a:solidFill>
                <a:latin typeface="Roboto Condensed"/>
              </a:rPr>
              <a:t>dạy</a:t>
            </a:r>
            <a:r>
              <a:rPr lang="en-US" sz="4699" b="1" i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b="1" i="1" dirty="0" err="1">
                <a:solidFill>
                  <a:srgbClr val="70422C"/>
                </a:solidFill>
                <a:latin typeface="Roboto Condensed"/>
              </a:rPr>
              <a:t>học</a:t>
            </a:r>
            <a:r>
              <a:rPr lang="en-US" sz="4699" b="1" i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b="1" i="1" dirty="0" err="1">
                <a:solidFill>
                  <a:srgbClr val="70422C"/>
                </a:solidFill>
                <a:latin typeface="Roboto Condensed"/>
              </a:rPr>
              <a:t>sinh</a:t>
            </a:r>
            <a:r>
              <a:rPr lang="en-US" sz="4699" b="1" i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b="1" i="1" dirty="0" err="1">
                <a:solidFill>
                  <a:srgbClr val="70422C"/>
                </a:solidFill>
                <a:latin typeface="Roboto Condensed"/>
              </a:rPr>
              <a:t>tranh</a:t>
            </a:r>
            <a:r>
              <a:rPr lang="en-US" sz="4699" b="1" i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b="1" i="1" dirty="0" err="1">
                <a:solidFill>
                  <a:srgbClr val="70422C"/>
                </a:solidFill>
                <a:latin typeface="Roboto Condensed"/>
              </a:rPr>
              <a:t>luận</a:t>
            </a:r>
            <a:r>
              <a:rPr lang="en-US" sz="4699" b="1" i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699" b="1" i="1" dirty="0" err="1">
                <a:solidFill>
                  <a:srgbClr val="70422C"/>
                </a:solidFill>
                <a:latin typeface="Roboto Condensed"/>
              </a:rPr>
              <a:t>với</a:t>
            </a:r>
            <a:r>
              <a:rPr lang="en-US" sz="4699" b="1" i="1" dirty="0">
                <a:solidFill>
                  <a:srgbClr val="70422C"/>
                </a:solidFill>
                <a:latin typeface="Roboto Condensed"/>
              </a:rPr>
              <a:t> cha </a:t>
            </a:r>
            <a:r>
              <a:rPr lang="en-US" sz="4699" b="1" i="1" dirty="0" err="1">
                <a:solidFill>
                  <a:srgbClr val="70422C"/>
                </a:solidFill>
                <a:latin typeface="Roboto Condensed"/>
              </a:rPr>
              <a:t>mẹ</a:t>
            </a:r>
            <a:r>
              <a:rPr lang="en-US" sz="4699" b="1" i="1" dirty="0">
                <a:solidFill>
                  <a:srgbClr val="70422C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579"/>
              </a:lnSpc>
            </a:pPr>
            <a:r>
              <a:rPr lang="en-US" sz="4699" dirty="0">
                <a:solidFill>
                  <a:srgbClr val="70422C"/>
                </a:solidFill>
                <a:latin typeface="Roboto Condensed"/>
              </a:rPr>
              <a:t>(6p49 </a:t>
            </a:r>
            <a:r>
              <a:rPr lang="en-US" sz="4699" dirty="0" err="1">
                <a:solidFill>
                  <a:srgbClr val="70422C"/>
                </a:solidFill>
                <a:latin typeface="Roboto Condensed"/>
              </a:rPr>
              <a:t>đến</a:t>
            </a:r>
            <a:r>
              <a:rPr lang="en-US" sz="4699" dirty="0">
                <a:solidFill>
                  <a:srgbClr val="70422C"/>
                </a:solidFill>
                <a:latin typeface="Roboto Condensed"/>
              </a:rPr>
              <a:t> 14p50 )</a:t>
            </a:r>
          </a:p>
          <a:p>
            <a:pPr algn="just">
              <a:lnSpc>
                <a:spcPts val="6579"/>
              </a:lnSpc>
            </a:pPr>
            <a:endParaRPr lang="en-US" sz="4699" dirty="0">
              <a:solidFill>
                <a:srgbClr val="70422C"/>
              </a:solidFill>
              <a:latin typeface="Roboto Condense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76926" y="2691200"/>
            <a:ext cx="3801065" cy="49045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5904" flipV="1">
            <a:off x="-573857" y="7973292"/>
            <a:ext cx="3775329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5904" flipH="1">
            <a:off x="15371636" y="-1854820"/>
            <a:ext cx="3775329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675691" y="7595800"/>
            <a:ext cx="6715549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528332"/>
            <a:ext cx="16403844" cy="969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70422C"/>
                </a:solidFill>
                <a:latin typeface="Fraunces Bold"/>
              </a:rPr>
              <a:t>I. TÌM HIỂU YÊU CẦU CỦA KIỂU VĂN BẢN</a:t>
            </a:r>
          </a:p>
        </p:txBody>
      </p:sp>
      <p:pic>
        <p:nvPicPr>
          <p:cNvPr id="9" name="Picture 9"/>
          <p:cNvPicPr>
            <a:picLocks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6408116" y="4462757"/>
            <a:ext cx="9068811" cy="510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439</Words>
  <Application>Microsoft Macintosh PowerPoint</Application>
  <PresentationFormat>Custom</PresentationFormat>
  <Paragraphs>42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Roboto Condensed Bold</vt:lpstr>
      <vt:lpstr>Arial</vt:lpstr>
      <vt:lpstr>Roboto Condensed</vt:lpstr>
      <vt:lpstr>Fraunces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7KN - B8 - Viết</dc:title>
  <dc:creator>This MC</dc:creator>
  <cp:lastModifiedBy>Thuỳ Linh</cp:lastModifiedBy>
  <cp:revision>21</cp:revision>
  <dcterms:created xsi:type="dcterms:W3CDTF">2006-08-16T00:00:00Z</dcterms:created>
  <dcterms:modified xsi:type="dcterms:W3CDTF">2024-04-15T15:17:59Z</dcterms:modified>
  <dc:identifier>DAFYNYymr7c</dc:identifier>
</cp:coreProperties>
</file>