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001" r:id="rId2"/>
    <p:sldMasterId id="2147484115" r:id="rId3"/>
  </p:sldMasterIdLst>
  <p:notesMasterIdLst>
    <p:notesMasterId r:id="rId42"/>
  </p:notesMasterIdLst>
  <p:sldIdLst>
    <p:sldId id="299" r:id="rId4"/>
    <p:sldId id="482" r:id="rId5"/>
    <p:sldId id="519" r:id="rId6"/>
    <p:sldId id="520" r:id="rId7"/>
    <p:sldId id="414" r:id="rId8"/>
    <p:sldId id="487" r:id="rId9"/>
    <p:sldId id="521" r:id="rId10"/>
    <p:sldId id="485" r:id="rId11"/>
    <p:sldId id="486" r:id="rId12"/>
    <p:sldId id="491" r:id="rId13"/>
    <p:sldId id="451" r:id="rId14"/>
    <p:sldId id="258" r:id="rId15"/>
    <p:sldId id="522" r:id="rId16"/>
    <p:sldId id="523" r:id="rId17"/>
    <p:sldId id="524" r:id="rId18"/>
    <p:sldId id="525" r:id="rId19"/>
    <p:sldId id="510" r:id="rId20"/>
    <p:sldId id="511" r:id="rId21"/>
    <p:sldId id="512" r:id="rId22"/>
    <p:sldId id="513" r:id="rId23"/>
    <p:sldId id="281" r:id="rId24"/>
    <p:sldId id="502" r:id="rId25"/>
    <p:sldId id="503" r:id="rId26"/>
    <p:sldId id="504" r:id="rId27"/>
    <p:sldId id="507" r:id="rId28"/>
    <p:sldId id="497" r:id="rId29"/>
    <p:sldId id="464" r:id="rId30"/>
    <p:sldId id="484" r:id="rId31"/>
    <p:sldId id="514" r:id="rId32"/>
    <p:sldId id="515" r:id="rId33"/>
    <p:sldId id="516" r:id="rId34"/>
    <p:sldId id="528" r:id="rId35"/>
    <p:sldId id="529" r:id="rId36"/>
    <p:sldId id="530" r:id="rId37"/>
    <p:sldId id="282" r:id="rId38"/>
    <p:sldId id="340" r:id="rId39"/>
    <p:sldId id="533" r:id="rId40"/>
    <p:sldId id="532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ùy Trần" initials="TT" lastIdx="3" clrIdx="2">
    <p:extLst>
      <p:ext uri="{19B8F6BF-5375-455C-9EA6-DF929625EA0E}">
        <p15:presenceInfo xmlns:p15="http://schemas.microsoft.com/office/powerpoint/2012/main" userId="d58b8b05c00417e7" providerId="Windows Live"/>
      </p:ext>
    </p:extLst>
  </p:cmAuthor>
  <p:cmAuthor id="2" name="Microsoft account" initials="Ma" lastIdx="6" clrIdx="1">
    <p:extLst>
      <p:ext uri="{19B8F6BF-5375-455C-9EA6-DF929625EA0E}">
        <p15:presenceInfo xmlns:p15="http://schemas.microsoft.com/office/powerpoint/2012/main" userId="474adf4d1cffb875" providerId="Windows Live"/>
      </p:ext>
    </p:extLst>
  </p:cmAuthor>
  <p:cmAuthor id="3" name="Windows User" initials="WU" lastIdx="3" clrIdx="3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050" autoAdjust="0"/>
  </p:normalViewPr>
  <p:slideViewPr>
    <p:cSldViewPr snapToGrid="0">
      <p:cViewPr varScale="1">
        <p:scale>
          <a:sx n="76" d="100"/>
          <a:sy n="76" d="100"/>
        </p:scale>
        <p:origin x="97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23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D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61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3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</a:t>
            </a:r>
            <a:r>
              <a:rPr lang="en-US" baseline="0"/>
              <a:t> án B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72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tám hình thang cân có đáy nhỏ bằng cạnh bên để xếp thành mặt chiếc khay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đựng mứt tết.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7A588-90D2-411D-BDAD-7DAD66783F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75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38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38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Hai bậc thang song song với nhau.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Phần chiếc thang giới hạn bởi hai bậc liên tiếp là một </a:t>
            </a:r>
            <a:r>
              <a:rPr lang="en-US" sz="12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hình thang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4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 số hình ảnh khác của hình thang cân trong thực tế: cái thang, mặt túi xách, túi đựng bỏng ngô,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đồ trang trí ...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67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1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Hình thang cân có đặc điểm và tính chất gì, chúng ta cùng tìm hiểu trong bài học hôm nay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5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29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52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09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2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3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4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52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4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7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99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8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1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5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95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0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6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9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1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672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98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9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4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15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6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48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11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9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89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70071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048602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9652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94013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98095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028211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200467" y="1768497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35" name="矩形: 一个圆顶角，剪去另一个顶角 34"/>
          <p:cNvSpPr/>
          <p:nvPr userDrawn="1"/>
        </p:nvSpPr>
        <p:spPr>
          <a:xfrm rot="5400000" flipV="1">
            <a:off x="72196" y="875696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75935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17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746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2461314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856503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0569932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1927989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164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8412278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077654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87219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4111" r:id="rId2"/>
    <p:sldLayoutId id="2147484110" r:id="rId3"/>
    <p:sldLayoutId id="2147484109" r:id="rId4"/>
    <p:sldLayoutId id="2147484108" r:id="rId5"/>
    <p:sldLayoutId id="2147484106" r:id="rId6"/>
    <p:sldLayoutId id="2147484104" r:id="rId7"/>
    <p:sldLayoutId id="2147484099" r:id="rId8"/>
    <p:sldLayoutId id="2147484084" r:id="rId9"/>
    <p:sldLayoutId id="2147484081" r:id="rId10"/>
    <p:sldLayoutId id="2147484079" r:id="rId11"/>
    <p:sldLayoutId id="2147484076" r:id="rId12"/>
    <p:sldLayoutId id="2147483663" r:id="rId13"/>
    <p:sldLayoutId id="2147484113" r:id="rId14"/>
    <p:sldLayoutId id="2147484103" r:id="rId15"/>
    <p:sldLayoutId id="2147484102" r:id="rId16"/>
    <p:sldLayoutId id="2147484101" r:id="rId17"/>
    <p:sldLayoutId id="2147484097" r:id="rId18"/>
    <p:sldLayoutId id="2147484096" r:id="rId19"/>
    <p:sldLayoutId id="2147484095" r:id="rId20"/>
    <p:sldLayoutId id="2147484093" r:id="rId21"/>
    <p:sldLayoutId id="2147484091" r:id="rId22"/>
    <p:sldLayoutId id="2147484087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4114" r:id="rId29"/>
    <p:sldLayoutId id="2147484094" r:id="rId30"/>
    <p:sldLayoutId id="2147484092" r:id="rId31"/>
    <p:sldLayoutId id="2147484090" r:id="rId32"/>
    <p:sldLayoutId id="2147484089" r:id="rId33"/>
    <p:sldLayoutId id="2147484088" r:id="rId34"/>
    <p:sldLayoutId id="2147484086" r:id="rId35"/>
    <p:sldLayoutId id="2147484085" r:id="rId36"/>
    <p:sldLayoutId id="2147484083" r:id="rId37"/>
    <p:sldLayoutId id="2147484082" r:id="rId38"/>
    <p:sldLayoutId id="2147484080" r:id="rId39"/>
    <p:sldLayoutId id="2147484078" r:id="rId40"/>
    <p:sldLayoutId id="2147484077" r:id="rId41"/>
    <p:sldLayoutId id="2147483669" r:id="rId42"/>
    <p:sldLayoutId id="2147483670" r:id="rId43"/>
    <p:sldLayoutId id="2147483671" r:id="rId44"/>
    <p:sldLayoutId id="2147483672" r:id="rId45"/>
    <p:sldLayoutId id="2147483779" r:id="rId46"/>
    <p:sldLayoutId id="2147484112" r:id="rId47"/>
    <p:sldLayoutId id="2147483650" r:id="rId48"/>
    <p:sldLayoutId id="2147483656" r:id="rId49"/>
    <p:sldLayoutId id="2147483657" r:id="rId50"/>
    <p:sldLayoutId id="2147483658" r:id="rId51"/>
    <p:sldLayoutId id="2147484052" r:id="rId52"/>
    <p:sldLayoutId id="2147484075" r:id="rId53"/>
    <p:sldLayoutId id="2147484074" r:id="rId54"/>
    <p:sldLayoutId id="2147484107" r:id="rId55"/>
    <p:sldLayoutId id="2147484105" r:id="rId56"/>
    <p:sldLayoutId id="2147484100" r:id="rId57"/>
    <p:sldLayoutId id="2147484098" r:id="rId5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8039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5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32.wmf"/><Relationship Id="rId4" Type="http://schemas.microsoft.com/office/2007/relationships/hdphoto" Target="../media/hdphoto2.wdp"/><Relationship Id="rId9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8.bin"/><Relationship Id="rId7" Type="http://schemas.openxmlformats.org/officeDocument/2006/relationships/image" Target="../media/image44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6.wmf"/><Relationship Id="rId5" Type="http://schemas.openxmlformats.org/officeDocument/2006/relationships/image" Target="../media/image42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41.wmf"/><Relationship Id="rId9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5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emf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10" Type="http://schemas.openxmlformats.org/officeDocument/2006/relationships/image" Target="../media/image50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55.wmf"/><Relationship Id="rId4" Type="http://schemas.openxmlformats.org/officeDocument/2006/relationships/image" Target="../media/image52.wmf"/><Relationship Id="rId9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59.wmf"/><Relationship Id="rId3" Type="http://schemas.openxmlformats.org/officeDocument/2006/relationships/oleObject" Target="../embeddings/oleObject20.bin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25.bin"/><Relationship Id="rId2" Type="http://schemas.openxmlformats.org/officeDocument/2006/relationships/image" Target="../media/image10.png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wmf"/><Relationship Id="rId11" Type="http://schemas.openxmlformats.org/officeDocument/2006/relationships/oleObject" Target="../embeddings/oleObject22.bin"/><Relationship Id="rId24" Type="http://schemas.openxmlformats.org/officeDocument/2006/relationships/image" Target="../media/image62.wmf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4.bin"/><Relationship Id="rId23" Type="http://schemas.openxmlformats.org/officeDocument/2006/relationships/oleObject" Target="../embeddings/oleObject28.bin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52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57.wmf"/><Relationship Id="rId22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67.wmf"/><Relationship Id="rId26" Type="http://schemas.openxmlformats.org/officeDocument/2006/relationships/image" Target="../media/image71.emf"/><Relationship Id="rId3" Type="http://schemas.openxmlformats.org/officeDocument/2006/relationships/oleObject" Target="../embeddings/oleObject29.bin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64.wmf"/><Relationship Id="rId17" Type="http://schemas.openxmlformats.org/officeDocument/2006/relationships/oleObject" Target="../embeddings/oleObject35.bin"/><Relationship Id="rId25" Type="http://schemas.openxmlformats.org/officeDocument/2006/relationships/oleObject" Target="../embeddings/oleObject39.bin"/><Relationship Id="rId2" Type="http://schemas.openxmlformats.org/officeDocument/2006/relationships/image" Target="../media/image10.png"/><Relationship Id="rId16" Type="http://schemas.openxmlformats.org/officeDocument/2006/relationships/image" Target="../media/image66.wmf"/><Relationship Id="rId20" Type="http://schemas.openxmlformats.org/officeDocument/2006/relationships/image" Target="../media/image68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32.bin"/><Relationship Id="rId24" Type="http://schemas.openxmlformats.org/officeDocument/2006/relationships/image" Target="../media/image70.wmf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34.bin"/><Relationship Id="rId23" Type="http://schemas.openxmlformats.org/officeDocument/2006/relationships/oleObject" Target="../embeddings/oleObject38.bin"/><Relationship Id="rId28" Type="http://schemas.openxmlformats.org/officeDocument/2006/relationships/image" Target="../media/image62.wmf"/><Relationship Id="rId10" Type="http://schemas.openxmlformats.org/officeDocument/2006/relationships/image" Target="../media/image63.w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52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65.wmf"/><Relationship Id="rId22" Type="http://schemas.openxmlformats.org/officeDocument/2006/relationships/image" Target="../media/image69.emf"/><Relationship Id="rId27" Type="http://schemas.openxmlformats.org/officeDocument/2006/relationships/oleObject" Target="../embeddings/oleObject4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6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5.gif"/><Relationship Id="rId1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6.png"/><Relationship Id="rId5" Type="http://schemas.openxmlformats.org/officeDocument/2006/relationships/audio" Target="../media/audio2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5.gif"/><Relationship Id="rId1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gif"/><Relationship Id="rId18" Type="http://schemas.openxmlformats.org/officeDocument/2006/relationships/image" Target="../media/image80.wmf"/><Relationship Id="rId3" Type="http://schemas.openxmlformats.org/officeDocument/2006/relationships/slideLayout" Target="../slideLayouts/slideLayout1.xml"/><Relationship Id="rId21" Type="http://schemas.openxmlformats.org/officeDocument/2006/relationships/oleObject" Target="../embeddings/oleObject44.bin"/><Relationship Id="rId7" Type="http://schemas.openxmlformats.org/officeDocument/2006/relationships/audio" Target="../media/audio4.wav"/><Relationship Id="rId12" Type="http://schemas.microsoft.com/office/2007/relationships/hdphoto" Target="../media/hdphoto4.wdp"/><Relationship Id="rId17" Type="http://schemas.openxmlformats.org/officeDocument/2006/relationships/oleObject" Target="../embeddings/oleObject42.bin"/><Relationship Id="rId2" Type="http://schemas.openxmlformats.org/officeDocument/2006/relationships/audio" Target="../media/media3.mp3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6.png"/><Relationship Id="rId24" Type="http://schemas.openxmlformats.org/officeDocument/2006/relationships/image" Target="../media/image83.wmf"/><Relationship Id="rId5" Type="http://schemas.openxmlformats.org/officeDocument/2006/relationships/audio" Target="../media/audio2.wav"/><Relationship Id="rId15" Type="http://schemas.openxmlformats.org/officeDocument/2006/relationships/oleObject" Target="../embeddings/oleObject41.bin"/><Relationship Id="rId23" Type="http://schemas.openxmlformats.org/officeDocument/2006/relationships/oleObject" Target="../embeddings/oleObject45.bin"/><Relationship Id="rId10" Type="http://schemas.openxmlformats.org/officeDocument/2006/relationships/image" Target="../media/image9.png"/><Relationship Id="rId19" Type="http://schemas.openxmlformats.org/officeDocument/2006/relationships/oleObject" Target="../embeddings/oleObject43.bin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5.gif"/><Relationship Id="rId14" Type="http://schemas.openxmlformats.org/officeDocument/2006/relationships/image" Target="../media/image78.png"/><Relationship Id="rId22" Type="http://schemas.openxmlformats.org/officeDocument/2006/relationships/image" Target="../media/image8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92.wmf"/><Relationship Id="rId9" Type="http://schemas.openxmlformats.org/officeDocument/2006/relationships/image" Target="../media/image9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52.bin"/><Relationship Id="rId18" Type="http://schemas.openxmlformats.org/officeDocument/2006/relationships/oleObject" Target="../embeddings/oleObject54.bin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99.wmf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92.wmf"/><Relationship Id="rId17" Type="http://schemas.openxmlformats.org/officeDocument/2006/relationships/image" Target="../media/image97.emf"/><Relationship Id="rId2" Type="http://schemas.openxmlformats.org/officeDocument/2006/relationships/video" Target="../media/media2.mp4"/><Relationship Id="rId16" Type="http://schemas.openxmlformats.org/officeDocument/2006/relationships/oleObject" Target="../embeddings/oleObject53.bin"/><Relationship Id="rId20" Type="http://schemas.openxmlformats.org/officeDocument/2006/relationships/oleObject" Target="../embeddings/oleObject55.bin"/><Relationship Id="rId1" Type="http://schemas.microsoft.com/office/2007/relationships/media" Target="../media/media2.mp4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9.bin"/><Relationship Id="rId15" Type="http://schemas.openxmlformats.org/officeDocument/2006/relationships/image" Target="../media/image95.emf"/><Relationship Id="rId23" Type="http://schemas.openxmlformats.org/officeDocument/2006/relationships/image" Target="../media/image14.png"/><Relationship Id="rId10" Type="http://schemas.openxmlformats.org/officeDocument/2006/relationships/image" Target="../media/image59.wmf"/><Relationship Id="rId19" Type="http://schemas.openxmlformats.org/officeDocument/2006/relationships/image" Target="../media/image98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93.wmf"/><Relationship Id="rId2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93.wmf"/><Relationship Id="rId3" Type="http://schemas.openxmlformats.org/officeDocument/2006/relationships/oleObject" Target="../embeddings/oleObject56.bin"/><Relationship Id="rId21" Type="http://schemas.openxmlformats.org/officeDocument/2006/relationships/image" Target="../media/image106.wmf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63.bin"/><Relationship Id="rId2" Type="http://schemas.openxmlformats.org/officeDocument/2006/relationships/image" Target="../media/image10.png"/><Relationship Id="rId16" Type="http://schemas.openxmlformats.org/officeDocument/2006/relationships/image" Target="../media/image92.wmf"/><Relationship Id="rId20" Type="http://schemas.openxmlformats.org/officeDocument/2006/relationships/oleObject" Target="../embeddings/oleObject64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60.bin"/><Relationship Id="rId5" Type="http://schemas.openxmlformats.org/officeDocument/2006/relationships/oleObject" Target="../embeddings/oleObject57.bin"/><Relationship Id="rId15" Type="http://schemas.openxmlformats.org/officeDocument/2006/relationships/oleObject" Target="../embeddings/oleObject62.bin"/><Relationship Id="rId23" Type="http://schemas.openxmlformats.org/officeDocument/2006/relationships/image" Target="../media/image107.emf"/><Relationship Id="rId10" Type="http://schemas.openxmlformats.org/officeDocument/2006/relationships/image" Target="../media/image103.wmf"/><Relationship Id="rId19" Type="http://schemas.openxmlformats.org/officeDocument/2006/relationships/image" Target="../media/image95.emf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105.wmf"/><Relationship Id="rId22" Type="http://schemas.openxmlformats.org/officeDocument/2006/relationships/oleObject" Target="../embeddings/oleObject65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oleObject" Target="../embeddings/oleObject66.bin"/><Relationship Id="rId7" Type="http://schemas.openxmlformats.org/officeDocument/2006/relationships/image" Target="../media/image110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109.png"/><Relationship Id="rId4" Type="http://schemas.openxmlformats.org/officeDocument/2006/relationships/image" Target="../media/image108.wmf"/><Relationship Id="rId9" Type="http://schemas.openxmlformats.org/officeDocument/2006/relationships/image" Target="../media/image111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13" Type="http://schemas.openxmlformats.org/officeDocument/2006/relationships/oleObject" Target="../embeddings/oleObject73.bin"/><Relationship Id="rId18" Type="http://schemas.openxmlformats.org/officeDocument/2006/relationships/image" Target="../media/image116.wmf"/><Relationship Id="rId3" Type="http://schemas.openxmlformats.org/officeDocument/2006/relationships/image" Target="../media/image10.png"/><Relationship Id="rId21" Type="http://schemas.openxmlformats.org/officeDocument/2006/relationships/oleObject" Target="../embeddings/oleObject77.bin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113.wmf"/><Relationship Id="rId17" Type="http://schemas.openxmlformats.org/officeDocument/2006/relationships/oleObject" Target="../embeddings/oleObject75.bin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5.wmf"/><Relationship Id="rId20" Type="http://schemas.openxmlformats.org/officeDocument/2006/relationships/image" Target="../media/image117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72.bin"/><Relationship Id="rId24" Type="http://schemas.openxmlformats.org/officeDocument/2006/relationships/image" Target="../media/image119.wmf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74.bin"/><Relationship Id="rId23" Type="http://schemas.openxmlformats.org/officeDocument/2006/relationships/oleObject" Target="../embeddings/oleObject78.bin"/><Relationship Id="rId10" Type="http://schemas.openxmlformats.org/officeDocument/2006/relationships/image" Target="../media/image112.wmf"/><Relationship Id="rId19" Type="http://schemas.openxmlformats.org/officeDocument/2006/relationships/oleObject" Target="../embeddings/oleObject76.bin"/><Relationship Id="rId4" Type="http://schemas.openxmlformats.org/officeDocument/2006/relationships/image" Target="../media/image109.png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114.wmf"/><Relationship Id="rId22" Type="http://schemas.openxmlformats.org/officeDocument/2006/relationships/image" Target="../media/image11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13" Type="http://schemas.openxmlformats.org/officeDocument/2006/relationships/oleObject" Target="../embeddings/oleObject83.bin"/><Relationship Id="rId18" Type="http://schemas.openxmlformats.org/officeDocument/2006/relationships/image" Target="../media/image122.wmf"/><Relationship Id="rId3" Type="http://schemas.openxmlformats.org/officeDocument/2006/relationships/image" Target="../media/image10.png"/><Relationship Id="rId21" Type="http://schemas.openxmlformats.org/officeDocument/2006/relationships/oleObject" Target="../embeddings/oleObject87.bin"/><Relationship Id="rId7" Type="http://schemas.openxmlformats.org/officeDocument/2006/relationships/oleObject" Target="../embeddings/oleObject80.bin"/><Relationship Id="rId12" Type="http://schemas.openxmlformats.org/officeDocument/2006/relationships/image" Target="../media/image115.wmf"/><Relationship Id="rId17" Type="http://schemas.openxmlformats.org/officeDocument/2006/relationships/oleObject" Target="../embeddings/oleObject85.bin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1.wmf"/><Relationship Id="rId20" Type="http://schemas.openxmlformats.org/officeDocument/2006/relationships/image" Target="../media/image123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82.bin"/><Relationship Id="rId24" Type="http://schemas.openxmlformats.org/officeDocument/2006/relationships/image" Target="../media/image125.wmf"/><Relationship Id="rId5" Type="http://schemas.openxmlformats.org/officeDocument/2006/relationships/oleObject" Target="../embeddings/oleObject79.bin"/><Relationship Id="rId15" Type="http://schemas.openxmlformats.org/officeDocument/2006/relationships/oleObject" Target="../embeddings/oleObject84.bin"/><Relationship Id="rId23" Type="http://schemas.openxmlformats.org/officeDocument/2006/relationships/oleObject" Target="../embeddings/oleObject88.bin"/><Relationship Id="rId10" Type="http://schemas.openxmlformats.org/officeDocument/2006/relationships/image" Target="../media/image114.wmf"/><Relationship Id="rId19" Type="http://schemas.openxmlformats.org/officeDocument/2006/relationships/oleObject" Target="../embeddings/oleObject86.bin"/><Relationship Id="rId4" Type="http://schemas.openxmlformats.org/officeDocument/2006/relationships/image" Target="../media/image109.png"/><Relationship Id="rId9" Type="http://schemas.openxmlformats.org/officeDocument/2006/relationships/oleObject" Target="../embeddings/oleObject81.bin"/><Relationship Id="rId14" Type="http://schemas.openxmlformats.org/officeDocument/2006/relationships/image" Target="../media/image120.wmf"/><Relationship Id="rId22" Type="http://schemas.openxmlformats.org/officeDocument/2006/relationships/image" Target="../media/image12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9.png"/><Relationship Id="rId4" Type="http://schemas.openxmlformats.org/officeDocument/2006/relationships/image" Target="../media/image9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89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5.jpg"/><Relationship Id="rId15" Type="http://schemas.openxmlformats.org/officeDocument/2006/relationships/audio" Target="../media/audio1.wav"/><Relationship Id="rId10" Type="http://schemas.openxmlformats.org/officeDocument/2006/relationships/image" Target="../media/image131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4" Type="http://schemas.openxmlformats.org/officeDocument/2006/relationships/image" Target="../media/image10.png"/><Relationship Id="rId9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emf"/><Relationship Id="rId11" Type="http://schemas.openxmlformats.org/officeDocument/2006/relationships/image" Target="../media/image22.emf"/><Relationship Id="rId5" Type="http://schemas.openxmlformats.org/officeDocument/2006/relationships/image" Target="../media/image14.png"/><Relationship Id="rId15" Type="http://schemas.openxmlformats.org/officeDocument/2006/relationships/audio" Target="../media/audio1.wav"/><Relationship Id="rId10" Type="http://schemas.openxmlformats.org/officeDocument/2006/relationships/image" Target="../media/image19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audio" Target="../media/audio1.wav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jpg"/><Relationship Id="rId11" Type="http://schemas.openxmlformats.org/officeDocument/2006/relationships/image" Target="../media/image28.png"/><Relationship Id="rId5" Type="http://schemas.openxmlformats.org/officeDocument/2006/relationships/image" Target="../media/image23.jpg"/><Relationship Id="rId15" Type="http://schemas.openxmlformats.org/officeDocument/2006/relationships/audio" Target="../media/audio1.wav"/><Relationship Id="rId10" Type="http://schemas.openxmlformats.org/officeDocument/2006/relationships/image" Target="../media/image27.w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8723" y="1031082"/>
            <a:ext cx="8968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THANG CÂN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326908"/>
            <a:ext cx="6813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12890" y="3112013"/>
            <a:ext cx="796622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vi-VN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A6		 GV: Lê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Hồng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Ngọc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696588" y="1277964"/>
            <a:ext cx="8987597" cy="7605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3D2AB-69A6-4C56-B0CA-8C3F3ADD76FB}"/>
              </a:ext>
            </a:extLst>
          </p:cNvPr>
          <p:cNvSpPr txBox="1"/>
          <p:nvPr/>
        </p:nvSpPr>
        <p:spPr>
          <a:xfrm>
            <a:off x="826940" y="1362569"/>
            <a:ext cx="8682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Grinning trapezoid character cartoon style Vector Image">
            <a:extLst>
              <a:ext uri="{FF2B5EF4-FFF2-40B4-BE49-F238E27FC236}">
                <a16:creationId xmlns:a16="http://schemas.microsoft.com/office/drawing/2014/main" id="{3E4952C8-3730-4846-B9E9-6D2386BA5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89" b="62130" l="5400" r="96300">
                        <a14:foregroundMark x1="11000" y1="35093" x2="11000" y2="35093"/>
                        <a14:foregroundMark x1="9300" y1="37500" x2="14500" y2="39815"/>
                        <a14:foregroundMark x1="85300" y1="36481" x2="81000" y2="42593"/>
                        <a14:foregroundMark x1="81000" y1="42593" x2="81000" y2="42685"/>
                        <a14:foregroundMark x1="58900" y1="36204" x2="58900" y2="36204"/>
                        <a14:foregroundMark x1="56500" y1="41667" x2="56500" y2="41667"/>
                        <a14:foregroundMark x1="60000" y1="37593" x2="59700" y2="42685"/>
                        <a14:foregroundMark x1="36600" y1="38981" x2="44900" y2="41852"/>
                        <a14:foregroundMark x1="55600" y1="36389" x2="62000" y2="41759"/>
                        <a14:foregroundMark x1="62000" y1="41759" x2="51200" y2="53519"/>
                        <a14:foregroundMark x1="51200" y1="53519" x2="51200" y2="53519"/>
                        <a14:foregroundMark x1="37200" y1="34537" x2="37200" y2="34537"/>
                        <a14:foregroundMark x1="42400" y1="36481" x2="42400" y2="36481"/>
                        <a14:foregroundMark x1="40900" y1="36389" x2="40900" y2="36389"/>
                        <a14:foregroundMark x1="39800" y1="42685" x2="39800" y2="42685"/>
                        <a14:foregroundMark x1="60900" y1="36667" x2="60900" y2="36667"/>
                        <a14:foregroundMark x1="61000" y1="38426" x2="61000" y2="38426"/>
                        <a14:foregroundMark x1="55000" y1="52037" x2="55000" y2="52037"/>
                        <a14:foregroundMark x1="48400" y1="51667" x2="48400" y2="51667"/>
                        <a14:foregroundMark x1="46800" y1="52315" x2="46800" y2="52315"/>
                        <a14:foregroundMark x1="47400" y1="54352" x2="47400" y2="54352"/>
                        <a14:foregroundMark x1="53700" y1="52500" x2="53700" y2="52500"/>
                        <a14:foregroundMark x1="56800" y1="50926" x2="49400" y2="54722"/>
                        <a14:foregroundMark x1="49400" y1="54722" x2="45600" y2="54074"/>
                        <a14:foregroundMark x1="87400" y1="32593" x2="88200" y2="40556"/>
                        <a14:foregroundMark x1="88200" y1="40556" x2="83600" y2="42222"/>
                        <a14:foregroundMark x1="96300" y1="35093" x2="96300" y2="35093"/>
                        <a14:foregroundMark x1="94200" y1="36481" x2="93800" y2="36481"/>
                        <a14:foregroundMark x1="90100" y1="38333" x2="90100" y2="38333"/>
                        <a14:foregroundMark x1="95100" y1="34907" x2="95100" y2="34907"/>
                        <a14:foregroundMark x1="87700" y1="29444" x2="87700" y2="29444"/>
                        <a14:foregroundMark x1="84200" y1="32963" x2="84200" y2="32963"/>
                        <a14:foregroundMark x1="89400" y1="30185" x2="82500" y2="37130"/>
                        <a14:foregroundMark x1="82500" y1="37130" x2="82200" y2="38426"/>
                        <a14:foregroundMark x1="11800" y1="29444" x2="20100" y2="40833"/>
                        <a14:foregroundMark x1="5400" y1="34630" x2="7700" y2="37593"/>
                        <a14:foregroundMark x1="56200" y1="29167" x2="56200" y2="29167"/>
                        <a14:foregroundMark x1="30200" y1="62037" x2="30200" y2="6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4982" b="33614"/>
          <a:stretch/>
        </p:blipFill>
        <p:spPr bwMode="auto">
          <a:xfrm>
            <a:off x="7496035" y="4821686"/>
            <a:ext cx="4327351" cy="19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8F2F89-4E8E-4222-B4B9-F1A1876A39F2}"/>
              </a:ext>
            </a:extLst>
          </p:cNvPr>
          <p:cNvGrpSpPr/>
          <p:nvPr/>
        </p:nvGrpSpPr>
        <p:grpSpPr>
          <a:xfrm>
            <a:off x="8331199" y="2892231"/>
            <a:ext cx="3791127" cy="1127885"/>
            <a:chOff x="7725901" y="2892231"/>
            <a:chExt cx="4396426" cy="1127885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5C3DC8E6-6B29-4A85-B25E-A2DBEB0D80D3}"/>
                </a:ext>
              </a:extLst>
            </p:cNvPr>
            <p:cNvSpPr/>
            <p:nvPr/>
          </p:nvSpPr>
          <p:spPr>
            <a:xfrm>
              <a:off x="7725901" y="2892231"/>
              <a:ext cx="3916568" cy="1127885"/>
            </a:xfrm>
            <a:prstGeom prst="wedgeEllipseCallout">
              <a:avLst>
                <a:gd name="adj1" fmla="val 11903"/>
                <a:gd name="adj2" fmla="val 99335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DDD96F7-66D0-4533-942C-91A8B8AA1393}"/>
                </a:ext>
              </a:extLst>
            </p:cNvPr>
            <p:cNvSpPr txBox="1"/>
            <p:nvPr/>
          </p:nvSpPr>
          <p:spPr>
            <a:xfrm>
              <a:off x="8250307" y="3194563"/>
              <a:ext cx="3872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góc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C6EC99A-00EC-4BD3-B38B-0E3BC6F5319C}"/>
              </a:ext>
            </a:extLst>
          </p:cNvPr>
          <p:cNvGrpSpPr/>
          <p:nvPr/>
        </p:nvGrpSpPr>
        <p:grpSpPr>
          <a:xfrm>
            <a:off x="319756" y="2282555"/>
            <a:ext cx="3916568" cy="1295192"/>
            <a:chOff x="98834" y="2283202"/>
            <a:chExt cx="3916568" cy="129519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87A63D68-4C35-4898-ACB4-DA6FF7A8648B}"/>
                </a:ext>
              </a:extLst>
            </p:cNvPr>
            <p:cNvSpPr/>
            <p:nvPr/>
          </p:nvSpPr>
          <p:spPr>
            <a:xfrm>
              <a:off x="98834" y="2283202"/>
              <a:ext cx="3916568" cy="1295192"/>
            </a:xfrm>
            <a:prstGeom prst="wedgeEllipseCallout">
              <a:avLst>
                <a:gd name="adj1" fmla="val -19057"/>
                <a:gd name="adj2" fmla="val 110078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D89FD8-E1E4-4CDC-BA6B-14771C4DD450}"/>
                </a:ext>
              </a:extLst>
            </p:cNvPr>
            <p:cNvSpPr txBox="1"/>
            <p:nvPr/>
          </p:nvSpPr>
          <p:spPr>
            <a:xfrm>
              <a:off x="644767" y="2453744"/>
              <a:ext cx="3046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49" name="Rectangle 48"/>
          <p:cNvSpPr/>
          <p:nvPr/>
        </p:nvSpPr>
        <p:spPr>
          <a:xfrm>
            <a:off x="624002" y="660471"/>
            <a:ext cx="33217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Hình thang vuông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514" y="4337795"/>
            <a:ext cx="2255716" cy="262150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7580" y="2453097"/>
            <a:ext cx="3801317" cy="2595841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C6EC99A-00EC-4BD3-B38B-0E3BC6F5319C}"/>
              </a:ext>
            </a:extLst>
          </p:cNvPr>
          <p:cNvGrpSpPr/>
          <p:nvPr/>
        </p:nvGrpSpPr>
        <p:grpSpPr>
          <a:xfrm>
            <a:off x="280776" y="2308971"/>
            <a:ext cx="3916568" cy="2242302"/>
            <a:chOff x="98834" y="2283200"/>
            <a:chExt cx="3916568" cy="1457717"/>
          </a:xfrm>
        </p:grpSpPr>
        <p:sp>
          <p:nvSpPr>
            <p:cNvPr id="54" name="Speech Bubble: Oval 2">
              <a:extLst>
                <a:ext uri="{FF2B5EF4-FFF2-40B4-BE49-F238E27FC236}">
                  <a16:creationId xmlns:a16="http://schemas.microsoft.com/office/drawing/2014/main" id="{87A63D68-4C35-4898-ACB4-DA6FF7A8648B}"/>
                </a:ext>
              </a:extLst>
            </p:cNvPr>
            <p:cNvSpPr/>
            <p:nvPr/>
          </p:nvSpPr>
          <p:spPr>
            <a:xfrm>
              <a:off x="98834" y="2283200"/>
              <a:ext cx="3916568" cy="1457717"/>
            </a:xfrm>
            <a:prstGeom prst="wedgeEllipseCallout">
              <a:avLst>
                <a:gd name="adj1" fmla="val -19057"/>
                <a:gd name="adj2" fmla="val 110078"/>
              </a:avLst>
            </a:prstGeom>
            <a:solidFill>
              <a:srgbClr val="F5FD9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D89FD8-E1E4-4CDC-BA6B-14771C4DD450}"/>
                </a:ext>
              </a:extLst>
            </p:cNvPr>
            <p:cNvSpPr txBox="1"/>
            <p:nvPr/>
          </p:nvSpPr>
          <p:spPr>
            <a:xfrm>
              <a:off x="644767" y="2453744"/>
              <a:ext cx="3234574" cy="1180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có          , khi đó            Ta gọi </a:t>
              </a:r>
              <a:r>
                <a:rPr lang="vi-VN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hình thang vuông.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345219"/>
              </p:ext>
            </p:extLst>
          </p:nvPr>
        </p:nvGraphicFramePr>
        <p:xfrm>
          <a:off x="1164323" y="2996479"/>
          <a:ext cx="10239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58720" imgH="253800" progId="Equation.DSMT4">
                  <p:embed/>
                </p:oleObj>
              </mc:Choice>
              <mc:Fallback>
                <p:oleObj name="Equation" r:id="rId7" imgW="558720" imgH="253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4323" y="2996479"/>
                        <a:ext cx="1023937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39655"/>
              </p:ext>
            </p:extLst>
          </p:nvPr>
        </p:nvGraphicFramePr>
        <p:xfrm>
          <a:off x="3125338" y="3040928"/>
          <a:ext cx="1064421" cy="47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71320" imgH="253800" progId="Equation.DSMT4">
                  <p:embed/>
                </p:oleObj>
              </mc:Choice>
              <mc:Fallback>
                <p:oleObj name="Equation" r:id="rId9" imgW="571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25338" y="3040928"/>
                        <a:ext cx="1064421" cy="47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82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8112702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12449" y="361219"/>
            <a:ext cx="8167101" cy="2701636"/>
          </a:xfrm>
          <a:prstGeom prst="cloudCallout">
            <a:avLst>
              <a:gd name="adj1" fmla="val -53584"/>
              <a:gd name="adj2" fmla="val 1465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thang, hình thang cân </a:t>
            </a:r>
            <a:r>
              <a:rPr 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6F8F8C-B9DF-9416-5D21-DABECAD96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1798" y="4787989"/>
            <a:ext cx="2916913" cy="29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7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dul bàn làm việc hình thang 6 ngư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 b="12536"/>
          <a:stretch/>
        </p:blipFill>
        <p:spPr bwMode="auto">
          <a:xfrm>
            <a:off x="758755" y="3216898"/>
            <a:ext cx="4474723" cy="33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6" y="258538"/>
            <a:ext cx="4474723" cy="2850447"/>
          </a:xfrm>
          <a:prstGeom prst="rect">
            <a:avLst/>
          </a:prstGeom>
        </p:spPr>
      </p:pic>
      <p:pic>
        <p:nvPicPr>
          <p:cNvPr id="1030" name="Picture 6" descr="Đèn gắn tường trang trí kiểu công nghiệp hình hộp thang cân hiện đại GTCN  168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84" y="259963"/>
            <a:ext cx="2990227" cy="299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https://escofurniture.vn/wp-content/uploads/2020/03/Flexus-UI-Table-Trapezoidal-Sand-ASH-1.png">
            <a:extLst>
              <a:ext uri="{FF2B5EF4-FFF2-40B4-BE49-F238E27FC236}">
                <a16:creationId xmlns:a16="http://schemas.microsoft.com/office/drawing/2014/main" id="{91DF03C1-374C-23AF-040E-9B5CF33E4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25" y="3429000"/>
            <a:ext cx="3538193" cy="27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8" descr="CHARLES &amp;amp; KEITH - Túi xách tay hình thang Acrylic Handle Sculptural  www.MaisonOnline.vn - Hàng hiệu đẹp, giá đẹp">
            <a:extLst>
              <a:ext uri="{FF2B5EF4-FFF2-40B4-BE49-F238E27FC236}">
                <a16:creationId xmlns:a16="http://schemas.microsoft.com/office/drawing/2014/main" id="{C90EC5B9-3075-65CE-4464-7B4CB39D4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811" y="-334926"/>
            <a:ext cx="3538193" cy="43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hang nhom chu A 5 bac Kenfon KF-D05">
            <a:extLst>
              <a:ext uri="{FF2B5EF4-FFF2-40B4-BE49-F238E27FC236}">
                <a16:creationId xmlns:a16="http://schemas.microsoft.com/office/drawing/2014/main" id="{55171620-2275-6375-CC8F-030B6AD3B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068" y="3568086"/>
            <a:ext cx="3039648" cy="303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360" y="298954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So sánh các cặp góc: </a:t>
            </a:r>
            <a:endParaRPr lang="vi-VN" sz="28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360" y="4250602"/>
            <a:ext cx="619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So sánh các cặp đoạn thẳng: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8360" y="5301611"/>
            <a:ext cx="6395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Hai tam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bằng nhau hay không.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953058"/>
              </p:ext>
            </p:extLst>
          </p:nvPr>
        </p:nvGraphicFramePr>
        <p:xfrm>
          <a:off x="902563" y="3631071"/>
          <a:ext cx="3862477" cy="4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0760" imgH="507960" progId="Equation.DSMT4">
                  <p:embed/>
                </p:oleObj>
              </mc:Choice>
              <mc:Fallback>
                <p:oleObj name="Equation" r:id="rId5" imgW="4190760" imgH="5079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2563" y="3631071"/>
                        <a:ext cx="3862477" cy="46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4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EC1A933-833B-4FC0-97F5-F18D6276E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0739" y="601447"/>
            <a:ext cx="1498999" cy="85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2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360" y="2989542"/>
            <a:ext cx="3629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So sánh các cặp góc: </a:t>
            </a:r>
            <a:endParaRPr lang="vi-VN" sz="28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064988"/>
              </p:ext>
            </p:extLst>
          </p:nvPr>
        </p:nvGraphicFramePr>
        <p:xfrm>
          <a:off x="4344874" y="3027247"/>
          <a:ext cx="3862477" cy="46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760" imgH="507960" progId="Equation.DSMT4">
                  <p:embed/>
                </p:oleObj>
              </mc:Choice>
              <mc:Fallback>
                <p:oleObj name="Equation" r:id="rId3" imgW="4190760" imgH="5079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4874" y="3027247"/>
                        <a:ext cx="3862477" cy="46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7618" y="269422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151585" y="3496571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8395" y="3983329"/>
            <a:ext cx="512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a) Vì ABCD là hình thang cân nên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414396"/>
              </p:ext>
            </p:extLst>
          </p:nvPr>
        </p:nvGraphicFramePr>
        <p:xfrm>
          <a:off x="1000027" y="4579485"/>
          <a:ext cx="4293333" cy="457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762440" imgH="507960" progId="Equation.DSMT4">
                  <p:embed/>
                </p:oleObj>
              </mc:Choice>
              <mc:Fallback>
                <p:oleObj name="Equation" r:id="rId6" imgW="47624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0027" y="4579485"/>
                        <a:ext cx="4293333" cy="457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838200" y="5154662"/>
            <a:ext cx="2686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Vì AB // CD nên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246140"/>
              </p:ext>
            </p:extLst>
          </p:nvPr>
        </p:nvGraphicFramePr>
        <p:xfrm>
          <a:off x="3397250" y="5208588"/>
          <a:ext cx="396081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94160" imgH="507960" progId="Equation.DSMT4">
                  <p:embed/>
                </p:oleObj>
              </mc:Choice>
              <mc:Fallback>
                <p:oleObj name="Equation" r:id="rId8" imgW="4394160" imgH="50796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97250" y="5208588"/>
                        <a:ext cx="396081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808349" y="5670472"/>
            <a:ext cx="2747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(2 góc đồng vị). 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950153"/>
              </p:ext>
            </p:extLst>
          </p:nvPr>
        </p:nvGraphicFramePr>
        <p:xfrm>
          <a:off x="3871201" y="5734729"/>
          <a:ext cx="3838257" cy="46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78160" imgH="507960" progId="Equation.DSMT4">
                  <p:embed/>
                </p:oleObj>
              </mc:Choice>
              <mc:Fallback>
                <p:oleObj name="Equation" r:id="rId10" imgW="4178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71201" y="5734729"/>
                        <a:ext cx="3838257" cy="466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172004" y="5695346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Mà  </a:t>
            </a:r>
            <a:endParaRPr lang="vi-VN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71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563" y="3024791"/>
            <a:ext cx="6192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So sánh các cặp đoạn thẳng: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423752" y="3931133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3862" y="4505596"/>
            <a:ext cx="6675674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b) C/m tam giác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EAB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cân tại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EA = EB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và tam giác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EDC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cân tại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 = EC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2068" y="5503190"/>
            <a:ext cx="5870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Do đó,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ED-EA = EC-EB 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vi-VN" sz="2800" i="1">
                <a:latin typeface="Times New Roman" panose="02020603050405020304" pitchFamily="18" charset="0"/>
                <a:ea typeface="Times New Roman" panose="02020603050405020304" pitchFamily="18" charset="0"/>
              </a:rPr>
              <a:t>AD = BC.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5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47053" y="642171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838200" y="1229927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563" y="3024791"/>
            <a:ext cx="6395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Hai tam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ADC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bằng nhau hay không. 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đó, hãy so sánh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91" y="2704386"/>
            <a:ext cx="4095846" cy="38232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2CF150-DD9B-4CD8-BA16-0E0B7320BBA4}"/>
              </a:ext>
            </a:extLst>
          </p:cNvPr>
          <p:cNvSpPr/>
          <p:nvPr/>
        </p:nvSpPr>
        <p:spPr>
          <a:xfrm>
            <a:off x="902563" y="1898839"/>
            <a:ext cx="10019437" cy="9038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noFill/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5378" y="1882028"/>
            <a:ext cx="9904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toán: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//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&lt; 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giao điểm của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vi-VN" sz="280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089819"/>
              </p:ext>
            </p:extLst>
          </p:nvPr>
        </p:nvGraphicFramePr>
        <p:xfrm>
          <a:off x="2868613" y="4860290"/>
          <a:ext cx="32893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288960" imgH="393480" progId="Equation.DSMT4">
                  <p:embed/>
                </p:oleObj>
              </mc:Choice>
              <mc:Fallback>
                <p:oleObj name="Equation" r:id="rId4" imgW="328896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8613" y="4860290"/>
                        <a:ext cx="32893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492766" y="4022484"/>
            <a:ext cx="11414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i="1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Giải</a:t>
            </a:r>
            <a:endParaRPr lang="en-US" altLang="en-US" sz="2800" b="0" dirty="0">
              <a:solidFill>
                <a:srgbClr val="FF0000"/>
              </a:solidFill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9439" y="4731530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</a:rPr>
              <a:t>Chứng minh:</a:t>
            </a:r>
            <a:endParaRPr lang="vi-VN" sz="2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9439" y="5304733"/>
            <a:ext cx="5669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 = BD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56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72539" y="644148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086481" y="2002604"/>
            <a:ext cx="6696079" cy="1738938"/>
          </a:xfrm>
          <a:prstGeom prst="rect">
            <a:avLst/>
          </a:prstGeom>
          <a:solidFill>
            <a:srgbClr val="FFFF6D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lí.</a:t>
            </a:r>
            <a:r>
              <a:rPr lang="vi-VN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 một hình thang cân: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bên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nhau;</a:t>
            </a:r>
          </a:p>
          <a:p>
            <a:pPr marL="514350" indent="-514350">
              <a:buAutoNum type="alphaLcParenR"/>
            </a:pPr>
            <a:r>
              <a:rPr lang="vi-VN" alt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chéo bằng nhau.</a:t>
            </a:r>
            <a:endParaRPr lang="en-US" alt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411" y="3737928"/>
            <a:ext cx="4022630" cy="2855761"/>
          </a:xfrm>
          <a:prstGeom prst="rect">
            <a:avLst/>
          </a:prstGeom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697661"/>
              </p:ext>
            </p:extLst>
          </p:nvPr>
        </p:nvGraphicFramePr>
        <p:xfrm>
          <a:off x="2212975" y="4314825"/>
          <a:ext cx="333375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997000" imgH="355320" progId="Equation.DSMT4">
                  <p:embed/>
                </p:oleObj>
              </mc:Choice>
              <mc:Fallback>
                <p:oleObj name="Equation" r:id="rId7" imgW="2997000" imgH="35532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12975" y="4314825"/>
                        <a:ext cx="3333750" cy="39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474713"/>
              </p:ext>
            </p:extLst>
          </p:nvPr>
        </p:nvGraphicFramePr>
        <p:xfrm>
          <a:off x="3151188" y="4845050"/>
          <a:ext cx="101917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600" imgH="431640" progId="Equation.DSMT4">
                  <p:embed/>
                </p:oleObj>
              </mc:Choice>
              <mc:Fallback>
                <p:oleObj name="Equation" r:id="rId9" imgW="939600" imgH="4316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51188" y="4845050"/>
                        <a:ext cx="1019175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591647"/>
              </p:ext>
            </p:extLst>
          </p:nvPr>
        </p:nvGraphicFramePr>
        <p:xfrm>
          <a:off x="2276475" y="5680075"/>
          <a:ext cx="31686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920680" imgH="393480" progId="Equation.DSMT4">
                  <p:embed/>
                </p:oleObj>
              </mc:Choice>
              <mc:Fallback>
                <p:oleObj name="Equation" r:id="rId11" imgW="2920680" imgH="3934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76475" y="5680075"/>
                        <a:ext cx="3168650" cy="42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Line 14"/>
          <p:cNvSpPr>
            <a:spLocks noChangeShapeType="1"/>
          </p:cNvSpPr>
          <p:nvPr/>
        </p:nvSpPr>
        <p:spPr bwMode="auto">
          <a:xfrm>
            <a:off x="1066649" y="5484821"/>
            <a:ext cx="50117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Line 15"/>
          <p:cNvSpPr>
            <a:spLocks noChangeShapeType="1"/>
          </p:cNvSpPr>
          <p:nvPr/>
        </p:nvSpPr>
        <p:spPr bwMode="auto">
          <a:xfrm>
            <a:off x="1864269" y="4206201"/>
            <a:ext cx="10016" cy="19192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1060855" y="4642589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500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1069920" y="5510747"/>
            <a:ext cx="1219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114300">
              <a:defRPr>
                <a:solidFill>
                  <a:schemeClr val="tx1"/>
                </a:solidFill>
                <a:latin typeface="Arial" charset="0"/>
              </a:defRPr>
            </a:lvl2pPr>
            <a:lvl3pPr marL="131127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68475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225675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82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7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4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>
              <a:spcBef>
                <a:spcPct val="50000"/>
              </a:spcBef>
              <a:defRPr/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</p:spTree>
    <p:extLst>
      <p:ext uri="{BB962C8B-B14F-4D97-AF65-F5344CB8AC3E}">
        <p14:creationId xmlns:p14="http://schemas.microsoft.com/office/powerpoint/2010/main" val="19804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39" grpId="0" animBg="1"/>
      <p:bldP spid="40" grpId="0" animBg="1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407115" y="1192727"/>
            <a:ext cx="10946685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 //CD, AB &lt; CD. Gọi H, K lần lượt là hình chiếu của A, B trên đường thẳng CD. Chứng minh: DH = CK.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80446" y="2674654"/>
            <a:ext cx="4692353" cy="3075906"/>
            <a:chOff x="381000" y="3136408"/>
            <a:chExt cx="2971800" cy="1571201"/>
          </a:xfrm>
        </p:grpSpPr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15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3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4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25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Half Frame 8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Half Frame 9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3036" y="2926217"/>
            <a:ext cx="4343400" cy="1949451"/>
            <a:chOff x="97864" y="4202482"/>
            <a:chExt cx="4343400" cy="1949451"/>
          </a:xfrm>
        </p:grpSpPr>
        <p:grpSp>
          <p:nvGrpSpPr>
            <p:cNvPr id="30" name="Group 29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32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35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Hình</a:t>
                  </a:r>
                  <a:r>
                    <a:rPr lang="en-US" alt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thang </a:t>
                  </a: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cân</a:t>
                  </a:r>
                  <a:endParaRPr lang="en-US" altLang="en-US" sz="266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40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37658331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" imgW="1409400" imgH="203040" progId="Equation.DSMT4">
                        <p:embed/>
                      </p:oleObj>
                    </mc:Choice>
                    <mc:Fallback>
                      <p:oleObj name="Equation" r:id="rId3" imgW="1409400" imgH="203040" progId="Equation.DSMT4">
                        <p:embed/>
                        <p:pic>
                          <p:nvPicPr>
                            <p:cNvPr id="32789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8451690"/>
                  </p:ext>
                </p:extLst>
              </p:nvPr>
            </p:nvGraphicFramePr>
            <p:xfrm>
              <a:off x="3371770" y="4314658"/>
              <a:ext cx="10160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015920" imgH="317160" progId="Equation.DSMT4">
                      <p:embed/>
                    </p:oleObj>
                  </mc:Choice>
                  <mc:Fallback>
                    <p:oleObj name="Equation" r:id="rId5" imgW="1015920" imgH="317160" progId="Equation.DSMT4">
                      <p:embed/>
                      <p:pic>
                        <p:nvPicPr>
                          <p:cNvPr id="5" name="Object 4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371770" y="4314658"/>
                            <a:ext cx="10160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3629385"/>
                  </p:ext>
                </p:extLst>
              </p:nvPr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3238200" imgH="482400" progId="Equation.DSMT4">
                      <p:embed/>
                    </p:oleObj>
                  </mc:Choice>
                  <mc:Fallback>
                    <p:oleObj name="Equation" r:id="rId7" imgW="3238200" imgH="482400" progId="Equation.DSMT4">
                      <p:embed/>
                      <p:pic>
                        <p:nvPicPr>
                          <p:cNvPr id="12" name="Object 11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996457"/>
                </p:ext>
              </p:extLst>
            </p:nvPr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600200" imgH="317160" progId="Equation.DSMT4">
                    <p:embed/>
                  </p:oleObj>
                </mc:Choice>
                <mc:Fallback>
                  <p:oleObj name="Equation" r:id="rId9" imgW="1600200" imgH="31716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6664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1436" y="1027906"/>
            <a:ext cx="4343400" cy="1949451"/>
            <a:chOff x="97864" y="4202482"/>
            <a:chExt cx="4343400" cy="1949451"/>
          </a:xfrm>
        </p:grpSpPr>
        <p:grpSp>
          <p:nvGrpSpPr>
            <p:cNvPr id="6" name="Group 5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11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Hình</a:t>
                  </a:r>
                  <a:r>
                    <a:rPr lang="en-US" altLang="en-US" sz="266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thang </a:t>
                  </a:r>
                  <a:r>
                    <a:rPr lang="en-US" altLang="en-US" sz="2667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cân</a:t>
                  </a:r>
                  <a:endParaRPr lang="en-US" altLang="en-US" sz="2667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aphicFrame>
              <p:nvGraphicFramePr>
                <p:cNvPr id="16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63465750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" imgW="1409400" imgH="203040" progId="Equation.DSMT4">
                        <p:embed/>
                      </p:oleObj>
                    </mc:Choice>
                    <mc:Fallback>
                      <p:oleObj name="Equation" r:id="rId3" imgW="1409400" imgH="203040" progId="Equation.DSMT4">
                        <p:embed/>
                        <p:pic>
                          <p:nvPicPr>
                            <p:cNvPr id="40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9281545"/>
                  </p:ext>
                </p:extLst>
              </p:nvPr>
            </p:nvGraphicFramePr>
            <p:xfrm>
              <a:off x="3371770" y="4314658"/>
              <a:ext cx="1016000" cy="317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015920" imgH="317160" progId="Equation.DSMT4">
                      <p:embed/>
                    </p:oleObj>
                  </mc:Choice>
                  <mc:Fallback>
                    <p:oleObj name="Equation" r:id="rId5" imgW="1015920" imgH="317160" progId="Equation.DSMT4">
                      <p:embed/>
                      <p:pic>
                        <p:nvPicPr>
                          <p:cNvPr id="33" name="Object 32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371770" y="4314658"/>
                            <a:ext cx="1016000" cy="317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301113"/>
                  </p:ext>
                </p:extLst>
              </p:nvPr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3238200" imgH="482400" progId="Equation.DSMT4">
                      <p:embed/>
                    </p:oleObj>
                  </mc:Choice>
                  <mc:Fallback>
                    <p:oleObj name="Equation" r:id="rId7" imgW="323820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77685804"/>
                </p:ext>
              </p:extLst>
            </p:nvPr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600200" imgH="317160" progId="Equation.DSMT4">
                    <p:embed/>
                  </p:oleObj>
                </mc:Choice>
                <mc:Fallback>
                  <p:oleObj name="Equation" r:id="rId9" imgW="1600200" imgH="31716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7146" y="367327"/>
            <a:ext cx="153344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7146" y="3510903"/>
            <a:ext cx="4692353" cy="3075906"/>
            <a:chOff x="381000" y="3136408"/>
            <a:chExt cx="2971800" cy="1571201"/>
          </a:xfrm>
        </p:grpSpPr>
        <p:grpSp>
          <p:nvGrpSpPr>
            <p:cNvPr id="39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6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Half Frame 39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Half Frame 40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sp>
        <p:nvSpPr>
          <p:cNvPr id="58" name="Freeform 57"/>
          <p:cNvSpPr/>
          <p:nvPr/>
        </p:nvSpPr>
        <p:spPr>
          <a:xfrm>
            <a:off x="920731" y="4106442"/>
            <a:ext cx="952959" cy="1543601"/>
          </a:xfrm>
          <a:custGeom>
            <a:avLst/>
            <a:gdLst>
              <a:gd name="connsiteX0" fmla="*/ 0 w 640080"/>
              <a:gd name="connsiteY0" fmla="*/ 822960 h 822960"/>
              <a:gd name="connsiteX1" fmla="*/ 640080 w 640080"/>
              <a:gd name="connsiteY1" fmla="*/ 0 h 822960"/>
              <a:gd name="connsiteX2" fmla="*/ 632460 w 640080"/>
              <a:gd name="connsiteY2" fmla="*/ 815340 h 822960"/>
              <a:gd name="connsiteX3" fmla="*/ 0 w 640080"/>
              <a:gd name="connsiteY3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22960">
                <a:moveTo>
                  <a:pt x="0" y="822960"/>
                </a:moveTo>
                <a:lnTo>
                  <a:pt x="640080" y="0"/>
                </a:lnTo>
                <a:lnTo>
                  <a:pt x="632460" y="815340"/>
                </a:lnTo>
                <a:lnTo>
                  <a:pt x="0" y="8229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58"/>
          <p:cNvSpPr/>
          <p:nvPr/>
        </p:nvSpPr>
        <p:spPr>
          <a:xfrm flipH="1">
            <a:off x="3858890" y="4109987"/>
            <a:ext cx="979447" cy="1552185"/>
          </a:xfrm>
          <a:custGeom>
            <a:avLst/>
            <a:gdLst>
              <a:gd name="connsiteX0" fmla="*/ 0 w 640080"/>
              <a:gd name="connsiteY0" fmla="*/ 822960 h 822960"/>
              <a:gd name="connsiteX1" fmla="*/ 640080 w 640080"/>
              <a:gd name="connsiteY1" fmla="*/ 0 h 822960"/>
              <a:gd name="connsiteX2" fmla="*/ 632460 w 640080"/>
              <a:gd name="connsiteY2" fmla="*/ 815340 h 822960"/>
              <a:gd name="connsiteX3" fmla="*/ 0 w 640080"/>
              <a:gd name="connsiteY3" fmla="*/ 82296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080" h="822960">
                <a:moveTo>
                  <a:pt x="0" y="822960"/>
                </a:moveTo>
                <a:lnTo>
                  <a:pt x="640080" y="0"/>
                </a:lnTo>
                <a:lnTo>
                  <a:pt x="632460" y="815340"/>
                </a:lnTo>
                <a:lnTo>
                  <a:pt x="0" y="82296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764461" y="2341563"/>
            <a:ext cx="2425700" cy="347662"/>
            <a:chOff x="7505059" y="2128634"/>
            <a:chExt cx="2554482" cy="263500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501768"/>
                </p:ext>
              </p:extLst>
            </p:nvPr>
          </p:nvGraphicFramePr>
          <p:xfrm>
            <a:off x="7505059" y="2128634"/>
            <a:ext cx="2554482" cy="26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273040" imgH="317160" progId="Equation.DSMT4">
                    <p:embed/>
                  </p:oleObj>
                </mc:Choice>
                <mc:Fallback>
                  <p:oleObj name="Equation" r:id="rId11" imgW="2273040" imgH="317160" progId="Equation.DSMT4">
                    <p:embed/>
                    <p:pic>
                      <p:nvPicPr>
                        <p:cNvPr id="53" name="Object 5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505059" y="2128634"/>
                          <a:ext cx="2554482" cy="263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5709574"/>
                </p:ext>
              </p:extLst>
            </p:nvPr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14120" imgH="177480" progId="Equation.DSMT4">
                    <p:embed/>
                  </p:oleObj>
                </mc:Choice>
                <mc:Fallback>
                  <p:oleObj name="Equation" r:id="rId13" imgW="114120" imgH="177480" progId="Equation.DSMT4">
                    <p:embed/>
                    <p:pic>
                      <p:nvPicPr>
                        <p:cNvPr id="54" name="Object 53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803133"/>
              </p:ext>
            </p:extLst>
          </p:nvPr>
        </p:nvGraphicFramePr>
        <p:xfrm>
          <a:off x="5557997" y="3728562"/>
          <a:ext cx="2680652" cy="485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676160" imgH="304560" progId="Equation.DSMT4">
                  <p:embed/>
                </p:oleObj>
              </mc:Choice>
              <mc:Fallback>
                <p:oleObj name="Equation" r:id="rId15" imgW="1676160" imgH="304560" progId="Equation.DSMT4">
                  <p:embed/>
                  <p:pic>
                    <p:nvPicPr>
                      <p:cNvPr id="55" name="Object 5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57997" y="3728562"/>
                        <a:ext cx="2680652" cy="485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Up Arrow 66"/>
          <p:cNvSpPr/>
          <p:nvPr/>
        </p:nvSpPr>
        <p:spPr>
          <a:xfrm>
            <a:off x="8842369" y="175146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8897568" y="28252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391170"/>
              </p:ext>
            </p:extLst>
          </p:nvPr>
        </p:nvGraphicFramePr>
        <p:xfrm>
          <a:off x="8334107" y="3860877"/>
          <a:ext cx="13906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269720" imgH="317160" progId="Equation.DSMT4">
                  <p:embed/>
                </p:oleObj>
              </mc:Choice>
              <mc:Fallback>
                <p:oleObj name="Equation" r:id="rId17" imgW="1269720" imgH="317160" progId="Equation.DSMT4">
                  <p:embed/>
                  <p:pic>
                    <p:nvPicPr>
                      <p:cNvPr id="67" name="Object 6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334107" y="3860877"/>
                        <a:ext cx="13906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233641"/>
              </p:ext>
            </p:extLst>
          </p:nvPr>
        </p:nvGraphicFramePr>
        <p:xfrm>
          <a:off x="10380642" y="3790233"/>
          <a:ext cx="100806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88840" imgH="431640" progId="Equation.DSMT4">
                  <p:embed/>
                </p:oleObj>
              </mc:Choice>
              <mc:Fallback>
                <p:oleObj name="Equation" r:id="rId19" imgW="888840" imgH="431640" progId="Equation.DSMT4">
                  <p:embed/>
                  <p:pic>
                    <p:nvPicPr>
                      <p:cNvPr id="68" name="Object 67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380642" y="3790233"/>
                        <a:ext cx="1008062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151760"/>
              </p:ext>
            </p:extLst>
          </p:nvPr>
        </p:nvGraphicFramePr>
        <p:xfrm>
          <a:off x="8144453" y="1252363"/>
          <a:ext cx="17462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746336" imgH="342900" progId="Equation.DSMT4">
                  <p:embed/>
                </p:oleObj>
              </mc:Choice>
              <mc:Fallback>
                <p:oleObj name="Equation" r:id="rId21" imgW="1746336" imgH="342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144453" y="1252363"/>
                        <a:ext cx="174625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6758254" y="3227251"/>
            <a:ext cx="4387266" cy="105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Up Arrow 77"/>
          <p:cNvSpPr/>
          <p:nvPr/>
        </p:nvSpPr>
        <p:spPr>
          <a:xfrm>
            <a:off x="9860873" y="4412432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720291" y="4990851"/>
            <a:ext cx="263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ABCD là hình 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Up Arrow 80"/>
          <p:cNvSpPr/>
          <p:nvPr/>
        </p:nvSpPr>
        <p:spPr>
          <a:xfrm>
            <a:off x="6566534" y="4348891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715368"/>
              </p:ext>
            </p:extLst>
          </p:nvPr>
        </p:nvGraphicFramePr>
        <p:xfrm>
          <a:off x="5473698" y="5093160"/>
          <a:ext cx="2982344" cy="45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320480" imgH="203040" progId="Equation.DSMT4">
                  <p:embed/>
                </p:oleObj>
              </mc:Choice>
              <mc:Fallback>
                <p:oleObj name="Equation" r:id="rId23" imgW="1320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473698" y="5093160"/>
                        <a:ext cx="2982344" cy="45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Up Arrow 60"/>
          <p:cNvSpPr/>
          <p:nvPr/>
        </p:nvSpPr>
        <p:spPr>
          <a:xfrm>
            <a:off x="6626990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Up Arrow 61"/>
          <p:cNvSpPr/>
          <p:nvPr/>
        </p:nvSpPr>
        <p:spPr>
          <a:xfrm>
            <a:off x="8914773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>
            <a:off x="11055737" y="3301167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9" grpId="0" animBg="1"/>
      <p:bldP spid="59" grpId="1" animBg="1"/>
      <p:bldP spid="67" grpId="0" animBg="1"/>
      <p:bldP spid="68" grpId="0" animBg="1"/>
      <p:bldP spid="74" grpId="0" animBg="1"/>
      <p:bldP spid="78" grpId="0" animBg="1"/>
      <p:bldP spid="80" grpId="0"/>
      <p:bldP spid="81" grpId="0" animBg="1"/>
      <p:bldP spid="61" grpId="0" animBg="1"/>
      <p:bldP spid="62" grpId="0" animBg="1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318" y="-81280"/>
            <a:ext cx="12411318" cy="7053540"/>
          </a:xfrm>
          <a:prstGeom prst="rect">
            <a:avLst/>
          </a:prstGeom>
        </p:spPr>
      </p:pic>
      <p:pic>
        <p:nvPicPr>
          <p:cNvPr id="1026" name="Picture 2" descr="Thang&amp;#39; trong tiếng Anh - VnExpress">
            <a:extLst>
              <a:ext uri="{FF2B5EF4-FFF2-40B4-BE49-F238E27FC236}">
                <a16:creationId xmlns:a16="http://schemas.microsoft.com/office/drawing/2014/main" id="{B3A4B055-531B-4028-B859-F0F899F9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0814" y="1346337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oden ladder or stair / cartoon vector and illustration, hand drawn style,  isolated on white background. Stock Vector | Adobe Stock">
            <a:extLst>
              <a:ext uri="{FF2B5EF4-FFF2-40B4-BE49-F238E27FC236}">
                <a16:creationId xmlns:a16="http://schemas.microsoft.com/office/drawing/2014/main" id="{E4BD10DD-5046-4140-AA56-A9DF66B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02578" y="1053474"/>
            <a:ext cx="3564323" cy="3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D9964-E338-432C-928F-D6E81041DAB4}"/>
              </a:ext>
            </a:extLst>
          </p:cNvPr>
          <p:cNvSpPr txBox="1"/>
          <p:nvPr/>
        </p:nvSpPr>
        <p:spPr>
          <a:xfrm>
            <a:off x="1780814" y="4854229"/>
            <a:ext cx="92640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ảnh các chiếc thang ở trên.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Nêu nhận xét về hình dạng và cấu tạo chung của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bậc thang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8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61436" y="1027906"/>
            <a:ext cx="4343400" cy="1949451"/>
            <a:chOff x="97864" y="4202482"/>
            <a:chExt cx="4343400" cy="1949451"/>
          </a:xfrm>
        </p:grpSpPr>
        <p:grpSp>
          <p:nvGrpSpPr>
            <p:cNvPr id="6" name="Group 5"/>
            <p:cNvGrpSpPr/>
            <p:nvPr/>
          </p:nvGrpSpPr>
          <p:grpSpPr>
            <a:xfrm>
              <a:off x="97864" y="4202482"/>
              <a:ext cx="4343400" cy="1949451"/>
              <a:chOff x="97864" y="4202482"/>
              <a:chExt cx="4343400" cy="1949451"/>
            </a:xfrm>
          </p:grpSpPr>
          <p:grpSp>
            <p:nvGrpSpPr>
              <p:cNvPr id="8" name="Group 76"/>
              <p:cNvGrpSpPr>
                <a:grpSpLocks/>
              </p:cNvGrpSpPr>
              <p:nvPr/>
            </p:nvGrpSpPr>
            <p:grpSpPr bwMode="auto">
              <a:xfrm>
                <a:off x="97864" y="4202482"/>
                <a:ext cx="4343400" cy="1949451"/>
                <a:chOff x="226" y="1008"/>
                <a:chExt cx="2052" cy="1228"/>
              </a:xfrm>
            </p:grpSpPr>
            <p:sp>
              <p:nvSpPr>
                <p:cNvPr id="11" name="Line 66"/>
                <p:cNvSpPr>
                  <a:spLocks noChangeShapeType="1"/>
                </p:cNvSpPr>
                <p:nvPr/>
              </p:nvSpPr>
              <p:spPr bwMode="auto">
                <a:xfrm>
                  <a:off x="572" y="1032"/>
                  <a:ext cx="0" cy="1204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5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606" y="1008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</a:t>
                  </a:r>
                  <a:endPara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16" name="Object 7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317285435"/>
                    </p:ext>
                  </p:extLst>
                </p:nvPr>
              </p:nvGraphicFramePr>
              <p:xfrm>
                <a:off x="577" y="1629"/>
                <a:ext cx="1508" cy="30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3" imgW="1409400" imgH="203040" progId="Equation.DSMT4">
                        <p:embed/>
                      </p:oleObj>
                    </mc:Choice>
                    <mc:Fallback>
                      <p:oleObj name="Equation" r:id="rId3" imgW="1409400" imgH="203040" progId="Equation.DSMT4">
                        <p:embed/>
                        <p:pic>
                          <p:nvPicPr>
                            <p:cNvPr id="16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7" y="1629"/>
                              <a:ext cx="1508" cy="30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0" name="Object 9"/>
              <p:cNvGraphicFramePr>
                <a:graphicFrameLocks noChangeAspect="1"/>
              </p:cNvGraphicFramePr>
              <p:nvPr/>
            </p:nvGraphicFramePr>
            <p:xfrm>
              <a:off x="997022" y="4708624"/>
              <a:ext cx="3238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3238200" imgH="482400" progId="Equation.DSMT4">
                      <p:embed/>
                    </p:oleObj>
                  </mc:Choice>
                  <mc:Fallback>
                    <p:oleObj name="Equation" r:id="rId5" imgW="3238200" imgH="482400" progId="Equation.DSMT4">
                      <p:embed/>
                      <p:pic>
                        <p:nvPicPr>
                          <p:cNvPr id="10" name="Object 9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997022" y="4708624"/>
                            <a:ext cx="3238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1205216" y="5734691"/>
            <a:ext cx="17526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600200" imgH="317160" progId="Equation.DSMT4">
                    <p:embed/>
                  </p:oleObj>
                </mc:Choice>
                <mc:Fallback>
                  <p:oleObj name="Equation" r:id="rId7" imgW="1600200" imgH="317160" progId="Equation.DSMT4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05216" y="5734691"/>
                          <a:ext cx="1752600" cy="346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7146" y="367327"/>
            <a:ext cx="1533445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37146" y="3510903"/>
            <a:ext cx="4692353" cy="3075906"/>
            <a:chOff x="381000" y="3136408"/>
            <a:chExt cx="2971800" cy="1571201"/>
          </a:xfrm>
        </p:grpSpPr>
        <p:grpSp>
          <p:nvGrpSpPr>
            <p:cNvPr id="39" name="Group 28"/>
            <p:cNvGrpSpPr>
              <a:grpSpLocks/>
            </p:cNvGrpSpPr>
            <p:nvPr/>
          </p:nvGrpSpPr>
          <p:grpSpPr bwMode="auto">
            <a:xfrm>
              <a:off x="381000" y="3136408"/>
              <a:ext cx="2971800" cy="1571201"/>
              <a:chOff x="2736" y="1194"/>
              <a:chExt cx="2736" cy="2211"/>
            </a:xfrm>
          </p:grpSpPr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115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0"/>
              <p:cNvSpPr>
                <a:spLocks noChangeShapeType="1"/>
              </p:cNvSpPr>
              <p:nvPr/>
            </p:nvSpPr>
            <p:spPr bwMode="auto">
              <a:xfrm flipH="1">
                <a:off x="2881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1"/>
              <p:cNvSpPr>
                <a:spLocks noChangeShapeType="1"/>
              </p:cNvSpPr>
              <p:nvPr/>
            </p:nvSpPr>
            <p:spPr bwMode="auto">
              <a:xfrm>
                <a:off x="2881" y="2736"/>
                <a:ext cx="230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2"/>
              <p:cNvSpPr>
                <a:spLocks noChangeShapeType="1"/>
              </p:cNvSpPr>
              <p:nvPr/>
            </p:nvSpPr>
            <p:spPr bwMode="auto">
              <a:xfrm>
                <a:off x="3457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Line 33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576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34"/>
              <p:cNvSpPr>
                <a:spLocks noChangeShapeType="1"/>
              </p:cNvSpPr>
              <p:nvPr/>
            </p:nvSpPr>
            <p:spPr bwMode="auto">
              <a:xfrm>
                <a:off x="4608" y="1585"/>
                <a:ext cx="0" cy="115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157" y="1194"/>
                <a:ext cx="3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4560" y="1194"/>
                <a:ext cx="336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667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54" name="Text Box 41"/>
              <p:cNvSpPr txBox="1">
                <a:spLocks noChangeArrowheads="1"/>
              </p:cNvSpPr>
              <p:nvPr/>
            </p:nvSpPr>
            <p:spPr bwMode="auto">
              <a:xfrm>
                <a:off x="5136" y="2784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2736" y="2784"/>
                <a:ext cx="28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6" name="Text Box 43"/>
              <p:cNvSpPr txBox="1">
                <a:spLocks noChangeArrowheads="1"/>
              </p:cNvSpPr>
              <p:nvPr/>
            </p:nvSpPr>
            <p:spPr bwMode="auto">
              <a:xfrm>
                <a:off x="3312" y="2806"/>
                <a:ext cx="336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44"/>
              <p:cNvSpPr txBox="1">
                <a:spLocks noChangeArrowheads="1"/>
              </p:cNvSpPr>
              <p:nvPr/>
            </p:nvSpPr>
            <p:spPr bwMode="auto">
              <a:xfrm>
                <a:off x="4512" y="2831"/>
                <a:ext cx="433" cy="5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vi-VN" altLang="en-US" sz="2933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endParaRPr lang="en-US" altLang="en-US" sz="29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Half Frame 39"/>
            <p:cNvSpPr/>
            <p:nvPr/>
          </p:nvSpPr>
          <p:spPr>
            <a:xfrm>
              <a:off x="2280142" y="4132711"/>
              <a:ext cx="134195" cy="10591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Half Frame 40"/>
            <p:cNvSpPr/>
            <p:nvPr/>
          </p:nvSpPr>
          <p:spPr>
            <a:xfrm flipH="1">
              <a:off x="1162050" y="4132711"/>
              <a:ext cx="113024" cy="85373"/>
            </a:xfrm>
            <a:prstGeom prst="halfFrame">
              <a:avLst>
                <a:gd name="adj1" fmla="val 0"/>
                <a:gd name="adj2" fmla="val 0"/>
              </a:avLst>
            </a:prstGeom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46100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 flipH="1">
              <a:off x="2885726" y="4089400"/>
              <a:ext cx="149574" cy="139700"/>
            </a:xfrm>
            <a:custGeom>
              <a:avLst/>
              <a:gdLst>
                <a:gd name="connsiteX0" fmla="*/ 0 w 149574"/>
                <a:gd name="connsiteY0" fmla="*/ 133350 h 139700"/>
                <a:gd name="connsiteX1" fmla="*/ 120650 w 149574"/>
                <a:gd name="connsiteY1" fmla="*/ 0 h 139700"/>
                <a:gd name="connsiteX2" fmla="*/ 139700 w 149574"/>
                <a:gd name="connsiteY2" fmla="*/ 133350 h 139700"/>
                <a:gd name="connsiteX3" fmla="*/ 127000 w 149574"/>
                <a:gd name="connsiteY3" fmla="*/ 139700 h 139700"/>
                <a:gd name="connsiteX4" fmla="*/ 0 w 149574"/>
                <a:gd name="connsiteY4" fmla="*/ 133350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74" h="139700">
                  <a:moveTo>
                    <a:pt x="0" y="133350"/>
                  </a:moveTo>
                  <a:lnTo>
                    <a:pt x="120650" y="0"/>
                  </a:lnTo>
                  <a:cubicBezTo>
                    <a:pt x="151702" y="62104"/>
                    <a:pt x="157255" y="51429"/>
                    <a:pt x="139700" y="133350"/>
                  </a:cubicBezTo>
                  <a:cubicBezTo>
                    <a:pt x="138708" y="137978"/>
                    <a:pt x="131233" y="137583"/>
                    <a:pt x="127000" y="139700"/>
                  </a:cubicBezTo>
                  <a:lnTo>
                    <a:pt x="0" y="1333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60702" y="3731520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9790845">
              <a:off x="782738" y="3713256"/>
              <a:ext cx="20222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</p:txBody>
        </p:sp>
      </p:grp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261198" y="2650563"/>
            <a:ext cx="4224233" cy="523220"/>
            <a:chOff x="4162548" y="3647577"/>
            <a:chExt cx="4224233" cy="523220"/>
          </a:xfrm>
        </p:grpSpPr>
        <p:sp>
          <p:nvSpPr>
            <p:cNvPr id="62" name="Rectangle 61"/>
            <p:cNvSpPr/>
            <p:nvPr/>
          </p:nvSpPr>
          <p:spPr>
            <a:xfrm>
              <a:off x="4162548" y="3647577"/>
              <a:ext cx="42242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+)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           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6250495"/>
                </p:ext>
              </p:extLst>
            </p:nvPr>
          </p:nvGraphicFramePr>
          <p:xfrm>
            <a:off x="5156225" y="3735452"/>
            <a:ext cx="1206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06360" imgH="304560" progId="Equation.DSMT4">
                    <p:embed/>
                  </p:oleObj>
                </mc:Choice>
                <mc:Fallback>
                  <p:oleObj name="Equation" r:id="rId9" imgW="1206360" imgH="30456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156225" y="3735452"/>
                          <a:ext cx="1206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0155866"/>
                </p:ext>
              </p:extLst>
            </p:nvPr>
          </p:nvGraphicFramePr>
          <p:xfrm>
            <a:off x="6696100" y="3746564"/>
            <a:ext cx="1079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079280" imgH="317160" progId="Equation.DSMT4">
                    <p:embed/>
                  </p:oleObj>
                </mc:Choice>
                <mc:Fallback>
                  <p:oleObj name="Equation" r:id="rId11" imgW="1079280" imgH="317160" progId="Equation.DSMT4">
                    <p:embed/>
                    <p:pic>
                      <p:nvPicPr>
                        <p:cNvPr id="51" name="Object 5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696100" y="3746564"/>
                          <a:ext cx="1079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5" name="Rectangle 84"/>
          <p:cNvSpPr/>
          <p:nvPr/>
        </p:nvSpPr>
        <p:spPr>
          <a:xfrm>
            <a:off x="8743367" y="3219780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(                           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) </a:t>
            </a:r>
            <a:endParaRPr lang="en-US" sz="28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6956425" y="4387459"/>
            <a:ext cx="3960371" cy="523220"/>
            <a:chOff x="7154356" y="3502668"/>
            <a:chExt cx="3960371" cy="523220"/>
          </a:xfrm>
        </p:grpSpPr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7306626"/>
                </p:ext>
              </p:extLst>
            </p:nvPr>
          </p:nvGraphicFramePr>
          <p:xfrm>
            <a:off x="7154356" y="3534809"/>
            <a:ext cx="889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888840" imgH="431640" progId="Equation.DSMT4">
                    <p:embed/>
                  </p:oleObj>
                </mc:Choice>
                <mc:Fallback>
                  <p:oleObj name="Equation" r:id="rId13" imgW="888840" imgH="43164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154356" y="3534809"/>
                          <a:ext cx="889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76534" y="4981491"/>
            <a:ext cx="4576894" cy="523220"/>
            <a:chOff x="4162548" y="3647577"/>
            <a:chExt cx="4576894" cy="523220"/>
          </a:xfrm>
        </p:grpSpPr>
        <p:sp>
          <p:nvSpPr>
            <p:cNvPr id="95" name="Rectangle 94"/>
            <p:cNvSpPr/>
            <p:nvPr/>
          </p:nvSpPr>
          <p:spPr>
            <a:xfrm>
              <a:off x="4162548" y="3647577"/>
              <a:ext cx="45768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ch-gn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96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1867162"/>
                </p:ext>
              </p:extLst>
            </p:nvPr>
          </p:nvGraphicFramePr>
          <p:xfrm>
            <a:off x="5243225" y="3743375"/>
            <a:ext cx="1206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206360" imgH="304560" progId="Equation.DSMT4">
                    <p:embed/>
                  </p:oleObj>
                </mc:Choice>
                <mc:Fallback>
                  <p:oleObj name="Equation" r:id="rId15" imgW="1206360" imgH="30456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243225" y="3743375"/>
                          <a:ext cx="1206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7167506"/>
                </p:ext>
              </p:extLst>
            </p:nvPr>
          </p:nvGraphicFramePr>
          <p:xfrm>
            <a:off x="6511844" y="3751098"/>
            <a:ext cx="11684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1168200" imgH="317160" progId="Equation.DSMT4">
                    <p:embed/>
                  </p:oleObj>
                </mc:Choice>
                <mc:Fallback>
                  <p:oleObj name="Equation" r:id="rId17" imgW="1168200" imgH="317160" progId="Equation.DSMT4">
                    <p:embed/>
                    <p:pic>
                      <p:nvPicPr>
                        <p:cNvPr id="63" name="Object 62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511844" y="3751098"/>
                          <a:ext cx="11684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8" name="Group 97"/>
          <p:cNvGrpSpPr/>
          <p:nvPr/>
        </p:nvGrpSpPr>
        <p:grpSpPr>
          <a:xfrm>
            <a:off x="6146992" y="5569564"/>
            <a:ext cx="5657318" cy="523220"/>
            <a:chOff x="4162548" y="3647577"/>
            <a:chExt cx="5657318" cy="523220"/>
          </a:xfrm>
        </p:grpSpPr>
        <p:sp>
          <p:nvSpPr>
            <p:cNvPr id="99" name="Rectangle 98"/>
            <p:cNvSpPr/>
            <p:nvPr/>
          </p:nvSpPr>
          <p:spPr>
            <a:xfrm>
              <a:off x="4162548" y="3647577"/>
              <a:ext cx="56573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Suy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hai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cạnh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100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654484"/>
                </p:ext>
              </p:extLst>
            </p:nvPr>
          </p:nvGraphicFramePr>
          <p:xfrm>
            <a:off x="5222319" y="3768410"/>
            <a:ext cx="13589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1358640" imgH="317160" progId="Equation.DSMT4">
                    <p:embed/>
                  </p:oleObj>
                </mc:Choice>
                <mc:Fallback>
                  <p:oleObj name="Equation" r:id="rId19" imgW="1358640" imgH="317160" progId="Equation.DSMT4">
                    <p:embed/>
                    <p:pic>
                      <p:nvPicPr>
                        <p:cNvPr id="66" name="Object 65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222319" y="3768410"/>
                          <a:ext cx="13589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" name="Rectangle 103"/>
          <p:cNvSpPr/>
          <p:nvPr/>
        </p:nvSpPr>
        <p:spPr>
          <a:xfrm>
            <a:off x="6267715" y="1542237"/>
            <a:ext cx="52623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+) Vì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hình thang cân nên </a:t>
            </a:r>
          </a:p>
          <a:p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 =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8425803" y="6543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981029"/>
              </p:ext>
            </p:extLst>
          </p:nvPr>
        </p:nvGraphicFramePr>
        <p:xfrm>
          <a:off x="8250247" y="2028487"/>
          <a:ext cx="926741" cy="44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997061" imgH="482438" progId="Equation.DSMT4">
                  <p:embed/>
                </p:oleObj>
              </mc:Choice>
              <mc:Fallback>
                <p:oleObj name="Equation" r:id="rId21" imgW="997061" imgH="4824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250247" y="2028487"/>
                        <a:ext cx="926741" cy="448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" name="Group 108"/>
          <p:cNvGrpSpPr/>
          <p:nvPr/>
        </p:nvGrpSpPr>
        <p:grpSpPr>
          <a:xfrm>
            <a:off x="6640513" y="3778819"/>
            <a:ext cx="4285603" cy="523220"/>
            <a:chOff x="4629203" y="3647250"/>
            <a:chExt cx="4285603" cy="523220"/>
          </a:xfrm>
        </p:grpSpPr>
        <p:sp>
          <p:nvSpPr>
            <p:cNvPr id="110" name="Rectangle 109"/>
            <p:cNvSpPr/>
            <p:nvPr/>
          </p:nvSpPr>
          <p:spPr>
            <a:xfrm>
              <a:off x="5854353" y="3647250"/>
              <a:ext cx="3060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 minh trên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2209866"/>
                </p:ext>
              </p:extLst>
            </p:nvPr>
          </p:nvGraphicFramePr>
          <p:xfrm>
            <a:off x="4629203" y="3749869"/>
            <a:ext cx="1333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1333440" imgH="317160" progId="Equation.DSMT4">
                    <p:embed/>
                  </p:oleObj>
                </mc:Choice>
                <mc:Fallback>
                  <p:oleObj name="Equation" r:id="rId23" imgW="1333440" imgH="317160" progId="Equation.DSMT4">
                    <p:embed/>
                    <p:pic>
                      <p:nvPicPr>
                        <p:cNvPr id="86" name="Object 85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629203" y="3749869"/>
                          <a:ext cx="1333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41372"/>
              </p:ext>
            </p:extLst>
          </p:nvPr>
        </p:nvGraphicFramePr>
        <p:xfrm>
          <a:off x="6393945" y="3227181"/>
          <a:ext cx="26733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2673165" imgH="482438" progId="Equation.DSMT4">
                  <p:embed/>
                </p:oleObj>
              </mc:Choice>
              <mc:Fallback>
                <p:oleObj name="Equation" r:id="rId25" imgW="2673165" imgH="4824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393945" y="3227181"/>
                        <a:ext cx="267335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73074"/>
              </p:ext>
            </p:extLst>
          </p:nvPr>
        </p:nvGraphicFramePr>
        <p:xfrm>
          <a:off x="9176988" y="3315812"/>
          <a:ext cx="2982344" cy="45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320480" imgH="203040" progId="Equation.DSMT4">
                  <p:embed/>
                </p:oleObj>
              </mc:Choice>
              <mc:Fallback>
                <p:oleObj name="Equation" r:id="rId27" imgW="1320480" imgH="203040" progId="Equation.DSMT4">
                  <p:embed/>
                  <p:pic>
                    <p:nvPicPr>
                      <p:cNvPr id="82" name="Object 8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176988" y="3315812"/>
                        <a:ext cx="2982344" cy="45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74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23F7C395-3126-45F1-A018-2078B10D3B6F}"/>
              </a:ext>
            </a:extLst>
          </p:cNvPr>
          <p:cNvSpPr/>
          <p:nvPr/>
        </p:nvSpPr>
        <p:spPr>
          <a:xfrm>
            <a:off x="683947" y="2577731"/>
            <a:ext cx="4690672" cy="154568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E315CE4A-6205-4614-92C9-618EB63D3BDF}"/>
              </a:ext>
            </a:extLst>
          </p:cNvPr>
          <p:cNvSpPr/>
          <p:nvPr/>
        </p:nvSpPr>
        <p:spPr>
          <a:xfrm flipH="1">
            <a:off x="7184750" y="1886755"/>
            <a:ext cx="4330310" cy="1514412"/>
          </a:xfrm>
          <a:custGeom>
            <a:avLst/>
            <a:gdLst>
              <a:gd name="connsiteX0" fmla="*/ 0 w 4007988"/>
              <a:gd name="connsiteY0" fmla="*/ 0 h 1876926"/>
              <a:gd name="connsiteX1" fmla="*/ 4007988 w 4007988"/>
              <a:gd name="connsiteY1" fmla="*/ 0 h 1876926"/>
              <a:gd name="connsiteX2" fmla="*/ 3929399 w 4007988"/>
              <a:gd name="connsiteY2" fmla="*/ 129099 h 1876926"/>
              <a:gd name="connsiteX3" fmla="*/ 3738907 w 4007988"/>
              <a:gd name="connsiteY3" fmla="*/ 1001379 h 1876926"/>
              <a:gd name="connsiteX4" fmla="*/ 3989718 w 4007988"/>
              <a:gd name="connsiteY4" fmla="*/ 1858265 h 1876926"/>
              <a:gd name="connsiteX5" fmla="*/ 4001835 w 4007988"/>
              <a:gd name="connsiteY5" fmla="*/ 1876926 h 1876926"/>
              <a:gd name="connsiteX6" fmla="*/ 0 w 4007988"/>
              <a:gd name="connsiteY6" fmla="*/ 1876926 h 187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7988" h="1876926">
                <a:moveTo>
                  <a:pt x="0" y="0"/>
                </a:moveTo>
                <a:lnTo>
                  <a:pt x="4007988" y="0"/>
                </a:lnTo>
                <a:lnTo>
                  <a:pt x="3929399" y="129099"/>
                </a:lnTo>
                <a:cubicBezTo>
                  <a:pt x="3797014" y="392702"/>
                  <a:pt x="3728078" y="690950"/>
                  <a:pt x="3738907" y="1001379"/>
                </a:cubicBezTo>
                <a:cubicBezTo>
                  <a:pt x="3749736" y="1311808"/>
                  <a:pt x="3839287" y="1604528"/>
                  <a:pt x="3989718" y="1858265"/>
                </a:cubicBezTo>
                <a:lnTo>
                  <a:pt x="4001835" y="1876926"/>
                </a:lnTo>
                <a:lnTo>
                  <a:pt x="0" y="1876926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42">
            <a:extLst>
              <a:ext uri="{FF2B5EF4-FFF2-40B4-BE49-F238E27FC236}">
                <a16:creationId xmlns:a16="http://schemas.microsoft.com/office/drawing/2014/main" id="{448F7B5F-AA9B-4E4A-BF14-3D59F9DB4EA9}"/>
              </a:ext>
            </a:extLst>
          </p:cNvPr>
          <p:cNvSpPr/>
          <p:nvPr/>
        </p:nvSpPr>
        <p:spPr>
          <a:xfrm rot="5400000" flipV="1">
            <a:off x="4652540" y="1374836"/>
            <a:ext cx="3136111" cy="3166165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95000"/>
                </a:sysClr>
              </a:gs>
              <a:gs pos="0">
                <a:sysClr val="window" lastClr="FFFFFF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55600" dist="127000" dir="2700000" algn="tl" rotWithShape="0">
              <a:sysClr val="windowText" lastClr="000000">
                <a:lumMod val="85000"/>
                <a:lumOff val="15000"/>
                <a:alpha val="40000"/>
              </a:sysClr>
            </a:outerShdw>
          </a:effectLst>
          <a:scene3d>
            <a:camera prst="orthographicFront"/>
            <a:lightRig rig="threePt" dir="t"/>
          </a:scene3d>
          <a:sp3d contourW="12700">
            <a:bevelT w="120650" h="25400" prst="relaxedInset"/>
            <a:contourClr>
              <a:sysClr val="window" lastClr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43">
            <a:extLst>
              <a:ext uri="{FF2B5EF4-FFF2-40B4-BE49-F238E27FC236}">
                <a16:creationId xmlns:a16="http://schemas.microsoft.com/office/drawing/2014/main" id="{767C61EA-30FB-4845-A41B-C54DE6D80D5C}"/>
              </a:ext>
            </a:extLst>
          </p:cNvPr>
          <p:cNvSpPr/>
          <p:nvPr/>
        </p:nvSpPr>
        <p:spPr>
          <a:xfrm rot="5400000">
            <a:off x="4325524" y="1402663"/>
            <a:ext cx="1101223" cy="951949"/>
          </a:xfrm>
          <a:custGeom>
            <a:avLst/>
            <a:gdLst>
              <a:gd name="connsiteX0" fmla="*/ 298968 w 1243699"/>
              <a:gd name="connsiteY0" fmla="*/ 0 h 1075112"/>
              <a:gd name="connsiteX1" fmla="*/ 308798 w 1243699"/>
              <a:gd name="connsiteY1" fmla="*/ 16179 h 1075112"/>
              <a:gd name="connsiteX2" fmla="*/ 1134118 w 1243699"/>
              <a:gd name="connsiteY2" fmla="*/ 695811 h 1075112"/>
              <a:gd name="connsiteX3" fmla="*/ 1243699 w 1243699"/>
              <a:gd name="connsiteY3" fmla="*/ 735919 h 1075112"/>
              <a:gd name="connsiteX4" fmla="*/ 1127210 w 1243699"/>
              <a:gd name="connsiteY4" fmla="*/ 1075112 h 1075112"/>
              <a:gd name="connsiteX5" fmla="*/ 994417 w 1243699"/>
              <a:gd name="connsiteY5" fmla="*/ 1026509 h 1075112"/>
              <a:gd name="connsiteX6" fmla="*/ 11190 w 1243699"/>
              <a:gd name="connsiteY6" fmla="*/ 216845 h 1075112"/>
              <a:gd name="connsiteX7" fmla="*/ 0 w 1243699"/>
              <a:gd name="connsiteY7" fmla="*/ 198425 h 107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699" h="1075112">
                <a:moveTo>
                  <a:pt x="298968" y="0"/>
                </a:moveTo>
                <a:lnTo>
                  <a:pt x="308798" y="16179"/>
                </a:lnTo>
                <a:cubicBezTo>
                  <a:pt x="511060" y="315568"/>
                  <a:pt x="797482" y="553426"/>
                  <a:pt x="1134118" y="695811"/>
                </a:cubicBezTo>
                <a:lnTo>
                  <a:pt x="1243699" y="735919"/>
                </a:lnTo>
                <a:lnTo>
                  <a:pt x="1127210" y="1075112"/>
                </a:lnTo>
                <a:lnTo>
                  <a:pt x="994417" y="1026509"/>
                </a:lnTo>
                <a:cubicBezTo>
                  <a:pt x="593373" y="856882"/>
                  <a:pt x="252151" y="573514"/>
                  <a:pt x="11190" y="216845"/>
                </a:cubicBezTo>
                <a:lnTo>
                  <a:pt x="0" y="198425"/>
                </a:lnTo>
                <a:close/>
              </a:path>
            </a:pathLst>
          </a:custGeom>
          <a:solidFill>
            <a:srgbClr val="FCB41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44">
            <a:extLst>
              <a:ext uri="{FF2B5EF4-FFF2-40B4-BE49-F238E27FC236}">
                <a16:creationId xmlns:a16="http://schemas.microsoft.com/office/drawing/2014/main" id="{D66814EC-B6C0-4427-88C2-12AF13F819B4}"/>
              </a:ext>
            </a:extLst>
          </p:cNvPr>
          <p:cNvSpPr/>
          <p:nvPr/>
        </p:nvSpPr>
        <p:spPr>
          <a:xfrm rot="5400000">
            <a:off x="4328551" y="3533713"/>
            <a:ext cx="1093191" cy="953926"/>
          </a:xfrm>
          <a:custGeom>
            <a:avLst/>
            <a:gdLst>
              <a:gd name="connsiteX0" fmla="*/ 935659 w 1234627"/>
              <a:gd name="connsiteY0" fmla="*/ 0 h 1077344"/>
              <a:gd name="connsiteX1" fmla="*/ 1234627 w 1234627"/>
              <a:gd name="connsiteY1" fmla="*/ 198425 h 1077344"/>
              <a:gd name="connsiteX2" fmla="*/ 1219100 w 1234627"/>
              <a:gd name="connsiteY2" fmla="*/ 223984 h 1077344"/>
              <a:gd name="connsiteX3" fmla="*/ 235874 w 1234627"/>
              <a:gd name="connsiteY3" fmla="*/ 1033648 h 1077344"/>
              <a:gd name="connsiteX4" fmla="*/ 116488 w 1234627"/>
              <a:gd name="connsiteY4" fmla="*/ 1077344 h 1077344"/>
              <a:gd name="connsiteX5" fmla="*/ 0 w 1234627"/>
              <a:gd name="connsiteY5" fmla="*/ 738150 h 1077344"/>
              <a:gd name="connsiteX6" fmla="*/ 96173 w 1234627"/>
              <a:gd name="connsiteY6" fmla="*/ 702950 h 1077344"/>
              <a:gd name="connsiteX7" fmla="*/ 921493 w 1234627"/>
              <a:gd name="connsiteY7" fmla="*/ 23318 h 1077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4627" h="1077344">
                <a:moveTo>
                  <a:pt x="935659" y="0"/>
                </a:moveTo>
                <a:lnTo>
                  <a:pt x="1234627" y="198425"/>
                </a:lnTo>
                <a:lnTo>
                  <a:pt x="1219100" y="223984"/>
                </a:lnTo>
                <a:cubicBezTo>
                  <a:pt x="978139" y="580653"/>
                  <a:pt x="636917" y="864021"/>
                  <a:pt x="235874" y="1033648"/>
                </a:cubicBezTo>
                <a:lnTo>
                  <a:pt x="116488" y="1077344"/>
                </a:lnTo>
                <a:lnTo>
                  <a:pt x="0" y="738150"/>
                </a:lnTo>
                <a:lnTo>
                  <a:pt x="96173" y="702950"/>
                </a:lnTo>
                <a:cubicBezTo>
                  <a:pt x="432809" y="560565"/>
                  <a:pt x="719230" y="322707"/>
                  <a:pt x="921493" y="23318"/>
                </a:cubicBezTo>
                <a:close/>
              </a:path>
            </a:pathLst>
          </a:custGeom>
          <a:solidFill>
            <a:srgbClr val="D82B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45">
            <a:extLst>
              <a:ext uri="{FF2B5EF4-FFF2-40B4-BE49-F238E27FC236}">
                <a16:creationId xmlns:a16="http://schemas.microsoft.com/office/drawing/2014/main" id="{9BB1372B-CB3E-43C3-B3F1-886D7E0DCFA5}"/>
              </a:ext>
            </a:extLst>
          </p:cNvPr>
          <p:cNvSpPr/>
          <p:nvPr/>
        </p:nvSpPr>
        <p:spPr>
          <a:xfrm rot="5400000">
            <a:off x="3877320" y="2743138"/>
            <a:ext cx="1270413" cy="406835"/>
          </a:xfrm>
          <a:custGeom>
            <a:avLst/>
            <a:gdLst>
              <a:gd name="connsiteX0" fmla="*/ 115212 w 1434778"/>
              <a:gd name="connsiteY0" fmla="*/ 0 h 459471"/>
              <a:gd name="connsiteX1" fmla="*/ 159569 w 1434778"/>
              <a:gd name="connsiteY1" fmla="*/ 16235 h 459471"/>
              <a:gd name="connsiteX2" fmla="*/ 717390 w 1434778"/>
              <a:gd name="connsiteY2" fmla="*/ 100569 h 459471"/>
              <a:gd name="connsiteX3" fmla="*/ 1275212 w 1434778"/>
              <a:gd name="connsiteY3" fmla="*/ 16235 h 459471"/>
              <a:gd name="connsiteX4" fmla="*/ 1319566 w 1434778"/>
              <a:gd name="connsiteY4" fmla="*/ 1 h 459471"/>
              <a:gd name="connsiteX5" fmla="*/ 1434778 w 1434778"/>
              <a:gd name="connsiteY5" fmla="*/ 339661 h 459471"/>
              <a:gd name="connsiteX6" fmla="*/ 1381938 w 1434778"/>
              <a:gd name="connsiteY6" fmla="*/ 359001 h 459471"/>
              <a:gd name="connsiteX7" fmla="*/ 717390 w 1434778"/>
              <a:gd name="connsiteY7" fmla="*/ 459471 h 459471"/>
              <a:gd name="connsiteX8" fmla="*/ 52843 w 1434778"/>
              <a:gd name="connsiteY8" fmla="*/ 359001 h 459471"/>
              <a:gd name="connsiteX9" fmla="*/ 0 w 1434778"/>
              <a:gd name="connsiteY9" fmla="*/ 339660 h 45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4778" h="459471">
                <a:moveTo>
                  <a:pt x="115212" y="0"/>
                </a:moveTo>
                <a:lnTo>
                  <a:pt x="159569" y="16235"/>
                </a:lnTo>
                <a:cubicBezTo>
                  <a:pt x="335785" y="71043"/>
                  <a:pt x="523139" y="100569"/>
                  <a:pt x="717390" y="100569"/>
                </a:cubicBezTo>
                <a:cubicBezTo>
                  <a:pt x="911641" y="100569"/>
                  <a:pt x="1098996" y="71043"/>
                  <a:pt x="1275212" y="16235"/>
                </a:cubicBezTo>
                <a:lnTo>
                  <a:pt x="1319566" y="1"/>
                </a:lnTo>
                <a:lnTo>
                  <a:pt x="1434778" y="339661"/>
                </a:lnTo>
                <a:lnTo>
                  <a:pt x="1381938" y="359001"/>
                </a:lnTo>
                <a:cubicBezTo>
                  <a:pt x="1172008" y="424296"/>
                  <a:pt x="948807" y="459471"/>
                  <a:pt x="717390" y="459471"/>
                </a:cubicBezTo>
                <a:cubicBezTo>
                  <a:pt x="485974" y="459471"/>
                  <a:pt x="262773" y="424296"/>
                  <a:pt x="52843" y="359001"/>
                </a:cubicBezTo>
                <a:lnTo>
                  <a:pt x="0" y="339660"/>
                </a:lnTo>
                <a:close/>
              </a:path>
            </a:pathLst>
          </a:custGeom>
          <a:solidFill>
            <a:srgbClr val="37BA9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5FC366BA-B955-43E5-8A4C-0C7B2D6B7F84}"/>
              </a:ext>
            </a:extLst>
          </p:cNvPr>
          <p:cNvSpPr/>
          <p:nvPr/>
        </p:nvSpPr>
        <p:spPr>
          <a:xfrm>
            <a:off x="4562016" y="2143872"/>
            <a:ext cx="1014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dirty="0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D82B2B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b="1" dirty="0">
              <a:ln w="0"/>
              <a:solidFill>
                <a:srgbClr val="D82B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6">
            <a:extLst>
              <a:ext uri="{FF2B5EF4-FFF2-40B4-BE49-F238E27FC236}">
                <a16:creationId xmlns:a16="http://schemas.microsoft.com/office/drawing/2014/main" id="{8B482D66-BC09-4F75-8B7B-2489CF942C23}"/>
              </a:ext>
            </a:extLst>
          </p:cNvPr>
          <p:cNvSpPr/>
          <p:nvPr/>
        </p:nvSpPr>
        <p:spPr>
          <a:xfrm>
            <a:off x="683947" y="2704241"/>
            <a:ext cx="407363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3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4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: A,B,C,D. </a:t>
            </a:r>
          </a:p>
          <a:p>
            <a:pPr lvl="0"/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Nhưng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chỉ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đúng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650C8394-4ED9-4F45-A7CB-FC288EB3EFEC}"/>
              </a:ext>
            </a:extLst>
          </p:cNvPr>
          <p:cNvSpPr/>
          <p:nvPr/>
        </p:nvSpPr>
        <p:spPr>
          <a:xfrm>
            <a:off x="7606073" y="1915956"/>
            <a:ext cx="404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10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giờ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gi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ơ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ea typeface="#9Slide03 Roboto Medium" panose="02000000000000000000" pitchFamily="2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#9Slide03 Roboto Medium" panose="02000000000000000000" pitchFamily="2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908" y="1328026"/>
            <a:ext cx="2624770" cy="3229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Hình chữ nhật 4"/>
          <p:cNvSpPr/>
          <p:nvPr/>
        </p:nvSpPr>
        <p:spPr>
          <a:xfrm>
            <a:off x="1764252" y="547017"/>
            <a:ext cx="81126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TRÒ CHƠI TRẮC NGHIỆM</a:t>
            </a:r>
          </a:p>
          <a:p>
            <a:pPr algn="ctr"/>
            <a:endParaRPr lang="vi-VN" sz="54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" name="Picture 2" descr="Dễ Thương Gió Bảng Chữ Cái Tiếng Anh Abcd Nghệ Thuật Từ Hình ảnh | Định  dạng hình ảnh PSD 678662915| vn.lovepik.com">
            <a:extLst>
              <a:ext uri="{FF2B5EF4-FFF2-40B4-BE49-F238E27FC236}">
                <a16:creationId xmlns:a16="http://schemas.microsoft.com/office/drawing/2014/main" id="{69A37D4C-24E2-47ED-89D5-197E36FE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69">
                        <a14:foregroundMark x1="10154" y1="38902" x2="16462" y2="64989"/>
                        <a14:foregroundMark x1="13692" y1="36842" x2="16769" y2="63844"/>
                        <a14:foregroundMark x1="28462" y1="36842" x2="28769" y2="61098"/>
                        <a14:foregroundMark x1="31538" y1="44165" x2="33077" y2="48970"/>
                        <a14:foregroundMark x1="32000" y1="56293" x2="34769" y2="60870"/>
                        <a14:foregroundMark x1="38308" y1="41876" x2="39077" y2="53318"/>
                        <a14:foregroundMark x1="60000" y1="36613" x2="53846" y2="52860"/>
                        <a14:foregroundMark x1="57692" y1="55378" x2="58769" y2="61556"/>
                        <a14:foregroundMark x1="64154" y1="63387" x2="64154" y2="63387"/>
                        <a14:foregroundMark x1="36615" y1="37300" x2="36615" y2="37300"/>
                        <a14:foregroundMark x1="39846" y1="55835" x2="39846" y2="55835"/>
                        <a14:foregroundMark x1="64154" y1="40046" x2="64154" y2="40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561" y="3285879"/>
            <a:ext cx="6025219" cy="405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76380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528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8349789" y="323725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3467102" y="459518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743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2799809" y="4742377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704649" y="477880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7746211" y="345775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349847" y="866729"/>
            <a:ext cx="7642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1: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đúng?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770249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nhau.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9" y="4658849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3693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006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184" y="3775060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2771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95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665145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chéo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49789" y="4665146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747477" y="3431514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746211" y="4783671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746211" y="3418883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793168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432219" y="619466"/>
            <a:ext cx="7642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 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03387" y="3300360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9" y="3280908"/>
            <a:ext cx="3147627" cy="74814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412725" y="1019430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253309" y="2305998"/>
            <a:ext cx="514590" cy="259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0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-170241"/>
            <a:ext cx="12192000" cy="68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644F5-A545-4B7D-8AD9-ECDF06C2151F}"/>
              </a:ext>
            </a:extLst>
          </p:cNvPr>
          <p:cNvSpPr/>
          <p:nvPr/>
        </p:nvSpPr>
        <p:spPr>
          <a:xfrm>
            <a:off x="694585" y="139149"/>
            <a:ext cx="1046921" cy="6579705"/>
          </a:xfrm>
          <a:prstGeom prst="rect">
            <a:avLst/>
          </a:prstGeom>
          <a:gradFill>
            <a:gsLst>
              <a:gs pos="61052">
                <a:schemeClr val="accent2">
                  <a:lumMod val="75000"/>
                </a:schemeClr>
              </a:gs>
              <a:gs pos="4000">
                <a:schemeClr val="accent5">
                  <a:lumMod val="75000"/>
                </a:schemeClr>
              </a:gs>
              <a:gs pos="29000">
                <a:schemeClr val="accent6">
                  <a:lumMod val="97000"/>
                  <a:lumOff val="3000"/>
                </a:schemeClr>
              </a:gs>
              <a:gs pos="100000">
                <a:srgbClr val="00B0F0"/>
              </a:gs>
            </a:gsLst>
            <a:lin ang="162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FAFA8-98F9-4E23-85CB-9D5C1B83B83F}"/>
              </a:ext>
            </a:extLst>
          </p:cNvPr>
          <p:cNvSpPr/>
          <p:nvPr/>
        </p:nvSpPr>
        <p:spPr>
          <a:xfrm>
            <a:off x="586168" y="-27711"/>
            <a:ext cx="1260000" cy="6876000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Box 118">
            <a:extLst>
              <a:ext uri="{FF2B5EF4-FFF2-40B4-BE49-F238E27FC236}">
                <a16:creationId xmlns:a16="http://schemas.microsoft.com/office/drawing/2014/main" id="{BD631ECB-50FF-4ED1-BB51-68D8EADD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5836" y="5737937"/>
            <a:ext cx="7982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Hoan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hô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.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đúng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Text Box 121">
            <a:extLst>
              <a:ext uri="{FF2B5EF4-FFF2-40B4-BE49-F238E27FC236}">
                <a16:creationId xmlns:a16="http://schemas.microsoft.com/office/drawing/2014/main" id="{E55C4547-FB12-4C49-9D1B-28805DDF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5993" y="5749612"/>
            <a:ext cx="8332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Khung viền PowerPoint đẹp">
            <a:extLst>
              <a:ext uri="{FF2B5EF4-FFF2-40B4-BE49-F238E27FC236}">
                <a16:creationId xmlns:a16="http://schemas.microsoft.com/office/drawing/2014/main" id="{925DAF4E-A91E-4B67-9DD0-C1AB59B6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645" y="-52064"/>
            <a:ext cx="9524187" cy="225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6" descr="Picture1">
            <a:extLst>
              <a:ext uri="{FF2B5EF4-FFF2-40B4-BE49-F238E27FC236}">
                <a16:creationId xmlns:a16="http://schemas.microsoft.com/office/drawing/2014/main" id="{7F0FA2B0-031C-4973-B8CF-6079A99BF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9523" y="587445"/>
            <a:ext cx="693739" cy="69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5E844F2-37E7-4DB0-8326-D2F2054436CD}"/>
              </a:ext>
            </a:extLst>
          </p:cNvPr>
          <p:cNvSpPr/>
          <p:nvPr/>
        </p:nvSpPr>
        <p:spPr>
          <a:xfrm>
            <a:off x="3408061" y="4239825"/>
            <a:ext cx="3747651" cy="106582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8D4153-E005-4F09-8ACD-294368F2B324}"/>
              </a:ext>
            </a:extLst>
          </p:cNvPr>
          <p:cNvSpPr/>
          <p:nvPr/>
        </p:nvSpPr>
        <p:spPr>
          <a:xfrm>
            <a:off x="8310186" y="4113532"/>
            <a:ext cx="3736337" cy="1087087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10ED24C-E510-4DE5-B89F-239AE671A059}"/>
              </a:ext>
            </a:extLst>
          </p:cNvPr>
          <p:cNvSpPr/>
          <p:nvPr/>
        </p:nvSpPr>
        <p:spPr>
          <a:xfrm>
            <a:off x="2801705" y="2655346"/>
            <a:ext cx="498916" cy="446935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2BFBA0-1A4A-4442-A43D-981C1EFFE20B}"/>
              </a:ext>
            </a:extLst>
          </p:cNvPr>
          <p:cNvSpPr/>
          <p:nvPr/>
        </p:nvSpPr>
        <p:spPr>
          <a:xfrm>
            <a:off x="7693046" y="4337085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1658C25-7390-4556-BC5E-B66395E333EE}"/>
              </a:ext>
            </a:extLst>
          </p:cNvPr>
          <p:cNvSpPr/>
          <p:nvPr/>
        </p:nvSpPr>
        <p:spPr>
          <a:xfrm>
            <a:off x="7644241" y="2631526"/>
            <a:ext cx="498916" cy="5110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48DBC7F-4ED8-4E83-99CD-39EDC79DA874}"/>
              </a:ext>
            </a:extLst>
          </p:cNvPr>
          <p:cNvSpPr/>
          <p:nvPr/>
        </p:nvSpPr>
        <p:spPr>
          <a:xfrm>
            <a:off x="2743201" y="4378481"/>
            <a:ext cx="498916" cy="464633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endParaRPr lang="en-US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95EC97-75F5-494A-97D4-29680E26C24F}"/>
              </a:ext>
            </a:extLst>
          </p:cNvPr>
          <p:cNvSpPr txBox="1"/>
          <p:nvPr/>
        </p:nvSpPr>
        <p:spPr>
          <a:xfrm>
            <a:off x="3713018" y="831273"/>
            <a:ext cx="512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71FB0A-124C-4001-A982-10355E214208}"/>
              </a:ext>
            </a:extLst>
          </p:cNvPr>
          <p:cNvSpPr txBox="1"/>
          <p:nvPr/>
        </p:nvSpPr>
        <p:spPr>
          <a:xfrm>
            <a:off x="3300621" y="524474"/>
            <a:ext cx="800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3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66F09241-27F7-44D9-8FF4-14CC1B72E454}"/>
              </a:ext>
            </a:extLst>
          </p:cNvPr>
          <p:cNvSpPr/>
          <p:nvPr/>
        </p:nvSpPr>
        <p:spPr>
          <a:xfrm>
            <a:off x="-57781" y="139149"/>
            <a:ext cx="2489981" cy="2471561"/>
          </a:xfrm>
          <a:prstGeom prst="donut">
            <a:avLst>
              <a:gd name="adj" fmla="val 24051"/>
            </a:avLst>
          </a:prstGeom>
          <a:gradFill>
            <a:gsLst>
              <a:gs pos="0">
                <a:srgbClr val="00B0F0"/>
              </a:gs>
              <a:gs pos="48000">
                <a:schemeClr val="accent4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05A5382-71AD-4247-B946-D72D3CFAC647}"/>
              </a:ext>
            </a:extLst>
          </p:cNvPr>
          <p:cNvGrpSpPr/>
          <p:nvPr/>
        </p:nvGrpSpPr>
        <p:grpSpPr>
          <a:xfrm>
            <a:off x="-76515" y="139149"/>
            <a:ext cx="2527445" cy="2471561"/>
            <a:chOff x="-494973" y="1043791"/>
            <a:chExt cx="3009379" cy="2964766"/>
          </a:xfrm>
        </p:grpSpPr>
        <p:sp>
          <p:nvSpPr>
            <p:cNvPr id="81" name="Sun 80">
              <a:extLst>
                <a:ext uri="{FF2B5EF4-FFF2-40B4-BE49-F238E27FC236}">
                  <a16:creationId xmlns:a16="http://schemas.microsoft.com/office/drawing/2014/main" id="{A804B890-DEB8-4354-A83B-44DBE5FD0D93}"/>
                </a:ext>
              </a:extLst>
            </p:cNvPr>
            <p:cNvSpPr/>
            <p:nvPr/>
          </p:nvSpPr>
          <p:spPr>
            <a:xfrm>
              <a:off x="-494973" y="1043791"/>
              <a:ext cx="3009379" cy="2964766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FFF00">
                  <a:alpha val="9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B8CFA86-953E-44F5-93BF-BEE2170B9855}"/>
                </a:ext>
              </a:extLst>
            </p:cNvPr>
            <p:cNvSpPr/>
            <p:nvPr/>
          </p:nvSpPr>
          <p:spPr>
            <a:xfrm flipH="1">
              <a:off x="223778" y="1731144"/>
              <a:ext cx="1575127" cy="159005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416125C6-AAE5-4236-8CE2-467311D3EFB9}"/>
              </a:ext>
            </a:extLst>
          </p:cNvPr>
          <p:cNvSpPr/>
          <p:nvPr/>
        </p:nvSpPr>
        <p:spPr>
          <a:xfrm>
            <a:off x="545711" y="757545"/>
            <a:ext cx="1280160" cy="128016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5A4D49C5-DE7C-4DB7-959B-DDEB909DC343}"/>
              </a:ext>
            </a:extLst>
          </p:cNvPr>
          <p:cNvSpPr/>
          <p:nvPr/>
        </p:nvSpPr>
        <p:spPr>
          <a:xfrm>
            <a:off x="545711" y="737438"/>
            <a:ext cx="1280160" cy="1300268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AED08271-1954-4F51-837F-EC30FEEDB66C}"/>
              </a:ext>
            </a:extLst>
          </p:cNvPr>
          <p:cNvSpPr/>
          <p:nvPr/>
        </p:nvSpPr>
        <p:spPr>
          <a:xfrm>
            <a:off x="637151" y="838931"/>
            <a:ext cx="1097280" cy="10972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7B3A00E-51EC-45AC-A827-A56A38D64B0B}"/>
              </a:ext>
            </a:extLst>
          </p:cNvPr>
          <p:cNvSpPr txBox="1"/>
          <p:nvPr/>
        </p:nvSpPr>
        <p:spPr>
          <a:xfrm>
            <a:off x="893959" y="783787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DC57EC5-5ECB-4877-A851-0D1C6F1AD6DB}"/>
              </a:ext>
            </a:extLst>
          </p:cNvPr>
          <p:cNvSpPr txBox="1"/>
          <p:nvPr/>
        </p:nvSpPr>
        <p:spPr>
          <a:xfrm>
            <a:off x="936990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8C26F5-8EFF-4F64-BAD8-3C7DF5253318}"/>
              </a:ext>
            </a:extLst>
          </p:cNvPr>
          <p:cNvSpPr txBox="1"/>
          <p:nvPr/>
        </p:nvSpPr>
        <p:spPr>
          <a:xfrm>
            <a:off x="869350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A26569D-0BDD-4252-9D4E-B0899986CBA4}"/>
              </a:ext>
            </a:extLst>
          </p:cNvPr>
          <p:cNvSpPr txBox="1"/>
          <p:nvPr/>
        </p:nvSpPr>
        <p:spPr>
          <a:xfrm>
            <a:off x="905946" y="808573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A5122A9-9AF1-4B32-84B6-A81E896E762A}"/>
              </a:ext>
            </a:extLst>
          </p:cNvPr>
          <p:cNvSpPr txBox="1"/>
          <p:nvPr/>
        </p:nvSpPr>
        <p:spPr>
          <a:xfrm>
            <a:off x="88289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4B416C1-0046-4435-9CAB-98AC3410B4B6}"/>
              </a:ext>
            </a:extLst>
          </p:cNvPr>
          <p:cNvSpPr txBox="1"/>
          <p:nvPr/>
        </p:nvSpPr>
        <p:spPr>
          <a:xfrm>
            <a:off x="637153" y="808573"/>
            <a:ext cx="1325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08AF2A7-9B60-40E5-BA15-575B8DC006B9}"/>
              </a:ext>
            </a:extLst>
          </p:cNvPr>
          <p:cNvSpPr txBox="1"/>
          <p:nvPr/>
        </p:nvSpPr>
        <p:spPr>
          <a:xfrm>
            <a:off x="914850" y="788931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7BCED0-3AFC-4B2E-B8B4-66B7DAA94F13}"/>
              </a:ext>
            </a:extLst>
          </p:cNvPr>
          <p:cNvSpPr txBox="1"/>
          <p:nvPr/>
        </p:nvSpPr>
        <p:spPr>
          <a:xfrm>
            <a:off x="858857" y="77653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1C48C7-AAA3-458D-B021-2FAA555DA526}"/>
              </a:ext>
            </a:extLst>
          </p:cNvPr>
          <p:cNvSpPr txBox="1"/>
          <p:nvPr/>
        </p:nvSpPr>
        <p:spPr>
          <a:xfrm>
            <a:off x="949006" y="769289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58F971-2853-4088-82C3-A3D9EDBBB276}"/>
              </a:ext>
            </a:extLst>
          </p:cNvPr>
          <p:cNvSpPr txBox="1"/>
          <p:nvPr/>
        </p:nvSpPr>
        <p:spPr>
          <a:xfrm>
            <a:off x="869350" y="792556"/>
            <a:ext cx="6992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EB5570-325E-402F-8455-D5591CBA56CE}"/>
              </a:ext>
            </a:extLst>
          </p:cNvPr>
          <p:cNvSpPr txBox="1"/>
          <p:nvPr/>
        </p:nvSpPr>
        <p:spPr>
          <a:xfrm>
            <a:off x="810610" y="835727"/>
            <a:ext cx="124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7DC954F-049A-4CB6-9277-A19C240C2D3E}"/>
              </a:ext>
            </a:extLst>
          </p:cNvPr>
          <p:cNvSpPr/>
          <p:nvPr/>
        </p:nvSpPr>
        <p:spPr>
          <a:xfrm>
            <a:off x="3432219" y="2504697"/>
            <a:ext cx="3723493" cy="101468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39E4C0-AC94-4D8B-9070-D122DDCE4A7E}"/>
              </a:ext>
            </a:extLst>
          </p:cNvPr>
          <p:cNvSpPr/>
          <p:nvPr/>
        </p:nvSpPr>
        <p:spPr>
          <a:xfrm>
            <a:off x="8349788" y="2474986"/>
            <a:ext cx="3696735" cy="104439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121">
            <a:extLst>
              <a:ext uri="{FF2B5EF4-FFF2-40B4-BE49-F238E27FC236}">
                <a16:creationId xmlns:a16="http://schemas.microsoft.com/office/drawing/2014/main" id="{36DC94BF-C7A5-4F7B-9138-BDD786211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1" y="5749612"/>
            <a:ext cx="802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6" name="Text Box 121">
            <a:extLst>
              <a:ext uri="{FF2B5EF4-FFF2-40B4-BE49-F238E27FC236}">
                <a16:creationId xmlns:a16="http://schemas.microsoft.com/office/drawing/2014/main" id="{291A04FA-25DC-469B-BFE0-5879C80A7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7314" y="5724244"/>
            <a:ext cx="77292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perspective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…!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0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err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rồi!</a:t>
            </a:r>
            <a:endParaRPr lang="en-US" altLang="en-US" sz="4000" b="1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8EADAA77-FB26-4A69-802A-541C84A62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7144" y="783787"/>
            <a:ext cx="609600" cy="609600"/>
          </a:xfrm>
          <a:prstGeom prst="rect">
            <a:avLst/>
          </a:prstGeom>
        </p:spPr>
      </p:pic>
      <p:pic>
        <p:nvPicPr>
          <p:cNvPr id="40" name="Picture 2" descr="게임 인터페이스 시작 버튼을 압살했다 형판 갈색에 대한 스톡 벡터 아트 및 기타 이미지 - iStock">
            <a:extLst>
              <a:ext uri="{FF2B5EF4-FFF2-40B4-BE49-F238E27FC236}">
                <a16:creationId xmlns:a16="http://schemas.microsoft.com/office/drawing/2014/main" id="{ABEDF29E-23DB-4504-B486-6D2EC7D16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7740" y1="46394" x2="39904" y2="51202"/>
                        <a14:foregroundMark x1="43750" y1="46635" x2="43990" y2="50962"/>
                        <a14:foregroundMark x1="50000" y1="47115" x2="51442" y2="51683"/>
                        <a14:foregroundMark x1="47596" y1="52163" x2="49038" y2="46635"/>
                        <a14:foregroundMark x1="55288" y1="45192" x2="55288" y2="52163"/>
                        <a14:foregroundMark x1="57452" y1="48077" x2="57452" y2="48077"/>
                        <a14:foregroundMark x1="62981" y1="45913" x2="62981" y2="45913"/>
                        <a14:foregroundMark x1="61779" y1="46635" x2="62260" y2="5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73524" y="1853183"/>
            <a:ext cx="3349847" cy="36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73">
            <a:extLst>
              <a:ext uri="{FF2B5EF4-FFF2-40B4-BE49-F238E27FC236}">
                <a16:creationId xmlns:a16="http://schemas.microsoft.com/office/drawing/2014/main" id="{16F55502-0B94-4015-9D33-54F5F90C0C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26" y="3751676"/>
            <a:ext cx="1173137" cy="11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ndex of /classrooms/ID2_Fall_2015/Cindy_Reyes-Cortes/Unit  1/Hueys_css/Images">
            <a:extLst>
              <a:ext uri="{FF2B5EF4-FFF2-40B4-BE49-F238E27FC236}">
                <a16:creationId xmlns:a16="http://schemas.microsoft.com/office/drawing/2014/main" id="{F9211EB8-BE7C-452B-8147-F560D58C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351" y="4417928"/>
            <a:ext cx="1939636" cy="12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Object 59"/>
          <p:cNvGraphicFramePr>
            <a:graphicFrameLocks noChangeAspect="1"/>
          </p:cNvGraphicFramePr>
          <p:nvPr/>
        </p:nvGraphicFramePr>
        <p:xfrm>
          <a:off x="7464899" y="606899"/>
          <a:ext cx="349726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22360" imgH="279360" progId="Equation.DSMT4">
                  <p:embed/>
                </p:oleObj>
              </mc:Choice>
              <mc:Fallback>
                <p:oleObj name="Equation" r:id="rId15" imgW="1422360" imgH="279360" progId="Equation.DSMT4">
                  <p:embed/>
                  <p:pic>
                    <p:nvPicPr>
                      <p:cNvPr id="47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4899" y="606899"/>
                        <a:ext cx="3497263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59"/>
          <p:cNvGraphicFramePr>
            <a:graphicFrameLocks noChangeAspect="1"/>
          </p:cNvGraphicFramePr>
          <p:nvPr/>
        </p:nvGraphicFramePr>
        <p:xfrm>
          <a:off x="3892195" y="1100061"/>
          <a:ext cx="165417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72840" imgH="253800" progId="Equation.DSMT4">
                  <p:embed/>
                </p:oleObj>
              </mc:Choice>
              <mc:Fallback>
                <p:oleObj name="Equation" r:id="rId17" imgW="672840" imgH="253800" progId="Equation.DSMT4">
                  <p:embed/>
                  <p:pic>
                    <p:nvPicPr>
                      <p:cNvPr id="48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195" y="1100061"/>
                        <a:ext cx="165417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59"/>
          <p:cNvGraphicFramePr>
            <a:graphicFrameLocks noChangeAspect="1"/>
          </p:cNvGraphicFramePr>
          <p:nvPr/>
        </p:nvGraphicFramePr>
        <p:xfrm>
          <a:off x="4348163" y="2812511"/>
          <a:ext cx="1747837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11000" imgH="228600" progId="Equation.DSMT4">
                  <p:embed/>
                </p:oleObj>
              </mc:Choice>
              <mc:Fallback>
                <p:oleObj name="Equation" r:id="rId19" imgW="711000" imgH="228600" progId="Equation.DSMT4">
                  <p:embed/>
                  <p:pic>
                    <p:nvPicPr>
                      <p:cNvPr id="49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8163" y="2812511"/>
                        <a:ext cx="1747837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59"/>
          <p:cNvGraphicFramePr>
            <a:graphicFrameLocks noChangeAspect="1"/>
          </p:cNvGraphicFramePr>
          <p:nvPr/>
        </p:nvGraphicFramePr>
        <p:xfrm>
          <a:off x="9623174" y="2649910"/>
          <a:ext cx="14351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83920" imgH="253800" progId="Equation.DSMT4">
                  <p:embed/>
                </p:oleObj>
              </mc:Choice>
              <mc:Fallback>
                <p:oleObj name="Equation" r:id="rId21" imgW="583920" imgH="253800" progId="Equation.DSMT4">
                  <p:embed/>
                  <p:pic>
                    <p:nvPicPr>
                      <p:cNvPr id="5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23174" y="2649910"/>
                        <a:ext cx="14351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9"/>
          <p:cNvGraphicFramePr>
            <a:graphicFrameLocks noChangeAspect="1"/>
          </p:cNvGraphicFramePr>
          <p:nvPr/>
        </p:nvGraphicFramePr>
        <p:xfrm>
          <a:off x="4404673" y="4550482"/>
          <a:ext cx="1779587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723600" imgH="190440" progId="Equation.DSMT4">
                  <p:embed/>
                </p:oleObj>
              </mc:Choice>
              <mc:Fallback>
                <p:oleObj name="Equation" r:id="rId23" imgW="723600" imgH="190440" progId="Equation.DSMT4">
                  <p:embed/>
                  <p:pic>
                    <p:nvPicPr>
                      <p:cNvPr id="53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4673" y="4550482"/>
                        <a:ext cx="1779587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758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4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0" grpId="1"/>
      <p:bldP spid="51" grpId="0" animBg="1"/>
      <p:bldP spid="51" grpId="1" animBg="1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  <p:bldP spid="60" grpId="0"/>
      <p:bldP spid="79" grpId="0" animBg="1"/>
      <p:bldP spid="79" grpId="1" animBg="1"/>
      <p:bldP spid="84" grpId="0" animBg="1"/>
      <p:bldP spid="85" grpId="0" animBg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6" grpId="0"/>
      <p:bldP spid="4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7A8EB-9AB6-4ACA-8585-886E5A14F94D}"/>
              </a:ext>
            </a:extLst>
          </p:cNvPr>
          <p:cNvGrpSpPr/>
          <p:nvPr/>
        </p:nvGrpSpPr>
        <p:grpSpPr>
          <a:xfrm>
            <a:off x="747268" y="3774593"/>
            <a:ext cx="4034376" cy="947737"/>
            <a:chOff x="747268" y="3774593"/>
            <a:chExt cx="4034376" cy="947737"/>
          </a:xfrm>
        </p:grpSpPr>
        <p:pic>
          <p:nvPicPr>
            <p:cNvPr id="27" name="Picture 52">
              <a:extLst>
                <a:ext uri="{FF2B5EF4-FFF2-40B4-BE49-F238E27FC236}">
                  <a16:creationId xmlns:a16="http://schemas.microsoft.com/office/drawing/2014/main" id="{97F8DF9D-C2E2-43D9-9039-934AB3F6A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106" y="3774593"/>
              <a:ext cx="1887538" cy="94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2EAF89-E483-4755-8EDC-FAB692D9D8B8}"/>
                </a:ext>
              </a:extLst>
            </p:cNvPr>
            <p:cNvSpPr txBox="1"/>
            <p:nvPr/>
          </p:nvSpPr>
          <p:spPr>
            <a:xfrm>
              <a:off x="747268" y="4196680"/>
              <a:ext cx="22620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thang cân:</a:t>
              </a:r>
              <a:endParaRPr lang="en-US" sz="2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1F59CF-A5A9-4717-A097-E263DF4B7FFD}"/>
              </a:ext>
            </a:extLst>
          </p:cNvPr>
          <p:cNvGrpSpPr/>
          <p:nvPr/>
        </p:nvGrpSpPr>
        <p:grpSpPr>
          <a:xfrm>
            <a:off x="6729990" y="3849839"/>
            <a:ext cx="4003885" cy="1925940"/>
            <a:chOff x="6729990" y="3849839"/>
            <a:chExt cx="4003885" cy="1925940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98AE6A97-6891-4800-8964-558DCF0CB9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990" y="3849839"/>
              <a:ext cx="1901825" cy="103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B982E3-6646-40FB-A34F-AFA69318ED8A}"/>
                </a:ext>
              </a:extLst>
            </p:cNvPr>
            <p:cNvSpPr txBox="1"/>
            <p:nvPr/>
          </p:nvSpPr>
          <p:spPr>
            <a:xfrm>
              <a:off x="8626210" y="4329229"/>
              <a:ext cx="210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thang </a:t>
              </a:r>
              <a:r>
                <a:rPr lang="vi-VN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 </a:t>
              </a:r>
              <a:r>
                <a:rPr lang="vi-VN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hình thang </a:t>
              </a:r>
              <a:r>
                <a:rPr lang="en-US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sz="2200" i="1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2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 kề một đáy bằng nhau </a:t>
              </a:r>
              <a:endParaRPr lang="en-US" sz="2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B074B-DEE4-44CF-B2EC-E948A6A14083}"/>
              </a:ext>
            </a:extLst>
          </p:cNvPr>
          <p:cNvGrpSpPr/>
          <p:nvPr/>
        </p:nvGrpSpPr>
        <p:grpSpPr>
          <a:xfrm>
            <a:off x="848009" y="1622431"/>
            <a:ext cx="3788772" cy="1231900"/>
            <a:chOff x="848009" y="1622431"/>
            <a:chExt cx="3788772" cy="1231900"/>
          </a:xfrm>
        </p:grpSpPr>
        <p:pic>
          <p:nvPicPr>
            <p:cNvPr id="13" name="Picture 46">
              <a:extLst>
                <a:ext uri="{FF2B5EF4-FFF2-40B4-BE49-F238E27FC236}">
                  <a16:creationId xmlns:a16="http://schemas.microsoft.com/office/drawing/2014/main" id="{5635074B-3545-473F-BCEB-051B785E9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508795">
              <a:off x="2739719" y="1622431"/>
              <a:ext cx="1897062" cy="123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2E29B-C908-47A2-9A7F-E97FF496578E}"/>
                </a:ext>
              </a:extLst>
            </p:cNvPr>
            <p:cNvSpPr txBox="1"/>
            <p:nvPr/>
          </p:nvSpPr>
          <p:spPr>
            <a:xfrm>
              <a:off x="848009" y="1678771"/>
              <a:ext cx="25511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i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thang vuông:</a:t>
              </a:r>
            </a:p>
          </p:txBody>
        </p:sp>
      </p:grpSp>
      <p:pic>
        <p:nvPicPr>
          <p:cNvPr id="6" name="Picture 23">
            <a:extLst>
              <a:ext uri="{FF2B5EF4-FFF2-40B4-BE49-F238E27FC236}">
                <a16:creationId xmlns:a16="http://schemas.microsoft.com/office/drawing/2014/main" id="{7B9E52C4-FA91-4544-A7EC-ED31EC95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552" y="2018365"/>
            <a:ext cx="1846263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B09324-F3FF-41BA-8439-899230C3090D}"/>
              </a:ext>
            </a:extLst>
          </p:cNvPr>
          <p:cNvGrpSpPr/>
          <p:nvPr/>
        </p:nvGrpSpPr>
        <p:grpSpPr>
          <a:xfrm>
            <a:off x="4020994" y="1732970"/>
            <a:ext cx="3361586" cy="2654303"/>
            <a:chOff x="4020994" y="1732970"/>
            <a:chExt cx="3361586" cy="2654303"/>
          </a:xfrm>
        </p:grpSpPr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6B72B38-6335-4DA4-B993-D7147E17F0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0994" y="1732970"/>
              <a:ext cx="3361586" cy="265430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1325AC-E839-48B7-8F75-5D6367FAABDF}"/>
                </a:ext>
              </a:extLst>
            </p:cNvPr>
            <p:cNvSpPr txBox="1"/>
            <p:nvPr/>
          </p:nvSpPr>
          <p:spPr>
            <a:xfrm>
              <a:off x="4339715" y="1926278"/>
              <a:ext cx="2573160" cy="52322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thang</a:t>
              </a:r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cân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C0542B2-59D8-4513-8295-D9F4922336D6}"/>
              </a:ext>
            </a:extLst>
          </p:cNvPr>
          <p:cNvSpPr txBox="1"/>
          <p:nvPr/>
        </p:nvSpPr>
        <p:spPr>
          <a:xfrm rot="20261856">
            <a:off x="2840004" y="3798532"/>
            <a:ext cx="211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25205-4132-4B30-BAED-A82777FB2C77}"/>
              </a:ext>
            </a:extLst>
          </p:cNvPr>
          <p:cNvSpPr txBox="1"/>
          <p:nvPr/>
        </p:nvSpPr>
        <p:spPr>
          <a:xfrm rot="19940276">
            <a:off x="7158766" y="1948826"/>
            <a:ext cx="1578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930840" y="2109658"/>
            <a:ext cx="216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thang có một góc vuông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8626210" y="1477511"/>
            <a:ext cx="2392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tứ giác có </a:t>
            </a:r>
            <a:r>
              <a:rPr lang="vi-VN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đối song song.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738188" y="4676297"/>
            <a:ext cx="3234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bên bằng nhau</a:t>
            </a:r>
            <a:endParaRPr 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225205-4132-4B30-BAED-A82777FB2C77}"/>
              </a:ext>
            </a:extLst>
          </p:cNvPr>
          <p:cNvSpPr txBox="1"/>
          <p:nvPr/>
        </p:nvSpPr>
        <p:spPr>
          <a:xfrm rot="1844675">
            <a:off x="7279103" y="4238352"/>
            <a:ext cx="1924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2E29B-C908-47A2-9A7F-E97FF496578E}"/>
              </a:ext>
            </a:extLst>
          </p:cNvPr>
          <p:cNvSpPr txBox="1"/>
          <p:nvPr/>
        </p:nvSpPr>
        <p:spPr>
          <a:xfrm>
            <a:off x="661007" y="5124032"/>
            <a:ext cx="3678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đường chéo bằng nhau</a:t>
            </a:r>
            <a:endParaRPr lang="en-US" sz="2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9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5" grpId="0"/>
      <p:bldP spid="29" grpId="0"/>
      <p:bldP spid="31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487514" y="4409549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7" name="同心圆 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3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1" y="473941"/>
            <a:ext cx="425615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vi-VN" sz="2800" b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nghĩa hình thang, hình thang cân, hình thang vuông.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62873" y="4210597"/>
            <a:ext cx="521875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</a:p>
          <a:p>
            <a:pPr lvl="1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 HIỆU NHẬN BIẾT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80611" y="2493160"/>
            <a:ext cx="3351548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tính chất hình thang cân và ứng dụng trong thực tế.</a:t>
            </a:r>
            <a:endParaRPr lang="zh-CN" altLang="en-US" sz="2800" b="0" kern="0" dirty="0">
              <a:solidFill>
                <a:schemeClr val="tx2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969" y="3782204"/>
            <a:ext cx="2512430" cy="25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020;p37">
            <a:hlinkClick r:id="" action="ppaction://noaction"/>
          </p:cNvPr>
          <p:cNvSpPr/>
          <p:nvPr/>
        </p:nvSpPr>
        <p:spPr>
          <a:xfrm rot="5400000">
            <a:off x="11138839" y="3774464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70" name="Google Shape;1017;p37">
            <a:hlinkClick r:id="" action="ppaction://noaction"/>
          </p:cNvPr>
          <p:cNvSpPr/>
          <p:nvPr/>
        </p:nvSpPr>
        <p:spPr>
          <a:xfrm rot="16200000">
            <a:off x="50790" y="922247"/>
            <a:ext cx="936000" cy="252000"/>
          </a:xfrm>
          <a:prstGeom prst="roundRect">
            <a:avLst>
              <a:gd name="adj" fmla="val 96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 dirty="0">
                <a:solidFill>
                  <a:schemeClr val="bg1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Catamaran"/>
                <a:sym typeface="Catamaran"/>
              </a:rPr>
              <a:t>NOTES</a:t>
            </a:r>
            <a:endParaRPr sz="1050" b="1" dirty="0">
              <a:solidFill>
                <a:schemeClr val="bg1"/>
              </a:solidFill>
              <a:latin typeface="思源黑体 Heavy" panose="020B0A00000000000000" pitchFamily="34" charset="-122"/>
              <a:ea typeface="思源黑体 Heavy" panose="020B0A00000000000000" pitchFamily="34" charset="-122"/>
              <a:cs typeface="Catamaran"/>
              <a:sym typeface="Catamar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229400" y="2084582"/>
            <a:ext cx="45379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8 hình thang cân có đáy nhỏ bằng cạnh bên (như mẫu). 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xếp thành mặt chiếc khay đựng mứt Tết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498" y="4140962"/>
            <a:ext cx="3325378" cy="27573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368" y="1464461"/>
            <a:ext cx="1906592" cy="9586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368" y="2284845"/>
            <a:ext cx="1906592" cy="9586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367" y="3104973"/>
            <a:ext cx="1906592" cy="958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672" y="3973726"/>
            <a:ext cx="1906592" cy="958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008" y="1465119"/>
            <a:ext cx="1906592" cy="958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007" y="2284845"/>
            <a:ext cx="1906592" cy="9586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007" y="3153598"/>
            <a:ext cx="1906592" cy="9586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007" y="4083607"/>
            <a:ext cx="1906592" cy="9586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7688B0-7768-8A75-AD4D-5D767B4CC550}"/>
              </a:ext>
            </a:extLst>
          </p:cNvPr>
          <p:cNvSpPr txBox="1"/>
          <p:nvPr/>
        </p:nvSpPr>
        <p:spPr>
          <a:xfrm>
            <a:off x="1732687" y="1087171"/>
            <a:ext cx="4029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13378473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2" y="795810"/>
            <a:ext cx="10946685" cy="1140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thang cân ABCD có AB //CD. Chứng minh:                     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34637" y="3109646"/>
            <a:ext cx="4301067" cy="1782763"/>
            <a:chOff x="97864" y="4375519"/>
            <a:chExt cx="4301067" cy="1782763"/>
          </a:xfrm>
        </p:grpSpPr>
        <p:grpSp>
          <p:nvGrpSpPr>
            <p:cNvPr id="30" name="Group 29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32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35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38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3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ABCD</a:t>
                  </a:r>
                  <a:endParaRPr lang="en-US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7189174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1663560" imgH="482400" progId="Equation.DSMT4">
                      <p:embed/>
                    </p:oleObj>
                  </mc:Choice>
                  <mc:Fallback>
                    <p:oleObj name="Equation" r:id="rId3" imgW="166356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9726923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679480" imgH="622080" progId="Equation.DSMT4">
                    <p:embed/>
                  </p:oleObj>
                </mc:Choice>
                <mc:Fallback>
                  <p:oleObj name="Equation" r:id="rId5" imgW="2679480" imgH="62208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888045"/>
              </p:ext>
            </p:extLst>
          </p:nvPr>
        </p:nvGraphicFramePr>
        <p:xfrm>
          <a:off x="8407294" y="1352517"/>
          <a:ext cx="1628666" cy="439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040" imgH="304560" progId="Equation.DSMT4">
                  <p:embed/>
                </p:oleObj>
              </mc:Choice>
              <mc:Fallback>
                <p:oleObj name="Equation" r:id="rId7" imgW="113004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07294" y="1352517"/>
                        <a:ext cx="1628666" cy="439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836" y="2854164"/>
            <a:ext cx="3726915" cy="26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318" y="-81280"/>
            <a:ext cx="12411318" cy="7053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560" y="994592"/>
            <a:ext cx="5432107" cy="4901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3D9964-E338-432C-928F-D6E81041DAB4}"/>
              </a:ext>
            </a:extLst>
          </p:cNvPr>
          <p:cNvSpPr txBox="1"/>
          <p:nvPr/>
        </p:nvSpPr>
        <p:spPr>
          <a:xfrm>
            <a:off x="947695" y="1247429"/>
            <a:ext cx="3918945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lớp 6, phần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học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chúng ta đã được làm quen với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cân. 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khung cửa sổ có dạng hình thang cân.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2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53061" y="534420"/>
            <a:ext cx="198413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>
            <a:off x="5473698" y="568960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7839076" y="2341563"/>
            <a:ext cx="2276475" cy="347662"/>
            <a:chOff x="7583633" y="2128634"/>
            <a:chExt cx="2397334" cy="263500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1064552"/>
                </p:ext>
              </p:extLst>
            </p:nvPr>
          </p:nvGraphicFramePr>
          <p:xfrm>
            <a:off x="7583633" y="2128634"/>
            <a:ext cx="2397334" cy="26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133360" imgH="317160" progId="Equation.DSMT4">
                    <p:embed/>
                  </p:oleObj>
                </mc:Choice>
                <mc:Fallback>
                  <p:oleObj name="Equation" r:id="rId5" imgW="2133360" imgH="317160" progId="Equation.DSMT4">
                    <p:embed/>
                    <p:pic>
                      <p:nvPicPr>
                        <p:cNvPr id="64" name="Object 6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583633" y="2128634"/>
                          <a:ext cx="2397334" cy="263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" name="Object 64"/>
            <p:cNvGraphicFramePr>
              <a:graphicFrameLocks noChangeAspect="1"/>
            </p:cNvGraphicFramePr>
            <p:nvPr/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4120" imgH="177480" progId="Equation.DSMT4">
                    <p:embed/>
                  </p:oleObj>
                </mc:Choice>
                <mc:Fallback>
                  <p:oleObj name="Equation" r:id="rId7" imgW="114120" imgH="177480" progId="Equation.DSMT4">
                    <p:embed/>
                    <p:pic>
                      <p:nvPicPr>
                        <p:cNvPr id="65" name="Object 64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Up Arrow 66"/>
          <p:cNvSpPr/>
          <p:nvPr/>
        </p:nvSpPr>
        <p:spPr>
          <a:xfrm>
            <a:off x="8842369" y="175146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Up Arrow 67"/>
          <p:cNvSpPr/>
          <p:nvPr/>
        </p:nvSpPr>
        <p:spPr>
          <a:xfrm>
            <a:off x="8897568" y="28252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1" name="Object 70"/>
          <p:cNvGraphicFramePr>
            <a:graphicFrameLocks noChangeAspect="1"/>
          </p:cNvGraphicFramePr>
          <p:nvPr/>
        </p:nvGraphicFramePr>
        <p:xfrm>
          <a:off x="8334107" y="3860877"/>
          <a:ext cx="139065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69720" imgH="317160" progId="Equation.DSMT4">
                  <p:embed/>
                </p:oleObj>
              </mc:Choice>
              <mc:Fallback>
                <p:oleObj name="Equation" r:id="rId9" imgW="1269720" imgH="317160" progId="Equation.DSMT4">
                  <p:embed/>
                  <p:pic>
                    <p:nvPicPr>
                      <p:cNvPr id="71" name="Object 7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34107" y="3860877"/>
                        <a:ext cx="139065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6758254" y="3227251"/>
            <a:ext cx="4387266" cy="105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Up Arrow 77"/>
          <p:cNvSpPr/>
          <p:nvPr/>
        </p:nvSpPr>
        <p:spPr>
          <a:xfrm>
            <a:off x="9860873" y="4412432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720291" y="4990851"/>
            <a:ext cx="2633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</a:p>
          <a:p>
            <a:pPr algn="ctr"/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75178" y="1313243"/>
            <a:ext cx="4301067" cy="1782763"/>
            <a:chOff x="97864" y="4375519"/>
            <a:chExt cx="4301067" cy="1782763"/>
          </a:xfrm>
        </p:grpSpPr>
        <p:grpSp>
          <p:nvGrpSpPr>
            <p:cNvPr id="62" name="Group 61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70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83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86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87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79" name="Object 7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9809343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663560" imgH="482400" progId="Equation.DSMT4">
                      <p:embed/>
                    </p:oleObj>
                  </mc:Choice>
                  <mc:Fallback>
                    <p:oleObj name="Equation" r:id="rId11" imgW="1663560" imgH="4824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4573678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2679480" imgH="622080" progId="Equation.DSMT4">
                    <p:embed/>
                  </p:oleObj>
                </mc:Choice>
                <mc:Fallback>
                  <p:oleObj name="Equation" r:id="rId13" imgW="2679480" imgH="622080" progId="Equation.DSMT4">
                    <p:embed/>
                    <p:pic>
                      <p:nvPicPr>
                        <p:cNvPr id="31" name="Object 3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54404" y="3636094"/>
            <a:ext cx="3726915" cy="2633632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226724"/>
              </p:ext>
            </p:extLst>
          </p:nvPr>
        </p:nvGraphicFramePr>
        <p:xfrm>
          <a:off x="8024282" y="1113302"/>
          <a:ext cx="1816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816174" imgH="419012" progId="Equation.DSMT4">
                  <p:embed/>
                </p:oleObj>
              </mc:Choice>
              <mc:Fallback>
                <p:oleObj name="Equation" r:id="rId16" imgW="1816174" imgH="4190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024282" y="1113302"/>
                        <a:ext cx="1816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401459"/>
              </p:ext>
            </p:extLst>
          </p:nvPr>
        </p:nvGraphicFramePr>
        <p:xfrm>
          <a:off x="5819775" y="3832225"/>
          <a:ext cx="1447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47560" imgH="393480" progId="Equation.DSMT4">
                  <p:embed/>
                </p:oleObj>
              </mc:Choice>
              <mc:Fallback>
                <p:oleObj name="Equation" r:id="rId18" imgW="1447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819775" y="3832225"/>
                        <a:ext cx="1447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102563"/>
              </p:ext>
            </p:extLst>
          </p:nvPr>
        </p:nvGraphicFramePr>
        <p:xfrm>
          <a:off x="10463213" y="3906838"/>
          <a:ext cx="1270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269720" imgH="317160" progId="Equation.DSMT4">
                  <p:embed/>
                </p:oleObj>
              </mc:Choice>
              <mc:Fallback>
                <p:oleObj name="Equation" r:id="rId20" imgW="1269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463213" y="3906838"/>
                        <a:ext cx="1270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EC1A933-833B-4FC0-97F5-F18D6276E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19412" y="142501"/>
            <a:ext cx="1498999" cy="852917"/>
          </a:xfrm>
          <a:prstGeom prst="rect">
            <a:avLst/>
          </a:prstGeom>
        </p:spPr>
      </p:pic>
      <p:sp>
        <p:nvSpPr>
          <p:cNvPr id="34" name="Up Arrow 33"/>
          <p:cNvSpPr/>
          <p:nvPr/>
        </p:nvSpPr>
        <p:spPr>
          <a:xfrm>
            <a:off x="6626990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8914773" y="3292453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11055737" y="3301167"/>
            <a:ext cx="179565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175" y="4635061"/>
            <a:ext cx="1960867" cy="22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81232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9"/>
                </p:tgtEl>
              </p:cMediaNode>
            </p:video>
          </p:childTnLst>
        </p:cTn>
      </p:par>
    </p:tnLst>
    <p:bldLst>
      <p:bldP spid="67" grpId="0" animBg="1"/>
      <p:bldP spid="68" grpId="0" animBg="1"/>
      <p:bldP spid="74" grpId="0" animBg="1"/>
      <p:bldP spid="78" grpId="0" animBg="1"/>
      <p:bldP spid="80" grpId="0"/>
      <p:bldP spid="34" grpId="0" animBg="1"/>
      <p:bldP spid="35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260" y="-350398"/>
            <a:ext cx="13067282" cy="7708771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 flipH="1">
            <a:off x="5401956" y="654361"/>
            <a:ext cx="2542" cy="62890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6261198" y="2650563"/>
            <a:ext cx="4224233" cy="523220"/>
            <a:chOff x="4162548" y="3647577"/>
            <a:chExt cx="4224233" cy="523220"/>
          </a:xfrm>
        </p:grpSpPr>
        <p:sp>
          <p:nvSpPr>
            <p:cNvPr id="62" name="Rectangle 61"/>
            <p:cNvSpPr/>
            <p:nvPr/>
          </p:nvSpPr>
          <p:spPr>
            <a:xfrm>
              <a:off x="4162548" y="3647577"/>
              <a:ext cx="42242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+)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           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6312871"/>
                </p:ext>
              </p:extLst>
            </p:nvPr>
          </p:nvGraphicFramePr>
          <p:xfrm>
            <a:off x="5218138" y="3735452"/>
            <a:ext cx="1219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18960" imgH="304560" progId="Equation.DSMT4">
                    <p:embed/>
                  </p:oleObj>
                </mc:Choice>
                <mc:Fallback>
                  <p:oleObj name="Equation" r:id="rId3" imgW="1218960" imgH="30456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218138" y="3735452"/>
                          <a:ext cx="1219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" name="Object 6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0754431"/>
                </p:ext>
              </p:extLst>
            </p:nvPr>
          </p:nvGraphicFramePr>
          <p:xfrm>
            <a:off x="6689750" y="3746564"/>
            <a:ext cx="10922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91880" imgH="317160" progId="Equation.DSMT4">
                    <p:embed/>
                  </p:oleObj>
                </mc:Choice>
                <mc:Fallback>
                  <p:oleObj name="Equation" r:id="rId5" imgW="1091880" imgH="317160" progId="Equation.DSMT4">
                    <p:embed/>
                    <p:pic>
                      <p:nvPicPr>
                        <p:cNvPr id="70" name="Object 6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689750" y="3746564"/>
                          <a:ext cx="10922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1" name="Group 90"/>
          <p:cNvGrpSpPr/>
          <p:nvPr/>
        </p:nvGrpSpPr>
        <p:grpSpPr>
          <a:xfrm>
            <a:off x="6640513" y="4387459"/>
            <a:ext cx="4276283" cy="523220"/>
            <a:chOff x="6838444" y="3502668"/>
            <a:chExt cx="4276283" cy="523220"/>
          </a:xfrm>
        </p:grpSpPr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0301501"/>
                </p:ext>
              </p:extLst>
            </p:nvPr>
          </p:nvGraphicFramePr>
          <p:xfrm>
            <a:off x="6838444" y="3603508"/>
            <a:ext cx="1371118" cy="327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333440" imgH="317160" progId="Equation.DSMT4">
                    <p:embed/>
                  </p:oleObj>
                </mc:Choice>
                <mc:Fallback>
                  <p:oleObj name="Equation" r:id="rId7" imgW="1333440" imgH="317160" progId="Equation.DSMT4">
                    <p:embed/>
                    <p:pic>
                      <p:nvPicPr>
                        <p:cNvPr id="92" name="Object 9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838444" y="3603508"/>
                          <a:ext cx="1371118" cy="3274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3" name="Rectangle 92"/>
            <p:cNvSpPr/>
            <p:nvPr/>
          </p:nvSpPr>
          <p:spPr>
            <a:xfrm>
              <a:off x="8233810" y="3502668"/>
              <a:ext cx="2880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minh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dirty="0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6276534" y="4981491"/>
            <a:ext cx="4414991" cy="523220"/>
            <a:chOff x="4162548" y="3647577"/>
            <a:chExt cx="4414991" cy="523220"/>
          </a:xfrm>
        </p:grpSpPr>
        <p:sp>
          <p:nvSpPr>
            <p:cNvPr id="95" name="Rectangle 94"/>
            <p:cNvSpPr/>
            <p:nvPr/>
          </p:nvSpPr>
          <p:spPr>
            <a:xfrm>
              <a:off x="4162548" y="3647577"/>
              <a:ext cx="44149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=           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 </a:t>
              </a:r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c.c.c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800" dirty="0"/>
            </a:p>
          </p:txBody>
        </p:sp>
        <p:graphicFrame>
          <p:nvGraphicFramePr>
            <p:cNvPr id="96" name="Object 9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70673836"/>
                </p:ext>
              </p:extLst>
            </p:nvPr>
          </p:nvGraphicFramePr>
          <p:xfrm>
            <a:off x="5236139" y="3742911"/>
            <a:ext cx="12192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218960" imgH="304560" progId="Equation.DSMT4">
                    <p:embed/>
                  </p:oleObj>
                </mc:Choice>
                <mc:Fallback>
                  <p:oleObj name="Equation" r:id="rId9" imgW="1218960" imgH="304560" progId="Equation.DSMT4">
                    <p:embed/>
                    <p:pic>
                      <p:nvPicPr>
                        <p:cNvPr id="96" name="Object 9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36139" y="3742911"/>
                          <a:ext cx="12192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277169"/>
                </p:ext>
              </p:extLst>
            </p:nvPr>
          </p:nvGraphicFramePr>
          <p:xfrm>
            <a:off x="6506139" y="3750849"/>
            <a:ext cx="1181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180800" imgH="317160" progId="Equation.DSMT4">
                    <p:embed/>
                  </p:oleObj>
                </mc:Choice>
                <mc:Fallback>
                  <p:oleObj name="Equation" r:id="rId11" imgW="1180800" imgH="317160" progId="Equation.DSMT4">
                    <p:embed/>
                    <p:pic>
                      <p:nvPicPr>
                        <p:cNvPr id="97" name="Object 96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506139" y="3750849"/>
                          <a:ext cx="1181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9" name="Rectangle 98"/>
          <p:cNvSpPr/>
          <p:nvPr/>
        </p:nvSpPr>
        <p:spPr>
          <a:xfrm>
            <a:off x="5980261" y="5569078"/>
            <a:ext cx="61269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(hai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04" name="Rectangle 103"/>
          <p:cNvSpPr/>
          <p:nvPr/>
        </p:nvSpPr>
        <p:spPr>
          <a:xfrm>
            <a:off x="6267715" y="1542237"/>
            <a:ext cx="52623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+) Vì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hình thang cân nên </a:t>
            </a:r>
          </a:p>
          <a:p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 = BC </a:t>
            </a: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AC = BD</a:t>
            </a:r>
            <a:endParaRPr lang="en-US" i="1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8425803" y="6543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6640513" y="3778819"/>
            <a:ext cx="4285603" cy="523220"/>
            <a:chOff x="4629203" y="3647250"/>
            <a:chExt cx="4285603" cy="523220"/>
          </a:xfrm>
        </p:grpSpPr>
        <p:sp>
          <p:nvSpPr>
            <p:cNvPr id="110" name="Rectangle 109"/>
            <p:cNvSpPr/>
            <p:nvPr/>
          </p:nvSpPr>
          <p:spPr>
            <a:xfrm>
              <a:off x="5854353" y="3647250"/>
              <a:ext cx="30604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 minh trên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111" name="Object 1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976327"/>
                </p:ext>
              </p:extLst>
            </p:nvPr>
          </p:nvGraphicFramePr>
          <p:xfrm>
            <a:off x="4629203" y="3749869"/>
            <a:ext cx="13335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333440" imgH="317160" progId="Equation.DSMT4">
                    <p:embed/>
                  </p:oleObj>
                </mc:Choice>
                <mc:Fallback>
                  <p:oleObj name="Equation" r:id="rId13" imgW="1333440" imgH="317160" progId="Equation.DSMT4">
                    <p:embed/>
                    <p:pic>
                      <p:nvPicPr>
                        <p:cNvPr id="111" name="Object 11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629203" y="3749869"/>
                          <a:ext cx="13335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7" name="Group 66"/>
          <p:cNvGrpSpPr/>
          <p:nvPr/>
        </p:nvGrpSpPr>
        <p:grpSpPr>
          <a:xfrm>
            <a:off x="675178" y="1313243"/>
            <a:ext cx="4301067" cy="1782763"/>
            <a:chOff x="97864" y="4375519"/>
            <a:chExt cx="4301067" cy="1782763"/>
          </a:xfrm>
        </p:grpSpPr>
        <p:grpSp>
          <p:nvGrpSpPr>
            <p:cNvPr id="68" name="Group 67"/>
            <p:cNvGrpSpPr/>
            <p:nvPr/>
          </p:nvGrpSpPr>
          <p:grpSpPr>
            <a:xfrm>
              <a:off x="97864" y="4375519"/>
              <a:ext cx="4301067" cy="1776413"/>
              <a:chOff x="97864" y="4375519"/>
              <a:chExt cx="4301067" cy="1776413"/>
            </a:xfrm>
          </p:grpSpPr>
          <p:grpSp>
            <p:nvGrpSpPr>
              <p:cNvPr id="72" name="Group 76"/>
              <p:cNvGrpSpPr>
                <a:grpSpLocks/>
              </p:cNvGrpSpPr>
              <p:nvPr/>
            </p:nvGrpSpPr>
            <p:grpSpPr bwMode="auto">
              <a:xfrm>
                <a:off x="97864" y="4375519"/>
                <a:ext cx="4301067" cy="1776413"/>
                <a:chOff x="226" y="1117"/>
                <a:chExt cx="2032" cy="1119"/>
              </a:xfrm>
            </p:grpSpPr>
            <p:sp>
              <p:nvSpPr>
                <p:cNvPr id="74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Line 68"/>
                <p:cNvSpPr>
                  <a:spLocks noChangeShapeType="1"/>
                </p:cNvSpPr>
                <p:nvPr/>
              </p:nvSpPr>
              <p:spPr bwMode="auto">
                <a:xfrm>
                  <a:off x="226" y="1889"/>
                  <a:ext cx="2018" cy="0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77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78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 thang cân</a:t>
                  </a:r>
                  <a:r>
                    <a:rPr lang="vi-VN" alt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73" name="Object 7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4225603"/>
                  </p:ext>
                </p:extLst>
              </p:nvPr>
            </p:nvGraphicFramePr>
            <p:xfrm>
              <a:off x="1401730" y="4932943"/>
              <a:ext cx="16637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1663560" imgH="482400" progId="Equation.DSMT4">
                      <p:embed/>
                    </p:oleObj>
                  </mc:Choice>
                  <mc:Fallback>
                    <p:oleObj name="Equation" r:id="rId15" imgW="1663560" imgH="482400" progId="Equation.DSMT4">
                      <p:embed/>
                      <p:pic>
                        <p:nvPicPr>
                          <p:cNvPr id="79" name="Object 78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1401730" y="4932943"/>
                            <a:ext cx="16637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2034056"/>
                </p:ext>
              </p:extLst>
            </p:nvPr>
          </p:nvGraphicFramePr>
          <p:xfrm>
            <a:off x="1265389" y="5736007"/>
            <a:ext cx="1824267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679480" imgH="622080" progId="Equation.DSMT4">
                    <p:embed/>
                  </p:oleObj>
                </mc:Choice>
                <mc:Fallback>
                  <p:oleObj name="Equation" r:id="rId17" imgW="2679480" imgH="622080" progId="Equation.DSMT4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265389" y="5736007"/>
                          <a:ext cx="1824267" cy="422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0643" y="3636094"/>
            <a:ext cx="3726915" cy="2633632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7062788" y="3260381"/>
            <a:ext cx="3195339" cy="523220"/>
            <a:chOff x="4996513" y="3647250"/>
            <a:chExt cx="3195339" cy="523220"/>
          </a:xfrm>
        </p:grpSpPr>
        <p:sp>
          <p:nvSpPr>
            <p:cNvPr id="81" name="Rectangle 80"/>
            <p:cNvSpPr/>
            <p:nvPr/>
          </p:nvSpPr>
          <p:spPr>
            <a:xfrm>
              <a:off x="5854353" y="3647250"/>
              <a:ext cx="23374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(cạnh chung</a:t>
              </a:r>
              <a:r>
                <a:rPr 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82" name="Object 8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4297803"/>
                </p:ext>
              </p:extLst>
            </p:nvPr>
          </p:nvGraphicFramePr>
          <p:xfrm>
            <a:off x="4996513" y="3755544"/>
            <a:ext cx="5969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596880" imgH="304560" progId="Equation.DSMT4">
                    <p:embed/>
                  </p:oleObj>
                </mc:Choice>
                <mc:Fallback>
                  <p:oleObj name="Equation" r:id="rId20" imgW="596880" imgH="304560" progId="Equation.DSMT4">
                    <p:embed/>
                    <p:pic>
                      <p:nvPicPr>
                        <p:cNvPr id="111" name="Object 110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996513" y="3755544"/>
                          <a:ext cx="5969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47266"/>
              </p:ext>
            </p:extLst>
          </p:nvPr>
        </p:nvGraphicFramePr>
        <p:xfrm>
          <a:off x="7166873" y="5577901"/>
          <a:ext cx="1816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816174" imgH="419012" progId="Equation.DSMT4">
                  <p:embed/>
                </p:oleObj>
              </mc:Choice>
              <mc:Fallback>
                <p:oleObj name="Equation" r:id="rId22" imgW="1816174" imgH="4190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166873" y="5577901"/>
                        <a:ext cx="1816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53061" y="534420"/>
            <a:ext cx="198413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1.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7320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727" y="-145275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2" y="776458"/>
            <a:ext cx="10946685" cy="16174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 (AB // CD)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6E62CE1-4455-7246-BEA9-EEF8C2DB9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261155"/>
          <a:ext cx="1317097" cy="56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33160" imgH="228600" progId="Equation.DSMT4">
                  <p:embed/>
                </p:oleObj>
              </mc:Choice>
              <mc:Fallback>
                <p:oleObj name="Equation" r:id="rId3" imgW="53316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6E62CE1-4455-7246-BEA9-EEF8C2DB9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1261155"/>
                        <a:ext cx="1317097" cy="564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830" y="2805255"/>
            <a:ext cx="5884439" cy="308777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D19152E-067F-6168-93ED-E0CFA9775A96}"/>
              </a:ext>
            </a:extLst>
          </p:cNvPr>
          <p:cNvGrpSpPr/>
          <p:nvPr/>
        </p:nvGrpSpPr>
        <p:grpSpPr>
          <a:xfrm>
            <a:off x="566176" y="2597079"/>
            <a:ext cx="5461115" cy="1776413"/>
            <a:chOff x="566176" y="2597079"/>
            <a:chExt cx="5461115" cy="177641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6176" y="2597079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777680" imgH="482400" progId="Equation.DSMT4">
                      <p:embed/>
                    </p:oleObj>
                  </mc:Choice>
                  <mc:Fallback>
                    <p:oleObj name="Equation" r:id="rId6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180800" imgH="253800" progId="Equation.DSMT4">
                    <p:embed/>
                  </p:oleObj>
                </mc:Choice>
                <mc:Fallback>
                  <p:oleObj name="Equation" r:id="rId8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36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6750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3" y="776458"/>
            <a:ext cx="171689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21" y="3778612"/>
            <a:ext cx="4969325" cy="260757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22A9646-3D0A-3DE3-63D6-75E1F088612F}"/>
              </a:ext>
            </a:extLst>
          </p:cNvPr>
          <p:cNvGrpSpPr/>
          <p:nvPr/>
        </p:nvGrpSpPr>
        <p:grpSpPr>
          <a:xfrm>
            <a:off x="428917" y="1563616"/>
            <a:ext cx="5458069" cy="1829231"/>
            <a:chOff x="569222" y="2540793"/>
            <a:chExt cx="5458069" cy="1829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9222" y="2540793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777680" imgH="482400" progId="Equation.DSMT4">
                      <p:embed/>
                    </p:oleObj>
                  </mc:Choice>
                  <mc:Fallback>
                    <p:oleObj name="Equation" r:id="rId5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80800" imgH="253800" progId="Equation.DSMT4">
                    <p:embed/>
                  </p:oleObj>
                </mc:Choice>
                <mc:Fallback>
                  <p:oleObj name="Equation" r:id="rId7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EBF24-FA1F-641C-408B-BF2F2AC81368}"/>
              </a:ext>
            </a:extLst>
          </p:cNvPr>
          <p:cNvCxnSpPr/>
          <p:nvPr/>
        </p:nvCxnSpPr>
        <p:spPr>
          <a:xfrm>
            <a:off x="5931505" y="1184608"/>
            <a:ext cx="0" cy="514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71">
            <a:extLst>
              <a:ext uri="{FF2B5EF4-FFF2-40B4-BE49-F238E27FC236}">
                <a16:creationId xmlns:a16="http://schemas.microsoft.com/office/drawing/2014/main" id="{2A06B160-00BC-F000-0672-2BCE0DB5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210" y="715466"/>
            <a:ext cx="43254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BC (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E752AB04-C459-A534-B20A-03C8A5E429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82176" y="811387"/>
          <a:ext cx="1003300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600" imgH="317160" progId="Equation.DSMT4">
                  <p:embed/>
                </p:oleObj>
              </mc:Choice>
              <mc:Fallback>
                <p:oleObj name="Equation" r:id="rId9" imgW="939600" imgH="31716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E752AB04-C459-A534-B20A-03C8A5E429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82176" y="811387"/>
                        <a:ext cx="1003300" cy="34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Up Arrow 66">
            <a:extLst>
              <a:ext uri="{FF2B5EF4-FFF2-40B4-BE49-F238E27FC236}">
                <a16:creationId xmlns:a16="http://schemas.microsoft.com/office/drawing/2014/main" id="{820511B0-23AE-0ADE-3CB0-ED665DE32E65}"/>
              </a:ext>
            </a:extLst>
          </p:cNvPr>
          <p:cNvSpPr/>
          <p:nvPr/>
        </p:nvSpPr>
        <p:spPr>
          <a:xfrm>
            <a:off x="8446174" y="119494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66">
            <a:extLst>
              <a:ext uri="{FF2B5EF4-FFF2-40B4-BE49-F238E27FC236}">
                <a16:creationId xmlns:a16="http://schemas.microsoft.com/office/drawing/2014/main" id="{554D047B-C917-2E10-7D5B-27E0D36B8676}"/>
              </a:ext>
            </a:extLst>
          </p:cNvPr>
          <p:cNvSpPr/>
          <p:nvPr/>
        </p:nvSpPr>
        <p:spPr>
          <a:xfrm>
            <a:off x="8497479" y="2246011"/>
            <a:ext cx="188716" cy="3593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CBA327A8-F2CA-7CED-DD77-E07702B416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37438" y="1660525"/>
          <a:ext cx="243046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54200" imgH="698400" progId="Equation.DSMT4">
                  <p:embed/>
                </p:oleObj>
              </mc:Choice>
              <mc:Fallback>
                <p:oleObj name="Equation" r:id="rId11" imgW="3454200" imgH="69840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CBA327A8-F2CA-7CED-DD77-E07702B416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37438" y="1660525"/>
                        <a:ext cx="2430462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D3A980BC-7805-2BF0-2280-4F2E8485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1156" y="4963356"/>
          <a:ext cx="1060233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57200" imgH="177480" progId="Equation.DSMT4">
                  <p:embed/>
                </p:oleObj>
              </mc:Choice>
              <mc:Fallback>
                <p:oleObj name="Equation" r:id="rId13" imgW="457200" imgH="177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D3A980BC-7805-2BF0-2280-4F2E8485D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11156" y="4963356"/>
                        <a:ext cx="1060233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1">
            <a:extLst>
              <a:ext uri="{FF2B5EF4-FFF2-40B4-BE49-F238E27FC236}">
                <a16:creationId xmlns:a16="http://schemas.microsoft.com/office/drawing/2014/main" id="{C2A5A298-B5F7-FBF4-99E2-24D0C78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740" y="4868485"/>
            <a:ext cx="2022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1C4B471-F6EE-C6A8-89EA-5EA73B811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404576"/>
              </p:ext>
            </p:extLst>
          </p:nvPr>
        </p:nvGraphicFramePr>
        <p:xfrm>
          <a:off x="6346935" y="5783913"/>
          <a:ext cx="2219249" cy="48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27000" imgH="203040" progId="Equation.DSMT4">
                  <p:embed/>
                </p:oleObj>
              </mc:Choice>
              <mc:Fallback>
                <p:oleObj name="Equation" r:id="rId15" imgW="92700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1C4B471-F6EE-C6A8-89EA-5EA73B81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46935" y="5783913"/>
                        <a:ext cx="2219249" cy="48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Up Arrow 66">
            <a:extLst>
              <a:ext uri="{FF2B5EF4-FFF2-40B4-BE49-F238E27FC236}">
                <a16:creationId xmlns:a16="http://schemas.microsoft.com/office/drawing/2014/main" id="{87C14E2E-EA58-D8A0-07DF-FD9CE6206621}"/>
              </a:ext>
            </a:extLst>
          </p:cNvPr>
          <p:cNvSpPr/>
          <p:nvPr/>
        </p:nvSpPr>
        <p:spPr>
          <a:xfrm>
            <a:off x="7026714" y="5386606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65F4331-3DEF-CD76-AAE5-ED7D08A27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3465" y="4037197"/>
          <a:ext cx="2467808" cy="404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784320" imgH="622080" progId="Equation.DSMT4">
                  <p:embed/>
                </p:oleObj>
              </mc:Choice>
              <mc:Fallback>
                <p:oleObj name="Equation" r:id="rId17" imgW="3784320" imgH="62208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65F4331-3DEF-CD76-AAE5-ED7D08A27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13465" y="4037197"/>
                        <a:ext cx="2467808" cy="404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Up Arrow 66">
            <a:extLst>
              <a:ext uri="{FF2B5EF4-FFF2-40B4-BE49-F238E27FC236}">
                <a16:creationId xmlns:a16="http://schemas.microsoft.com/office/drawing/2014/main" id="{993D3199-E041-F1AF-E8F7-99CB570F755E}"/>
              </a:ext>
            </a:extLst>
          </p:cNvPr>
          <p:cNvSpPr/>
          <p:nvPr/>
        </p:nvSpPr>
        <p:spPr>
          <a:xfrm>
            <a:off x="6992361" y="4551043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71">
            <a:extLst>
              <a:ext uri="{FF2B5EF4-FFF2-40B4-BE49-F238E27FC236}">
                <a16:creationId xmlns:a16="http://schemas.microsoft.com/office/drawing/2014/main" id="{76A97E0F-D4A7-9E98-480C-77249E6B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2216" y="5738687"/>
            <a:ext cx="3539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Up Arrow 66">
            <a:extLst>
              <a:ext uri="{FF2B5EF4-FFF2-40B4-BE49-F238E27FC236}">
                <a16:creationId xmlns:a16="http://schemas.microsoft.com/office/drawing/2014/main" id="{62B13757-3EC7-9278-52A5-A98C9FC35905}"/>
              </a:ext>
            </a:extLst>
          </p:cNvPr>
          <p:cNvSpPr/>
          <p:nvPr/>
        </p:nvSpPr>
        <p:spPr>
          <a:xfrm>
            <a:off x="10061396" y="5371084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FEBE9BA8-5B0E-EBB5-CCC8-CFC81D0BB3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40813" y="4935974"/>
          <a:ext cx="2427895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657600" imgH="622080" progId="Equation.DSMT4">
                  <p:embed/>
                </p:oleObj>
              </mc:Choice>
              <mc:Fallback>
                <p:oleObj name="Equation" r:id="rId19" imgW="3657600" imgH="62208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FEBE9BA8-5B0E-EBB5-CCC8-CFC81D0BB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040813" y="4935974"/>
                        <a:ext cx="2427895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D1380A1A-7AFC-CBD2-807B-D269A4F79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03223" y="3987462"/>
          <a:ext cx="2538388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3835080" imgH="622080" progId="Equation.DSMT4">
                  <p:embed/>
                </p:oleObj>
              </mc:Choice>
              <mc:Fallback>
                <p:oleObj name="Equation" r:id="rId21" imgW="3835080" imgH="6220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D1380A1A-7AFC-CBD2-807B-D269A4F79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903223" y="3987462"/>
                        <a:ext cx="2538388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Up Arrow 66">
            <a:extLst>
              <a:ext uri="{FF2B5EF4-FFF2-40B4-BE49-F238E27FC236}">
                <a16:creationId xmlns:a16="http://schemas.microsoft.com/office/drawing/2014/main" id="{1DCD5A62-486B-83AE-BD1C-F5670CB62D58}"/>
              </a:ext>
            </a:extLst>
          </p:cNvPr>
          <p:cNvSpPr/>
          <p:nvPr/>
        </p:nvSpPr>
        <p:spPr>
          <a:xfrm>
            <a:off x="10058476" y="4438349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 Arrow 66">
            <a:extLst>
              <a:ext uri="{FF2B5EF4-FFF2-40B4-BE49-F238E27FC236}">
                <a16:creationId xmlns:a16="http://schemas.microsoft.com/office/drawing/2014/main" id="{DA1C2636-3E93-6B80-D79D-968345C07EEB}"/>
              </a:ext>
            </a:extLst>
          </p:cNvPr>
          <p:cNvSpPr/>
          <p:nvPr/>
        </p:nvSpPr>
        <p:spPr>
          <a:xfrm>
            <a:off x="8554017" y="3590796"/>
            <a:ext cx="197304" cy="3040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7A6740F4-CD1C-8D0F-B579-A1CC3BFF0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8964" y="2544931"/>
          <a:ext cx="3146425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3390840" imgH="1066680" progId="Equation.DSMT4">
                  <p:embed/>
                </p:oleObj>
              </mc:Choice>
              <mc:Fallback>
                <p:oleObj name="Equation" r:id="rId23" imgW="3390840" imgH="106668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7A6740F4-CD1C-8D0F-B579-A1CC3BFF0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308964" y="2544931"/>
                        <a:ext cx="3146425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561F25-B8A2-D338-CDB8-56D2AE2E6A15}"/>
              </a:ext>
            </a:extLst>
          </p:cNvPr>
          <p:cNvCxnSpPr/>
          <p:nvPr/>
        </p:nvCxnSpPr>
        <p:spPr>
          <a:xfrm>
            <a:off x="7710907" y="3902259"/>
            <a:ext cx="2022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8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5" grpId="0" animBg="1"/>
      <p:bldP spid="39" grpId="0"/>
      <p:bldP spid="41" grpId="0" animBg="1"/>
      <p:bldP spid="43" grpId="0" animBg="1"/>
      <p:bldP spid="44" grpId="0"/>
      <p:bldP spid="45" grpId="0" animBg="1"/>
      <p:bldP spid="48" grpId="0" animBg="1"/>
      <p:bldP spid="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743" y="-72638"/>
            <a:ext cx="12656036" cy="700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508633" y="776458"/>
            <a:ext cx="1716892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3E76E-888C-483A-919A-02A5C180C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11" y="3738491"/>
            <a:ext cx="5080948" cy="266615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22A9646-3D0A-3DE3-63D6-75E1F088612F}"/>
              </a:ext>
            </a:extLst>
          </p:cNvPr>
          <p:cNvGrpSpPr/>
          <p:nvPr/>
        </p:nvGrpSpPr>
        <p:grpSpPr>
          <a:xfrm>
            <a:off x="428917" y="1563616"/>
            <a:ext cx="5458069" cy="1829231"/>
            <a:chOff x="569222" y="2540793"/>
            <a:chExt cx="5458069" cy="1829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7B49E35-6E8C-1042-D97C-86FC3F921207}"/>
                </a:ext>
              </a:extLst>
            </p:cNvPr>
            <p:cNvGrpSpPr/>
            <p:nvPr/>
          </p:nvGrpSpPr>
          <p:grpSpPr>
            <a:xfrm>
              <a:off x="569222" y="2540793"/>
              <a:ext cx="5207000" cy="1776413"/>
              <a:chOff x="97864" y="4375519"/>
              <a:chExt cx="5207000" cy="1776413"/>
            </a:xfrm>
          </p:grpSpPr>
          <p:grpSp>
            <p:nvGrpSpPr>
              <p:cNvPr id="12" name="Group 76">
                <a:extLst>
                  <a:ext uri="{FF2B5EF4-FFF2-40B4-BE49-F238E27FC236}">
                    <a16:creationId xmlns:a16="http://schemas.microsoft.com/office/drawing/2014/main" id="{B199AA8A-A273-0F34-2B3E-1A76E1F076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864" y="4375519"/>
                <a:ext cx="5207000" cy="1776413"/>
                <a:chOff x="226" y="1117"/>
                <a:chExt cx="2460" cy="1119"/>
              </a:xfrm>
            </p:grpSpPr>
            <p:sp>
              <p:nvSpPr>
                <p:cNvPr id="14" name="Line 66">
                  <a:extLst>
                    <a:ext uri="{FF2B5EF4-FFF2-40B4-BE49-F238E27FC236}">
                      <a16:creationId xmlns:a16="http://schemas.microsoft.com/office/drawing/2014/main" id="{BA2FF464-1F24-8D74-93DB-7D7F260C99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2" y="1117"/>
                  <a:ext cx="9" cy="111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Line 68">
                  <a:extLst>
                    <a:ext uri="{FF2B5EF4-FFF2-40B4-BE49-F238E27FC236}">
                      <a16:creationId xmlns:a16="http://schemas.microsoft.com/office/drawing/2014/main" id="{BDC0ABB3-5B94-E245-5ACB-36287E02A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6" y="1880"/>
                  <a:ext cx="2460" cy="9"/>
                </a:xfrm>
                <a:prstGeom prst="line">
                  <a:avLst/>
                </a:prstGeom>
                <a:noFill/>
                <a:ln w="9525">
                  <a:solidFill>
                    <a:srgbClr val="64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Text Box 69">
                  <a:extLst>
                    <a:ext uri="{FF2B5EF4-FFF2-40B4-BE49-F238E27FC236}">
                      <a16:creationId xmlns:a16="http://schemas.microsoft.com/office/drawing/2014/main" id="{E9AC3706-7939-35AC-645E-9D35C2986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0" y="1312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GT</a:t>
                  </a:r>
                </a:p>
              </p:txBody>
            </p:sp>
            <p:sp>
              <p:nvSpPr>
                <p:cNvPr id="17" name="Text Box 70">
                  <a:extLst>
                    <a:ext uri="{FF2B5EF4-FFF2-40B4-BE49-F238E27FC236}">
                      <a16:creationId xmlns:a16="http://schemas.microsoft.com/office/drawing/2014/main" id="{3E7DE00B-3688-1F82-1331-F49C6D296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3" y="1919"/>
                  <a:ext cx="384" cy="31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altLang="en-US" sz="2667" dirty="0">
                      <a:solidFill>
                        <a:srgbClr val="0033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KL</a:t>
                  </a:r>
                </a:p>
              </p:txBody>
            </p:sp>
            <p:sp>
              <p:nvSpPr>
                <p:cNvPr id="18" name="Text Box 71">
                  <a:extLst>
                    <a:ext uri="{FF2B5EF4-FFF2-40B4-BE49-F238E27FC236}">
                      <a16:creationId xmlns:a16="http://schemas.microsoft.com/office/drawing/2014/main" id="{373D9FB9-7254-60E3-FF4B-024C7035520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6" y="1117"/>
                  <a:ext cx="1672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Hình</a:t>
                  </a:r>
                  <a:r>
                    <a:rPr lang="en-US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thang </a:t>
                  </a:r>
                  <a:r>
                    <a:rPr lang="en-US" altLang="en-US" sz="28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cân</a:t>
                  </a:r>
                  <a:r>
                    <a:rPr lang="vi-VN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altLang="en-US" sz="28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ABCD</a:t>
                  </a:r>
                  <a:endParaRPr lang="en-US" alt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aphicFrame>
            <p:nvGraphicFramePr>
              <p:cNvPr id="13" name="Object 12">
                <a:extLst>
                  <a:ext uri="{FF2B5EF4-FFF2-40B4-BE49-F238E27FC236}">
                    <a16:creationId xmlns:a16="http://schemas.microsoft.com/office/drawing/2014/main" id="{E0271836-0CBD-23A3-9B0E-D8D44D81A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504" y="4894955"/>
              <a:ext cx="17780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777680" imgH="482400" progId="Equation.DSMT4">
                      <p:embed/>
                    </p:oleObj>
                  </mc:Choice>
                  <mc:Fallback>
                    <p:oleObj name="Equation" r:id="rId5" imgW="1777680" imgH="48240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E0271836-0CBD-23A3-9B0E-D8D44D81A9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910504" y="4894955"/>
                            <a:ext cx="17780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8CEABF52-1357-7B04-F8A8-4CAC00F216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72722" y="2991602"/>
            <a:ext cx="2854569" cy="614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180800" imgH="253800" progId="Equation.DSMT4">
                    <p:embed/>
                  </p:oleObj>
                </mc:Choice>
                <mc:Fallback>
                  <p:oleObj name="Equation" r:id="rId7" imgW="118080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CEABF52-1357-7B04-F8A8-4CAC00F216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2722" y="2991602"/>
                          <a:ext cx="2854569" cy="614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 Box 71">
              <a:extLst>
                <a:ext uri="{FF2B5EF4-FFF2-40B4-BE49-F238E27FC236}">
                  <a16:creationId xmlns:a16="http://schemas.microsoft.com/office/drawing/2014/main" id="{D7BDC905-4072-A6F6-5935-94760D1D0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3500" y="3846149"/>
              <a:ext cx="353906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 = BC.</a:t>
              </a:r>
              <a:endPara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CEBF24-FA1F-641C-408B-BF2F2AC81368}"/>
              </a:ext>
            </a:extLst>
          </p:cNvPr>
          <p:cNvCxnSpPr/>
          <p:nvPr/>
        </p:nvCxnSpPr>
        <p:spPr>
          <a:xfrm>
            <a:off x="5931505" y="1184608"/>
            <a:ext cx="0" cy="5148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D3A980BC-7805-2BF0-2280-4F2E8485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742" y="1861259"/>
          <a:ext cx="1060233" cy="41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57200" imgH="177480" progId="Equation.DSMT4">
                  <p:embed/>
                </p:oleObj>
              </mc:Choice>
              <mc:Fallback>
                <p:oleObj name="Equation" r:id="rId9" imgW="457200" imgH="177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D3A980BC-7805-2BF0-2280-4F2E8485DB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768742" y="1861259"/>
                        <a:ext cx="1060233" cy="41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71">
            <a:extLst>
              <a:ext uri="{FF2B5EF4-FFF2-40B4-BE49-F238E27FC236}">
                <a16:creationId xmlns:a16="http://schemas.microsoft.com/office/drawing/2014/main" id="{C2A5A298-B5F7-FBF4-99E2-24D0C78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275" y="5464141"/>
            <a:ext cx="49719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= BC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đpcm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1C4B471-F6EE-C6A8-89EA-5EA73B811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04684" y="1858328"/>
          <a:ext cx="2219249" cy="48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27000" imgH="203040" progId="Equation.DSMT4">
                  <p:embed/>
                </p:oleObj>
              </mc:Choice>
              <mc:Fallback>
                <p:oleObj name="Equation" r:id="rId11" imgW="927000" imgH="2030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1C4B471-F6EE-C6A8-89EA-5EA73B811C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04684" y="1858328"/>
                        <a:ext cx="2219249" cy="48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C65F4331-3DEF-CD76-AAE5-ED7D08A275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8509" y="2698943"/>
          <a:ext cx="3214688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448240" imgH="2273040" progId="Equation.DSMT4">
                  <p:embed/>
                </p:oleObj>
              </mc:Choice>
              <mc:Fallback>
                <p:oleObj name="Equation" r:id="rId13" imgW="5448240" imgH="227304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C65F4331-3DEF-CD76-AAE5-ED7D08A275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38509" y="2698943"/>
                        <a:ext cx="3214688" cy="133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71">
            <a:extLst>
              <a:ext uri="{FF2B5EF4-FFF2-40B4-BE49-F238E27FC236}">
                <a16:creationId xmlns:a16="http://schemas.microsoft.com/office/drawing/2014/main" id="{76A97E0F-D4A7-9E98-480C-77249E6BC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918" y="789157"/>
            <a:ext cx="4532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D1380A1A-7AFC-CBD2-807B-D269A4F79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4578" y="4070617"/>
          <a:ext cx="2288551" cy="370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835080" imgH="622080" progId="Equation.DSMT4">
                  <p:embed/>
                </p:oleObj>
              </mc:Choice>
              <mc:Fallback>
                <p:oleObj name="Equation" r:id="rId15" imgW="3835080" imgH="622080" progId="Equation.DSMT4">
                  <p:embed/>
                  <p:pic>
                    <p:nvPicPr>
                      <p:cNvPr id="47" name="Object 46">
                        <a:extLst>
                          <a:ext uri="{FF2B5EF4-FFF2-40B4-BE49-F238E27FC236}">
                            <a16:creationId xmlns:a16="http://schemas.microsoft.com/office/drawing/2014/main" id="{D1380A1A-7AFC-CBD2-807B-D269A4F793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34578" y="4070617"/>
                        <a:ext cx="2288551" cy="3700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81DA392-B522-181C-7A42-D1636DDD1215}"/>
              </a:ext>
            </a:extLst>
          </p:cNvPr>
          <p:cNvSpPr txBox="1"/>
          <p:nvPr/>
        </p:nvSpPr>
        <p:spPr>
          <a:xfrm>
            <a:off x="5931216" y="761326"/>
            <a:ext cx="1079184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219E1CF-DD93-771C-3D3F-5CCD5B50C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20609" y="1359303"/>
          <a:ext cx="2230710" cy="367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771720" imgH="622080" progId="Equation.DSMT4">
                  <p:embed/>
                </p:oleObj>
              </mc:Choice>
              <mc:Fallback>
                <p:oleObj name="Equation" r:id="rId17" imgW="3771720" imgH="6220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219E1CF-DD93-771C-3D3F-5CCD5B50C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20609" y="1359303"/>
                        <a:ext cx="2230710" cy="367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1">
            <a:extLst>
              <a:ext uri="{FF2B5EF4-FFF2-40B4-BE49-F238E27FC236}">
                <a16:creationId xmlns:a16="http://schemas.microsoft.com/office/drawing/2014/main" id="{52C9BD8B-AA64-3A0A-B1F2-5F2091DED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804" y="1796519"/>
            <a:ext cx="559327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04F638C-E48A-CD08-45D1-923AA5D630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11687" y="2262560"/>
          <a:ext cx="2303131" cy="43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206360" imgH="228600" progId="Equation.DSMT4">
                  <p:embed/>
                </p:oleObj>
              </mc:Choice>
              <mc:Fallback>
                <p:oleObj name="Equation" r:id="rId19" imgW="1206360" imgH="2286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004F638C-E48A-CD08-45D1-923AA5D63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011687" y="2262560"/>
                        <a:ext cx="2303131" cy="43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71">
            <a:extLst>
              <a:ext uri="{FF2B5EF4-FFF2-40B4-BE49-F238E27FC236}">
                <a16:creationId xmlns:a16="http://schemas.microsoft.com/office/drawing/2014/main" id="{1EACE613-94E1-A5D9-3BFE-C9069170D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645" y="3994036"/>
            <a:ext cx="3648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vi-VN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 Box 71">
            <a:extLst>
              <a:ext uri="{FF2B5EF4-FFF2-40B4-BE49-F238E27FC236}">
                <a16:creationId xmlns:a16="http://schemas.microsoft.com/office/drawing/2014/main" id="{FF907B4B-2EBB-78B4-BC53-61D6DAA89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148" y="4511753"/>
            <a:ext cx="45323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:    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80437F2A-746D-BA0B-D6DE-1465DD8525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6602" y="4579069"/>
          <a:ext cx="1005237" cy="413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31640" imgH="177480" progId="Equation.DSMT4">
                  <p:embed/>
                </p:oleObj>
              </mc:Choice>
              <mc:Fallback>
                <p:oleObj name="Equation" r:id="rId21" imgW="431640" imgH="177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80437F2A-746D-BA0B-D6DE-1465DD8525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526602" y="4579069"/>
                        <a:ext cx="1005237" cy="413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CB6C267C-E8A9-5541-B8A1-DBD36995B1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69445" y="4493990"/>
          <a:ext cx="4246009" cy="1081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057400" imgH="482400" progId="Equation.DSMT4">
                  <p:embed/>
                </p:oleObj>
              </mc:Choice>
              <mc:Fallback>
                <p:oleObj name="Equation" r:id="rId23" imgW="2057400" imgH="482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CB6C267C-E8A9-5541-B8A1-DBD36995B1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569445" y="4493990"/>
                        <a:ext cx="4246009" cy="1081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004242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200425" y="289427"/>
            <a:ext cx="9522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thang, hình thang cân</a:t>
            </a:r>
            <a:endParaRPr lang="en-US" sz="32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Kệ sách gỗ trang trí 3 tầng hình thang KSG35">
            <a:extLst>
              <a:ext uri="{FF2B5EF4-FFF2-40B4-BE49-F238E27FC236}">
                <a16:creationId xmlns:a16="http://schemas.microsoft.com/office/drawing/2014/main" id="{C16A0B04-181F-4D02-8177-47B37EF2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9574" y="3243748"/>
            <a:ext cx="2785406" cy="320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wooden ladder or stair / cartoon vector and illustration, hand drawn style,  isolated on white background. Stock Vector | Adobe Stock">
            <a:extLst>
              <a:ext uri="{FF2B5EF4-FFF2-40B4-BE49-F238E27FC236}">
                <a16:creationId xmlns:a16="http://schemas.microsoft.com/office/drawing/2014/main" id="{E4BD10DD-5046-4140-AA56-A9DF66B65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0256" y="3125232"/>
            <a:ext cx="3564323" cy="34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74" y="874202"/>
            <a:ext cx="2335662" cy="2029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971" y="1042102"/>
            <a:ext cx="2208431" cy="187093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532E84-E730-43B4-AF02-95701FEE98B7}"/>
              </a:ext>
            </a:extLst>
          </p:cNvPr>
          <p:cNvSpPr txBox="1"/>
          <p:nvPr/>
        </p:nvSpPr>
        <p:spPr>
          <a:xfrm>
            <a:off x="1586505" y="1031107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quả: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83440">
            <a:off x="6614447" y="3372498"/>
            <a:ext cx="1906592" cy="958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150" y="2477244"/>
            <a:ext cx="1906592" cy="958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61152" y="3175725"/>
            <a:ext cx="1906592" cy="958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992" y="3926908"/>
            <a:ext cx="1906592" cy="958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351696">
            <a:off x="6603472" y="2269421"/>
            <a:ext cx="1906592" cy="958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650176" y="1726061"/>
            <a:ext cx="1906592" cy="958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21690">
            <a:off x="4706226" y="2270214"/>
            <a:ext cx="1906592" cy="958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93160">
            <a:off x="4695902" y="3360834"/>
            <a:ext cx="1906592" cy="958655"/>
          </a:xfrm>
          <a:prstGeom prst="rect">
            <a:avLst/>
          </a:prstGeom>
        </p:spPr>
      </p:pic>
      <p:pic>
        <p:nvPicPr>
          <p:cNvPr id="18" name="Đồng hồ 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0285" y="4406235"/>
            <a:ext cx="2331648" cy="14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494" y="-145275"/>
            <a:ext cx="12656036" cy="7003275"/>
          </a:xfrm>
          <a:prstGeom prst="rect">
            <a:avLst/>
          </a:prstGeom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340592" y="1015455"/>
            <a:ext cx="10692520" cy="11407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 // PQ,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MNPQ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85" y="2550973"/>
            <a:ext cx="3022694" cy="2042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253785" y="3602223"/>
            <a:ext cx="34216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2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C87B881-1DF2-8F53-55C2-14A7719E1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0292"/>
              </p:ext>
            </p:extLst>
          </p:nvPr>
        </p:nvGraphicFramePr>
        <p:xfrm>
          <a:off x="6740884" y="1044351"/>
          <a:ext cx="3466497" cy="5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87240" imgH="253800" progId="Equation.DSMT4">
                  <p:embed/>
                </p:oleObj>
              </mc:Choice>
              <mc:Fallback>
                <p:oleObj name="Equation" r:id="rId7" imgW="1587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40884" y="1044351"/>
                        <a:ext cx="3466497" cy="55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8056838-368D-9550-858E-201B5076A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605202"/>
              </p:ext>
            </p:extLst>
          </p:nvPr>
        </p:nvGraphicFramePr>
        <p:xfrm>
          <a:off x="3271602" y="3713184"/>
          <a:ext cx="457517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92160" imgH="787320" progId="Equation.DSMT4">
                  <p:embed/>
                </p:oleObj>
              </mc:Choice>
              <mc:Fallback>
                <p:oleObj name="Equation" r:id="rId9" imgW="18921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71602" y="3713184"/>
                        <a:ext cx="4575175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6B1C1D7-919C-132E-CEE2-E24797742400}"/>
              </a:ext>
            </a:extLst>
          </p:cNvPr>
          <p:cNvSpPr txBox="1"/>
          <p:nvPr/>
        </p:nvSpPr>
        <p:spPr>
          <a:xfrm>
            <a:off x="2947420" y="5657317"/>
            <a:ext cx="6172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5B9C5-AC31-A9B7-F629-3AF41E9427E3}"/>
              </a:ext>
            </a:extLst>
          </p:cNvPr>
          <p:cNvSpPr txBox="1"/>
          <p:nvPr/>
        </p:nvSpPr>
        <p:spPr>
          <a:xfrm>
            <a:off x="529557" y="2435473"/>
            <a:ext cx="149760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60745" y="3035501"/>
            <a:ext cx="8270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MNPQ có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MN // PQ nên MNPQ là hình thang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5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1" grpId="0"/>
      <p:bldP spid="1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367" y="0"/>
            <a:ext cx="12579004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03191" y="720219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2662967"/>
            <a:ext cx="5337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và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có song song với nhau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56213" y="1949066"/>
            <a:ext cx="22926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Hình thang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97" y="2722823"/>
            <a:ext cx="4463750" cy="2499418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5008402" y="1565561"/>
            <a:ext cx="6597167" cy="3488460"/>
          </a:xfrm>
          <a:prstGeom prst="cloudCallout">
            <a:avLst>
              <a:gd name="adj1" fmla="val 28315"/>
              <a:gd name="adj2" fmla="val 693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/SGK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tứ giác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song với nhau hay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3315918"/>
            <a:ext cx="5337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Khi đó tứ giác </a:t>
            </a:r>
            <a:r>
              <a:rPr lang="vi-VN" sz="28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được gọi là hình thang.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7" grpId="1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324" y="-90582"/>
            <a:ext cx="12585316" cy="696414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87693" y="653648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3277" y="1949066"/>
            <a:ext cx="24384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0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Hình thang</a:t>
            </a:r>
            <a:endParaRPr lang="en-US" sz="30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999723" y="3391489"/>
            <a:ext cx="5522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thang có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 // 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90563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AB, 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cạnh đáy</a:t>
            </a:r>
          </a:p>
          <a:p>
            <a:pPr marL="690563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AD, BC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cạnh bên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51" y="3375929"/>
            <a:ext cx="4668905" cy="2614292"/>
          </a:xfrm>
          <a:prstGeom prst="rect">
            <a:avLst/>
          </a:prstGeom>
        </p:spPr>
      </p:pic>
      <p:sp>
        <p:nvSpPr>
          <p:cNvPr id="2" name="Rectangle 19">
            <a:extLst>
              <a:ext uri="{FF2B5EF4-FFF2-40B4-BE49-F238E27FC236}">
                <a16:creationId xmlns:a16="http://schemas.microsoft.com/office/drawing/2014/main" id="{37C82DFC-479C-72DD-0DFD-6B40017F6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173" y="2503064"/>
            <a:ext cx="7654323" cy="784830"/>
          </a:xfrm>
          <a:prstGeom prst="rect">
            <a:avLst/>
          </a:prstGeom>
          <a:solidFill>
            <a:srgbClr val="FFFF6D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323" y="-106142"/>
            <a:ext cx="12585316" cy="69641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8A6B8-1623-42AC-A3E9-05FBACD51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726"/>
          <a:stretch/>
        </p:blipFill>
        <p:spPr>
          <a:xfrm>
            <a:off x="331423" y="1107848"/>
            <a:ext cx="10727771" cy="3916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935027" y="116032"/>
            <a:ext cx="10164615" cy="7765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868997" y="5008996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// AD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98782-6166-4AB9-AFAA-56C451098731}"/>
              </a:ext>
            </a:extLst>
          </p:cNvPr>
          <p:cNvSpPr txBox="1"/>
          <p:nvPr/>
        </p:nvSpPr>
        <p:spPr>
          <a:xfrm>
            <a:off x="4442689" y="5012170"/>
            <a:ext cx="33618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EFGH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 // HE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55E8C-9F22-4F37-A1DF-3452B7022801}"/>
              </a:ext>
            </a:extLst>
          </p:cNvPr>
          <p:cNvSpPr txBox="1"/>
          <p:nvPr/>
        </p:nvSpPr>
        <p:spPr>
          <a:xfrm>
            <a:off x="8087981" y="5008995"/>
            <a:ext cx="3042820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IMKN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không phải 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hình thang.</a:t>
            </a:r>
          </a:p>
        </p:txBody>
      </p:sp>
    </p:spTree>
    <p:extLst>
      <p:ext uri="{BB962C8B-B14F-4D97-AF65-F5344CB8AC3E}">
        <p14:creationId xmlns:p14="http://schemas.microsoft.com/office/powerpoint/2010/main" val="423481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367" y="0"/>
            <a:ext cx="12579004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03191" y="720219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86481" y="1943615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Hình thang cân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4866640" y="1693679"/>
            <a:ext cx="6597167" cy="3488460"/>
          </a:xfrm>
          <a:prstGeom prst="cloudCallout">
            <a:avLst>
              <a:gd name="adj1" fmla="val 28315"/>
              <a:gd name="adj2" fmla="val 693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2 góc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kề đáy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biết hai góc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sz="32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bằng nhau hay không?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61" y="2722823"/>
            <a:ext cx="4003679" cy="27259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5932251" y="3000958"/>
            <a:ext cx="53374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 thang </a:t>
            </a:r>
            <a:r>
              <a:rPr lang="vi-VN" sz="3000" i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ABCD</a:t>
            </a: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có              được gọi là hình thang cân.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475" y="2737310"/>
            <a:ext cx="4039816" cy="2711338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423680"/>
              </p:ext>
            </p:extLst>
          </p:nvPr>
        </p:nvGraphicFramePr>
        <p:xfrm>
          <a:off x="9388475" y="3055938"/>
          <a:ext cx="939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600" imgH="431640" progId="Equation.DSMT4">
                  <p:embed/>
                </p:oleObj>
              </mc:Choice>
              <mc:Fallback>
                <p:oleObj name="Equation" r:id="rId8" imgW="93960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388475" y="3055938"/>
                        <a:ext cx="9398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77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043" y="4871085"/>
            <a:ext cx="1824746" cy="21206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1410501" y="5578937"/>
            <a:ext cx="9551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thang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AB // </a:t>
            </a:r>
            <a:r>
              <a:rPr lang="vi-V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 thì:            và            .                 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214" y="2798810"/>
            <a:ext cx="3585470" cy="25565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41929" y="5108883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 ý: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144907"/>
              </p:ext>
            </p:extLst>
          </p:nvPr>
        </p:nvGraphicFramePr>
        <p:xfrm>
          <a:off x="7911716" y="5743575"/>
          <a:ext cx="8223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88840" imgH="419040" progId="Equation.DSMT4">
                  <p:embed/>
                </p:oleObj>
              </mc:Choice>
              <mc:Fallback>
                <p:oleObj name="Equation" r:id="rId7" imgW="8888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11716" y="5743575"/>
                        <a:ext cx="822325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175846"/>
              </p:ext>
            </p:extLst>
          </p:nvPr>
        </p:nvGraphicFramePr>
        <p:xfrm>
          <a:off x="9378265" y="5753735"/>
          <a:ext cx="903655" cy="415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39600" imgH="431640" progId="Equation.DSMT4">
                  <p:embed/>
                </p:oleObj>
              </mc:Choice>
              <mc:Fallback>
                <p:oleObj name="Equation" r:id="rId9" imgW="9396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78265" y="5753735"/>
                        <a:ext cx="903655" cy="415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1405" y="2798810"/>
            <a:ext cx="3612599" cy="2556562"/>
          </a:xfrm>
          <a:prstGeom prst="rect">
            <a:avLst/>
          </a:prstGeom>
        </p:spPr>
      </p:pic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896884" y="1790415"/>
            <a:ext cx="9865360" cy="784830"/>
          </a:xfrm>
          <a:prstGeom prst="rect">
            <a:avLst/>
          </a:prstGeom>
          <a:solidFill>
            <a:srgbClr val="FFFF6D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altLang="en-US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841" y="1123288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Hình thang cân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2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7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043" y="-106142"/>
            <a:ext cx="12656036" cy="70032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518557" y="472464"/>
            <a:ext cx="545812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THANG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20B25-CA0C-4AD6-8EA8-CEA81620DCB0}"/>
              </a:ext>
            </a:extLst>
          </p:cNvPr>
          <p:cNvSpPr txBox="1"/>
          <p:nvPr/>
        </p:nvSpPr>
        <p:spPr>
          <a:xfrm>
            <a:off x="635715" y="1189991"/>
            <a:ext cx="10692520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 dụ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 sát các hình dưới đây và cho biết hình thang nào là hình thang cân. Vì sao?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81" y="2557085"/>
            <a:ext cx="2924613" cy="2022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394" y="2580294"/>
            <a:ext cx="3013556" cy="1922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147" y="2580293"/>
            <a:ext cx="3022694" cy="2042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356" y="2712720"/>
            <a:ext cx="2875885" cy="18469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63950" y="2880011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8847" y="297448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57996" y="2984477"/>
            <a:ext cx="8370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</a:t>
            </a:r>
            <a:endParaRPr lang="en-US" sz="8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4170" y="3086624"/>
            <a:ext cx="8899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</a:t>
            </a:r>
            <a:endParaRPr lang="en-US" sz="7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9A3668-5D82-4DAB-9B71-AA203E0B8AC2}"/>
              </a:ext>
            </a:extLst>
          </p:cNvPr>
          <p:cNvSpPr txBox="1"/>
          <p:nvPr/>
        </p:nvSpPr>
        <p:spPr>
          <a:xfrm>
            <a:off x="928490" y="4641594"/>
            <a:ext cx="108907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là hình thang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vì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GHIK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có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góc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kề với đáy </a:t>
            </a:r>
            <a:r>
              <a:rPr lang="vi-VN" sz="2800" i="1"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và                  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133846"/>
              </p:ext>
            </p:extLst>
          </p:nvPr>
        </p:nvGraphicFramePr>
        <p:xfrm>
          <a:off x="5642579" y="5443863"/>
          <a:ext cx="1674812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14400" imgH="253800" progId="Equation.DSMT4">
                  <p:embed/>
                </p:oleObj>
              </mc:Choice>
              <mc:Fallback>
                <p:oleObj name="Equation" r:id="rId9" imgW="914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42579" y="5443863"/>
                        <a:ext cx="1674812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9424" y="5164560"/>
            <a:ext cx="2866747" cy="17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15" grpId="0"/>
      <p:bldP spid="18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004388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ature Activities Binder by Slides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4977</TotalTime>
  <Words>1875</Words>
  <Application>Microsoft Office PowerPoint</Application>
  <PresentationFormat>Widescreen</PresentationFormat>
  <Paragraphs>338</Paragraphs>
  <Slides>38</Slides>
  <Notes>21</Notes>
  <HiddenSlides>0</HiddenSlides>
  <MMClips>7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微软雅黑</vt:lpstr>
      <vt:lpstr>Agency FB</vt:lpstr>
      <vt:lpstr>Aharoni</vt:lpstr>
      <vt:lpstr>Arial</vt:lpstr>
      <vt:lpstr>Calibri</vt:lpstr>
      <vt:lpstr>Calibri Light</vt:lpstr>
      <vt:lpstr>Jua</vt:lpstr>
      <vt:lpstr>Quicksand Light</vt:lpstr>
      <vt:lpstr>Times New Roman</vt:lpstr>
      <vt:lpstr>Wingdings</vt:lpstr>
      <vt:lpstr>思源黑体 Heavy</vt:lpstr>
      <vt:lpstr>Custom Design</vt:lpstr>
      <vt:lpstr>Office 主题</vt:lpstr>
      <vt:lpstr>1_Nature Activities Binder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Admin</cp:lastModifiedBy>
  <cp:revision>429</cp:revision>
  <dcterms:created xsi:type="dcterms:W3CDTF">2021-08-12T00:09:30Z</dcterms:created>
  <dcterms:modified xsi:type="dcterms:W3CDTF">2024-10-10T17:32:41Z</dcterms:modified>
</cp:coreProperties>
</file>