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6" r:id="rId2"/>
    <p:sldId id="306" r:id="rId3"/>
    <p:sldId id="304" r:id="rId4"/>
    <p:sldId id="280" r:id="rId5"/>
    <p:sldId id="303" r:id="rId6"/>
    <p:sldId id="347" r:id="rId7"/>
    <p:sldId id="313" r:id="rId8"/>
    <p:sldId id="314" r:id="rId9"/>
    <p:sldId id="315" r:id="rId10"/>
    <p:sldId id="316" r:id="rId11"/>
    <p:sldId id="317" r:id="rId12"/>
    <p:sldId id="320" r:id="rId13"/>
    <p:sldId id="318" r:id="rId14"/>
    <p:sldId id="319" r:id="rId15"/>
    <p:sldId id="321" r:id="rId16"/>
    <p:sldId id="322" r:id="rId17"/>
    <p:sldId id="307" r:id="rId18"/>
    <p:sldId id="323" r:id="rId19"/>
    <p:sldId id="305" r:id="rId20"/>
    <p:sldId id="325" r:id="rId21"/>
    <p:sldId id="327" r:id="rId22"/>
    <p:sldId id="328" r:id="rId23"/>
    <p:sldId id="329" r:id="rId24"/>
    <p:sldId id="324" r:id="rId25"/>
    <p:sldId id="346" r:id="rId26"/>
    <p:sldId id="330" r:id="rId27"/>
    <p:sldId id="331" r:id="rId28"/>
    <p:sldId id="332" r:id="rId29"/>
    <p:sldId id="326" r:id="rId30"/>
    <p:sldId id="33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0E2A47"/>
    <a:srgbClr val="81B051"/>
    <a:srgbClr val="92E3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6"/>
    <p:restoredTop sz="92445" autoAdjust="0"/>
  </p:normalViewPr>
  <p:slideViewPr>
    <p:cSldViewPr>
      <p:cViewPr varScale="1">
        <p:scale>
          <a:sx n="89" d="100"/>
          <a:sy n="89" d="100"/>
        </p:scale>
        <p:origin x="168"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63748-0A32-492E-9488-A9E407AE36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258D00-322B-4952-8682-4B28B13796E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73BEF6-EE6E-4FA5-84E6-4B3FF4F46CA1}"/>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4/7/24</a:t>
            </a:fld>
            <a:endParaRPr lang="en-US"/>
          </a:p>
        </p:txBody>
      </p:sp>
      <p:sp>
        <p:nvSpPr>
          <p:cNvPr id="5" name="Footer Placeholder 4">
            <a:extLst>
              <a:ext uri="{FF2B5EF4-FFF2-40B4-BE49-F238E27FC236}">
                <a16:creationId xmlns:a16="http://schemas.microsoft.com/office/drawing/2014/main" id="{CF22F585-F0A9-451D-905B-257A26297F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C05D9E-55AF-475F-B915-62D47ECF8AD7}"/>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41623126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B53FE-6C04-48A8-8BD0-BDEB9708B1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BD3A9D-14B4-4530-92A2-2FDE9C2313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61EB7-8752-40BB-87A7-5744FC9F4908}"/>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4/7/24</a:t>
            </a:fld>
            <a:endParaRPr lang="en-US"/>
          </a:p>
        </p:txBody>
      </p:sp>
      <p:sp>
        <p:nvSpPr>
          <p:cNvPr id="5" name="Footer Placeholder 4">
            <a:extLst>
              <a:ext uri="{FF2B5EF4-FFF2-40B4-BE49-F238E27FC236}">
                <a16:creationId xmlns:a16="http://schemas.microsoft.com/office/drawing/2014/main" id="{7A8F981C-0D0B-4FD3-A5AB-8E52D1B4B8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AC7E23-A4C1-4ADD-B905-75DEE2B1DFD9}"/>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0625301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35E698-59EB-4586-B26B-2EE8828F1C8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9664AF-DD5A-4F21-BC30-B35D888DCA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58775-FCDC-4A12-A450-F3E64DE193CD}"/>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4/7/24</a:t>
            </a:fld>
            <a:endParaRPr lang="en-US"/>
          </a:p>
        </p:txBody>
      </p:sp>
      <p:sp>
        <p:nvSpPr>
          <p:cNvPr id="5" name="Footer Placeholder 4">
            <a:extLst>
              <a:ext uri="{FF2B5EF4-FFF2-40B4-BE49-F238E27FC236}">
                <a16:creationId xmlns:a16="http://schemas.microsoft.com/office/drawing/2014/main" id="{1B9A884A-E970-4F50-992C-459E518394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73192E-D034-40B0-B7F6-BE564AB2FCA3}"/>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7170976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0040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531DA-B10B-4E60-8C22-D5E3885553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E6F83D2-CFC0-4C19-9F0B-36B486A54A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B6909-55E4-460C-B41E-529555261B11}"/>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4/7/24</a:t>
            </a:fld>
            <a:endParaRPr lang="en-US"/>
          </a:p>
        </p:txBody>
      </p:sp>
      <p:sp>
        <p:nvSpPr>
          <p:cNvPr id="5" name="Footer Placeholder 4">
            <a:extLst>
              <a:ext uri="{FF2B5EF4-FFF2-40B4-BE49-F238E27FC236}">
                <a16:creationId xmlns:a16="http://schemas.microsoft.com/office/drawing/2014/main" id="{1974046C-F09B-4458-9484-4F92337901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6A904C-FE21-494C-A9D9-C1B0FC8057B7}"/>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6510068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A815-495C-452D-9F91-924FFBE31A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988B81-8E39-4878-A9BB-4F261BADBF8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7E4562-4CDF-4D9B-B8D5-18852A70B0BD}"/>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4/7/24</a:t>
            </a:fld>
            <a:endParaRPr lang="en-US"/>
          </a:p>
        </p:txBody>
      </p:sp>
      <p:sp>
        <p:nvSpPr>
          <p:cNvPr id="5" name="Footer Placeholder 4">
            <a:extLst>
              <a:ext uri="{FF2B5EF4-FFF2-40B4-BE49-F238E27FC236}">
                <a16:creationId xmlns:a16="http://schemas.microsoft.com/office/drawing/2014/main" id="{58DD419F-B235-4FC4-9EC6-29C6678503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67758F-CD26-40B4-8777-AE1DF7A9B097}"/>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8487488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B7AC2-BA3E-42F7-94E7-EF586ADAB1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B91006-4A65-4364-ABA4-36BC4B9E675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9A8DF8-B0C2-4D84-91CB-C3F7AED846C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27E407-F8D3-4E96-AACB-CD4BB3F44864}"/>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4/7/24</a:t>
            </a:fld>
            <a:endParaRPr lang="en-US"/>
          </a:p>
        </p:txBody>
      </p:sp>
      <p:sp>
        <p:nvSpPr>
          <p:cNvPr id="6" name="Footer Placeholder 5">
            <a:extLst>
              <a:ext uri="{FF2B5EF4-FFF2-40B4-BE49-F238E27FC236}">
                <a16:creationId xmlns:a16="http://schemas.microsoft.com/office/drawing/2014/main" id="{94FBA93B-927E-4E62-8E15-2052CD0EB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DCA2BEC-A13E-49B0-950B-CF41AEC6AB52}"/>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37838495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8255-E801-4E47-A4B2-C89C62C80C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16CF48-CBBD-4AD1-A709-2AD2986F85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0D8AC3-9A46-4474-9715-AAA28630FB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A93AB8-38CC-4830-A0C2-BAE970B991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CEAE88-B3DD-4758-BD66-5B786221A4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F645A0-D15E-4385-8AD6-8A362C63A24F}"/>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4/7/24</a:t>
            </a:fld>
            <a:endParaRPr lang="en-US"/>
          </a:p>
        </p:txBody>
      </p:sp>
      <p:sp>
        <p:nvSpPr>
          <p:cNvPr id="8" name="Footer Placeholder 7">
            <a:extLst>
              <a:ext uri="{FF2B5EF4-FFF2-40B4-BE49-F238E27FC236}">
                <a16:creationId xmlns:a16="http://schemas.microsoft.com/office/drawing/2014/main" id="{8B217AF8-2FE2-4CE7-A5C9-680C3BB334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47C3A4-FAD2-4562-BDA6-A3C5ED86F35B}"/>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1360132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C6B5-6E77-4E85-B070-B578E4C59E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2D06BA1-939D-460F-A221-53325233D920}"/>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4/7/24</a:t>
            </a:fld>
            <a:endParaRPr lang="en-US"/>
          </a:p>
        </p:txBody>
      </p:sp>
      <p:sp>
        <p:nvSpPr>
          <p:cNvPr id="4" name="Footer Placeholder 3">
            <a:extLst>
              <a:ext uri="{FF2B5EF4-FFF2-40B4-BE49-F238E27FC236}">
                <a16:creationId xmlns:a16="http://schemas.microsoft.com/office/drawing/2014/main" id="{4346D180-E2EB-4AB1-ACBF-071901DC45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5AE8AC-C513-46A6-A0C0-C929471D57C9}"/>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4949533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1D290-5F86-4E59-AD02-227F888AA0C0}"/>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4/7/24</a:t>
            </a:fld>
            <a:endParaRPr lang="en-US"/>
          </a:p>
        </p:txBody>
      </p:sp>
      <p:sp>
        <p:nvSpPr>
          <p:cNvPr id="3" name="Footer Placeholder 2">
            <a:extLst>
              <a:ext uri="{FF2B5EF4-FFF2-40B4-BE49-F238E27FC236}">
                <a16:creationId xmlns:a16="http://schemas.microsoft.com/office/drawing/2014/main" id="{63C2ECCE-6E33-4423-B8A2-BAF3AB9DE7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BE56365-0899-4D72-8DB8-66C3A61F195A}"/>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28211876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98B7-A4E8-40A2-9720-FF6047EE10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A5F504-2CF3-4919-A7CB-F90EF6BB5E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59094F-A453-4384-A51F-6A0DB23C07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2765CB-F8D0-4F8B-996D-15EBEFC1D7DB}"/>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4/7/24</a:t>
            </a:fld>
            <a:endParaRPr lang="en-US"/>
          </a:p>
        </p:txBody>
      </p:sp>
      <p:sp>
        <p:nvSpPr>
          <p:cNvPr id="6" name="Footer Placeholder 5">
            <a:extLst>
              <a:ext uri="{FF2B5EF4-FFF2-40B4-BE49-F238E27FC236}">
                <a16:creationId xmlns:a16="http://schemas.microsoft.com/office/drawing/2014/main" id="{C09B9602-29C9-48FF-B6AE-F4A59D9922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81F104-7905-4C54-A80F-EF7AEEC1DB6F}"/>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10363790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5822-B002-4C05-8208-9C17407DAD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F7CEC2-4E3F-4E25-ACBC-7DF01BC6F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F157E8-BF39-4002-93EE-B27EC0902A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7056D4-7772-40D4-ACBC-AE9E4166F212}"/>
              </a:ext>
            </a:extLst>
          </p:cNvPr>
          <p:cNvSpPr>
            <a:spLocks noGrp="1"/>
          </p:cNvSpPr>
          <p:nvPr>
            <p:ph type="dt" sz="half" idx="10"/>
          </p:nvPr>
        </p:nvSpPr>
        <p:spPr>
          <a:xfrm>
            <a:off x="838200" y="6356350"/>
            <a:ext cx="2743200" cy="365125"/>
          </a:xfrm>
          <a:prstGeom prst="rect">
            <a:avLst/>
          </a:prstGeom>
        </p:spPr>
        <p:txBody>
          <a:bodyPr/>
          <a:lstStyle/>
          <a:p>
            <a:fld id="{02C1197A-7739-4987-9BEB-C408F2DB0C64}" type="datetimeFigureOut">
              <a:rPr lang="en-US" smtClean="0"/>
              <a:t>4/7/24</a:t>
            </a:fld>
            <a:endParaRPr lang="en-US"/>
          </a:p>
        </p:txBody>
      </p:sp>
      <p:sp>
        <p:nvSpPr>
          <p:cNvPr id="6" name="Footer Placeholder 5">
            <a:extLst>
              <a:ext uri="{FF2B5EF4-FFF2-40B4-BE49-F238E27FC236}">
                <a16:creationId xmlns:a16="http://schemas.microsoft.com/office/drawing/2014/main" id="{676F292C-7686-4BE4-AB04-4D7905E535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1D4033-A0EE-4A31-9824-17EBE5409F72}"/>
              </a:ext>
            </a:extLst>
          </p:cNvPr>
          <p:cNvSpPr>
            <a:spLocks noGrp="1"/>
          </p:cNvSpPr>
          <p:nvPr>
            <p:ph type="sldNum" sz="quarter" idx="12"/>
          </p:nvPr>
        </p:nvSpPr>
        <p:spPr>
          <a:xfrm>
            <a:off x="8610600" y="6356350"/>
            <a:ext cx="2743200" cy="365125"/>
          </a:xfrm>
          <a:prstGeom prst="rect">
            <a:avLst/>
          </a:prstGeom>
        </p:spPr>
        <p:txBody>
          <a:bodyPr/>
          <a:lstStyle/>
          <a:p>
            <a:fld id="{4AF74A50-990B-4E84-99E6-E3D0915CC13F}" type="slidenum">
              <a:rPr lang="en-US" smtClean="0"/>
              <a:t>‹#›</a:t>
            </a:fld>
            <a:endParaRPr lang="en-US"/>
          </a:p>
        </p:txBody>
      </p:sp>
    </p:spTree>
    <p:extLst>
      <p:ext uri="{BB962C8B-B14F-4D97-AF65-F5344CB8AC3E}">
        <p14:creationId xmlns:p14="http://schemas.microsoft.com/office/powerpoint/2010/main" val="37885786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9Slide.vn - 2019">
            <a:extLst>
              <a:ext uri="{FF2B5EF4-FFF2-40B4-BE49-F238E27FC236}">
                <a16:creationId xmlns:a16="http://schemas.microsoft.com/office/drawing/2014/main" id="{E3B79882-9948-4EE5-9486-2BD72DCE4BC0}"/>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91211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jpeg"/><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6.png"/><Relationship Id="rId11" Type="http://schemas.openxmlformats.org/officeDocument/2006/relationships/image" Target="../media/image16.jpeg"/><Relationship Id="rId5" Type="http://schemas.openxmlformats.org/officeDocument/2006/relationships/image" Target="../media/image5.png"/><Relationship Id="rId10" Type="http://schemas.openxmlformats.org/officeDocument/2006/relationships/image" Target="../media/image15.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6.png"/><Relationship Id="rId11" Type="http://schemas.openxmlformats.org/officeDocument/2006/relationships/image" Target="../media/image23.jpe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6.png"/><Relationship Id="rId11"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image" Target="../media/image3.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6.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27.jp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6.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28.jpeg"/><Relationship Id="rId4" Type="http://schemas.openxmlformats.org/officeDocument/2006/relationships/image" Target="../media/image3.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6.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29.jpeg"/><Relationship Id="rId4" Type="http://schemas.openxmlformats.org/officeDocument/2006/relationships/image" Target="../media/image3.pn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6.png"/><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3.png"/><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1.jpeg"/><Relationship Id="rId4" Type="http://schemas.openxmlformats.org/officeDocument/2006/relationships/image" Target="../media/image3.pn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3.jpeg"/><Relationship Id="rId4" Type="http://schemas.openxmlformats.org/officeDocument/2006/relationships/image" Target="../media/image3.pn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4.jpeg"/><Relationship Id="rId4" Type="http://schemas.openxmlformats.org/officeDocument/2006/relationships/image" Target="../media/image3.pn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5.jpg"/><Relationship Id="rId4" Type="http://schemas.openxmlformats.org/officeDocument/2006/relationships/image" Target="../media/image3.png"/><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6.jpeg"/><Relationship Id="rId4" Type="http://schemas.openxmlformats.org/officeDocument/2006/relationships/image" Target="../media/image3.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13.jpeg"/><Relationship Id="rId5" Type="http://schemas.openxmlformats.org/officeDocument/2006/relationships/image" Target="../media/image5.png"/><Relationship Id="rId10"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6.png"/><Relationship Id="rId11" Type="http://schemas.openxmlformats.org/officeDocument/2006/relationships/image" Target="../media/image13.jpeg"/><Relationship Id="rId5" Type="http://schemas.openxmlformats.org/officeDocument/2006/relationships/image" Target="../media/image5.png"/><Relationship Id="rId10" Type="http://schemas.openxmlformats.org/officeDocument/2006/relationships/image" Target="../media/image12.jpeg"/><Relationship Id="rId4" Type="http://schemas.openxmlformats.org/officeDocument/2006/relationships/image" Target="../media/image3.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jpeg"/><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6.png"/><Relationship Id="rId11" Type="http://schemas.openxmlformats.org/officeDocument/2006/relationships/image" Target="../media/image16.jpeg"/><Relationship Id="rId5" Type="http://schemas.openxmlformats.org/officeDocument/2006/relationships/image" Target="../media/image5.png"/><Relationship Id="rId10" Type="http://schemas.openxmlformats.org/officeDocument/2006/relationships/image" Target="../media/image15.jpe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5C88B158-32BB-4D9F-A9F0-E3DCE8FBD1C9}"/>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243453">
            <a:extLst>
              <a:ext uri="{FF2B5EF4-FFF2-40B4-BE49-F238E27FC236}">
                <a16:creationId xmlns:a16="http://schemas.microsoft.com/office/drawing/2014/main" id="{C0CAF7DA-040A-4F51-B018-FEF887C9A15D}"/>
              </a:ext>
            </a:extLst>
          </p:cNvPr>
          <p:cNvGrpSpPr/>
          <p:nvPr/>
        </p:nvGrpSpPr>
        <p:grpSpPr>
          <a:xfrm>
            <a:off x="655320" y="-2802255"/>
            <a:ext cx="11536680" cy="3801110"/>
            <a:chOff x="1032" y="-4413"/>
            <a:chExt cx="18168" cy="5986"/>
          </a:xfrm>
          <a:solidFill>
            <a:srgbClr val="0E2A47">
              <a:alpha val="17000"/>
            </a:srgbClr>
          </a:solidFill>
        </p:grpSpPr>
        <p:sp>
          <p:nvSpPr>
            <p:cNvPr id="143" name="4564256">
              <a:extLst>
                <a:ext uri="{FF2B5EF4-FFF2-40B4-BE49-F238E27FC236}">
                  <a16:creationId xmlns:a16="http://schemas.microsoft.com/office/drawing/2014/main" id="{49400EC8-8D4F-4CC5-80F8-96224931E81B}"/>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4" name="24562456">
              <a:extLst>
                <a:ext uri="{FF2B5EF4-FFF2-40B4-BE49-F238E27FC236}">
                  <a16:creationId xmlns:a16="http://schemas.microsoft.com/office/drawing/2014/main" id="{004E6F1F-1DD3-4859-89A5-9000C8BDB82D}"/>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5" name="2462456">
              <a:extLst>
                <a:ext uri="{FF2B5EF4-FFF2-40B4-BE49-F238E27FC236}">
                  <a16:creationId xmlns:a16="http://schemas.microsoft.com/office/drawing/2014/main" id="{6C6F506F-B3A6-4BAD-A61D-67857A18279E}"/>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41" name="Picture 140">
            <a:extLst>
              <a:ext uri="{FF2B5EF4-FFF2-40B4-BE49-F238E27FC236}">
                <a16:creationId xmlns:a16="http://schemas.microsoft.com/office/drawing/2014/main" id="{0B75836D-4BB1-4821-B8EA-2AEEB17EEA1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53t4wt"/>
          <p:cNvSpPr/>
          <p:nvPr/>
        </p:nvSpPr>
        <p:spPr>
          <a:xfrm>
            <a:off x="659130" y="298133"/>
            <a:ext cx="10914380" cy="6261735"/>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146"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7EE478A4-3DEF-4D2A-80C8-4CEFF645F234}"/>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52525" y="641350"/>
            <a:ext cx="1529443" cy="15294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813855-BB80-4694-8C09-150FFA66C703}"/>
              </a:ext>
            </a:extLst>
          </p:cNvPr>
          <p:cNvSpPr txBox="1"/>
          <p:nvPr/>
        </p:nvSpPr>
        <p:spPr>
          <a:xfrm>
            <a:off x="1550044" y="3672759"/>
            <a:ext cx="9091913" cy="1106713"/>
          </a:xfrm>
          <a:prstGeom prst="rect">
            <a:avLst/>
          </a:prstGeom>
          <a:noFill/>
        </p:spPr>
        <p:txBody>
          <a:bodyPr wrap="none" lIns="0" tIns="0" rIns="0" bIns="0" rtlCol="0">
            <a:spAutoFit/>
          </a:bodyPr>
          <a:lstStyle/>
          <a:p>
            <a:pPr>
              <a:lnSpc>
                <a:spcPct val="120000"/>
              </a:lnSpc>
            </a:pPr>
            <a:r>
              <a:rPr lang="en-US" sz="6600" b="1" spc="-80">
                <a:solidFill>
                  <a:schemeClr val="bg1"/>
                </a:solidFill>
              </a:rPr>
              <a:t>CẢM ỨNG Ở SINH VẬT</a:t>
            </a:r>
          </a:p>
        </p:txBody>
      </p:sp>
      <p:grpSp>
        <p:nvGrpSpPr>
          <p:cNvPr id="11" name="Group 10">
            <a:extLst>
              <a:ext uri="{FF2B5EF4-FFF2-40B4-BE49-F238E27FC236}">
                <a16:creationId xmlns:a16="http://schemas.microsoft.com/office/drawing/2014/main" id="{ECC9C73C-B2C9-4FB2-9B00-BCD20FB7A8E1}"/>
              </a:ext>
            </a:extLst>
          </p:cNvPr>
          <p:cNvGrpSpPr/>
          <p:nvPr/>
        </p:nvGrpSpPr>
        <p:grpSpPr>
          <a:xfrm>
            <a:off x="3048002" y="2000281"/>
            <a:ext cx="6095998" cy="1252584"/>
            <a:chOff x="-265897" y="2000281"/>
            <a:chExt cx="6095998" cy="1252584"/>
          </a:xfrm>
        </p:grpSpPr>
        <p:sp>
          <p:nvSpPr>
            <p:cNvPr id="12" name="Google Shape;583;p33">
              <a:extLst>
                <a:ext uri="{FF2B5EF4-FFF2-40B4-BE49-F238E27FC236}">
                  <a16:creationId xmlns:a16="http://schemas.microsoft.com/office/drawing/2014/main" id="{172E0528-4010-4E52-AED8-E91403978C1E}"/>
                </a:ext>
              </a:extLst>
            </p:cNvPr>
            <p:cNvSpPr/>
            <p:nvPr/>
          </p:nvSpPr>
          <p:spPr>
            <a:xfrm>
              <a:off x="-265897" y="2000281"/>
              <a:ext cx="6095998"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3" name="TextBox 12">
              <a:extLst>
                <a:ext uri="{FF2B5EF4-FFF2-40B4-BE49-F238E27FC236}">
                  <a16:creationId xmlns:a16="http://schemas.microsoft.com/office/drawing/2014/main" id="{68A583FC-0373-427D-A83E-9F9EE6EF25CB}"/>
                </a:ext>
              </a:extLst>
            </p:cNvPr>
            <p:cNvSpPr txBox="1"/>
            <p:nvPr/>
          </p:nvSpPr>
          <p:spPr>
            <a:xfrm>
              <a:off x="71423" y="2073217"/>
              <a:ext cx="5421356" cy="1106713"/>
            </a:xfrm>
            <a:prstGeom prst="rect">
              <a:avLst/>
            </a:prstGeom>
            <a:noFill/>
          </p:spPr>
          <p:txBody>
            <a:bodyPr wrap="none" lIns="0" tIns="0" rIns="0" bIns="0" rtlCol="0">
              <a:spAutoFit/>
            </a:bodyPr>
            <a:lstStyle/>
            <a:p>
              <a:pPr>
                <a:lnSpc>
                  <a:spcPct val="120000"/>
                </a:lnSpc>
              </a:pPr>
              <a:r>
                <a:rPr lang="en-US" sz="6600" b="1">
                  <a:solidFill>
                    <a:srgbClr val="0E2A47"/>
                  </a:solidFill>
                </a:rPr>
                <a:t>CHƯƠNG VIII</a:t>
              </a:r>
            </a:p>
          </p:txBody>
        </p:sp>
      </p:grpSp>
      <p:pic>
        <p:nvPicPr>
          <p:cNvPr id="14" name="Picture 13">
            <a:extLst>
              <a:ext uri="{FF2B5EF4-FFF2-40B4-BE49-F238E27FC236}">
                <a16:creationId xmlns:a16="http://schemas.microsoft.com/office/drawing/2014/main" id="{C7FF5514-37C0-48C6-8333-DB16CEB4985C}"/>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15" name="Picture 14">
            <a:extLst>
              <a:ext uri="{FF2B5EF4-FFF2-40B4-BE49-F238E27FC236}">
                <a16:creationId xmlns:a16="http://schemas.microsoft.com/office/drawing/2014/main" id="{DC4ADD10-B043-43D0-86F8-F4D4A7C50D4E}"/>
              </a:ext>
            </a:extLst>
          </p:cNvPr>
          <p:cNvPicPr>
            <a:picLocks noChangeAspect="1"/>
          </p:cNvPicPr>
          <p:nvPr/>
        </p:nvPicPr>
        <p:blipFill>
          <a:blip r:embed="rId7"/>
          <a:stretch>
            <a:fillRect/>
          </a:stretch>
        </p:blipFill>
        <p:spPr>
          <a:xfrm>
            <a:off x="9881286" y="468085"/>
            <a:ext cx="1937878" cy="1333500"/>
          </a:xfrm>
          <a:prstGeom prst="rect">
            <a:avLst/>
          </a:prstGeom>
        </p:spPr>
      </p:pic>
      <p:pic>
        <p:nvPicPr>
          <p:cNvPr id="16" name="Picture 15">
            <a:extLst>
              <a:ext uri="{FF2B5EF4-FFF2-40B4-BE49-F238E27FC236}">
                <a16:creationId xmlns:a16="http://schemas.microsoft.com/office/drawing/2014/main" id="{54AC3BFE-B3E4-4534-9C82-C4CB093DBA5C}"/>
              </a:ext>
            </a:extLst>
          </p:cNvPr>
          <p:cNvPicPr>
            <a:picLocks noChangeAspect="1"/>
          </p:cNvPicPr>
          <p:nvPr/>
        </p:nvPicPr>
        <p:blipFill>
          <a:blip r:embed="rId8"/>
          <a:stretch>
            <a:fillRect/>
          </a:stretch>
        </p:blipFill>
        <p:spPr>
          <a:xfrm rot="20356276">
            <a:off x="411764" y="5400453"/>
            <a:ext cx="2079583" cy="1105164"/>
          </a:xfrm>
          <a:prstGeom prst="rect">
            <a:avLst/>
          </a:prstGeom>
        </p:spPr>
      </p:pic>
      <p:pic>
        <p:nvPicPr>
          <p:cNvPr id="17" name="Picture 16">
            <a:extLst>
              <a:ext uri="{FF2B5EF4-FFF2-40B4-BE49-F238E27FC236}">
                <a16:creationId xmlns:a16="http://schemas.microsoft.com/office/drawing/2014/main" id="{6AA05923-D999-49E6-B3F4-97DF7122706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rot="1308932">
            <a:off x="9909467" y="5431066"/>
            <a:ext cx="1774754" cy="104593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5128" name="Picture 8" descr="Hot and cold temperatures Royalty Free Vector Image">
            <a:extLst>
              <a:ext uri="{FF2B5EF4-FFF2-40B4-BE49-F238E27FC236}">
                <a16:creationId xmlns:a16="http://schemas.microsoft.com/office/drawing/2014/main" id="{C86B4B36-9603-4228-9FCC-A5F38D43F5A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58" b="51530"/>
          <a:stretch/>
        </p:blipFill>
        <p:spPr bwMode="auto">
          <a:xfrm>
            <a:off x="1580894" y="788880"/>
            <a:ext cx="9030212" cy="443626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7181C74-AC3E-4573-8C32-B6BD57AAFF18}"/>
              </a:ext>
            </a:extLst>
          </p:cNvPr>
          <p:cNvSpPr txBox="1"/>
          <p:nvPr/>
        </p:nvSpPr>
        <p:spPr>
          <a:xfrm>
            <a:off x="1774754" y="5660928"/>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dirty="0">
                <a:solidFill>
                  <a:srgbClr val="C00000"/>
                </a:solidFill>
              </a:rPr>
              <a:t>c. Phản ứng của cơ thể người đối với nhiệt độ</a:t>
            </a:r>
          </a:p>
        </p:txBody>
      </p:sp>
    </p:spTree>
    <p:custDataLst>
      <p:tags r:id="rId1"/>
    </p:custDataLst>
    <p:extLst>
      <p:ext uri="{BB962C8B-B14F-4D97-AF65-F5344CB8AC3E}">
        <p14:creationId xmlns:p14="http://schemas.microsoft.com/office/powerpoint/2010/main" val="5323001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7" name="TextBox 16">
            <a:extLst>
              <a:ext uri="{FF2B5EF4-FFF2-40B4-BE49-F238E27FC236}">
                <a16:creationId xmlns:a16="http://schemas.microsoft.com/office/drawing/2014/main" id="{AA2955B8-59E6-446C-A0EB-B4C28BDCAC9C}"/>
              </a:ext>
            </a:extLst>
          </p:cNvPr>
          <p:cNvSpPr txBox="1"/>
          <p:nvPr/>
        </p:nvSpPr>
        <p:spPr>
          <a:xfrm>
            <a:off x="1774754" y="5573843"/>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dirty="0">
                <a:solidFill>
                  <a:srgbClr val="C00000"/>
                </a:solidFill>
              </a:rPr>
              <a:t>d. Phản ứng của gà con đối với tiếng kêu của gà mẹ </a:t>
            </a:r>
          </a:p>
        </p:txBody>
      </p:sp>
      <p:pic>
        <p:nvPicPr>
          <p:cNvPr id="6150" name="Picture 6" descr="Chicks following chicken spring easter chickens Vector Image">
            <a:extLst>
              <a:ext uri="{FF2B5EF4-FFF2-40B4-BE49-F238E27FC236}">
                <a16:creationId xmlns:a16="http://schemas.microsoft.com/office/drawing/2014/main" id="{205A8EC9-C3CB-423A-8998-CF7B9CBA1D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3339" b="23563"/>
          <a:stretch/>
        </p:blipFill>
        <p:spPr bwMode="auto">
          <a:xfrm>
            <a:off x="1794138" y="1021476"/>
            <a:ext cx="8603724" cy="4234478"/>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17871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7" name="TextBox 16">
            <a:extLst>
              <a:ext uri="{FF2B5EF4-FFF2-40B4-BE49-F238E27FC236}">
                <a16:creationId xmlns:a16="http://schemas.microsoft.com/office/drawing/2014/main" id="{AA2955B8-59E6-446C-A0EB-B4C28BDCAC9C}"/>
              </a:ext>
            </a:extLst>
          </p:cNvPr>
          <p:cNvSpPr txBox="1"/>
          <p:nvPr/>
        </p:nvSpPr>
        <p:spPr>
          <a:xfrm>
            <a:off x="916289" y="2990033"/>
            <a:ext cx="4343400" cy="87793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lnSpc>
                <a:spcPct val="125000"/>
              </a:lnSpc>
            </a:pPr>
            <a:r>
              <a:rPr lang="vi-VN" sz="2400" b="1">
                <a:solidFill>
                  <a:srgbClr val="C00000"/>
                </a:solidFill>
              </a:rPr>
              <a:t>e. Phản ứng của cây trầu bà đối với giá thể</a:t>
            </a:r>
          </a:p>
        </p:txBody>
      </p:sp>
      <p:pic>
        <p:nvPicPr>
          <p:cNvPr id="12" name="Picture 12" descr="Premium Photo | Golden pothos, devil's ivy, epipremnum aureum plant on wall">
            <a:extLst>
              <a:ext uri="{FF2B5EF4-FFF2-40B4-BE49-F238E27FC236}">
                <a16:creationId xmlns:a16="http://schemas.microsoft.com/office/drawing/2014/main" id="{6B11EA8D-F673-4312-A884-DACF4F4DC14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986" t="24575" b="590"/>
          <a:stretch/>
        </p:blipFill>
        <p:spPr bwMode="auto">
          <a:xfrm>
            <a:off x="6012542" y="346977"/>
            <a:ext cx="5011011" cy="6164047"/>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2723649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996206" y="633042"/>
            <a:ext cx="8823664" cy="914400"/>
            <a:chOff x="1329259" y="576203"/>
            <a:chExt cx="8823664"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81282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a:solidFill>
                    <a:srgbClr val="C00000"/>
                  </a:solidFill>
                </a:rPr>
                <a:t>Câu hỏi 1: </a:t>
              </a:r>
              <a:r>
                <a:rPr lang="vi-VN" sz="2400"/>
                <a:t>Quan sát hình rồi hoàn thành bảng theo mẫu:</a:t>
              </a:r>
            </a:p>
          </p:txBody>
        </p:sp>
      </p:grpSp>
      <p:grpSp>
        <p:nvGrpSpPr>
          <p:cNvPr id="38" name="Group 37">
            <a:extLst>
              <a:ext uri="{FF2B5EF4-FFF2-40B4-BE49-F238E27FC236}">
                <a16:creationId xmlns:a16="http://schemas.microsoft.com/office/drawing/2014/main" id="{1F892F65-DE53-47EB-93F9-97E2DB53FF82}"/>
              </a:ext>
            </a:extLst>
          </p:cNvPr>
          <p:cNvGrpSpPr/>
          <p:nvPr/>
        </p:nvGrpSpPr>
        <p:grpSpPr>
          <a:xfrm>
            <a:off x="494250" y="2033081"/>
            <a:ext cx="3727383" cy="2058911"/>
            <a:chOff x="730660" y="2033081"/>
            <a:chExt cx="3727383" cy="2058911"/>
          </a:xfrm>
        </p:grpSpPr>
        <p:pic>
          <p:nvPicPr>
            <p:cNvPr id="5122" name="Picture 2" descr="Plant Tropisms - Phototropism, Thigmotropism, and More">
              <a:extLst>
                <a:ext uri="{FF2B5EF4-FFF2-40B4-BE49-F238E27FC236}">
                  <a16:creationId xmlns:a16="http://schemas.microsoft.com/office/drawing/2014/main" id="{C4597F6F-9EC3-44E3-96F5-2625F06B052A}"/>
                </a:ext>
              </a:extLst>
            </p:cNvPr>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l="5537" r="5537"/>
            <a:stretch/>
          </p:blipFill>
          <p:spPr bwMode="auto">
            <a:xfrm>
              <a:off x="1235075" y="2033081"/>
              <a:ext cx="3222968" cy="203930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4FD86069-44A5-40C7-BFCD-319BFD41BE86}"/>
                </a:ext>
              </a:extLst>
            </p:cNvPr>
            <p:cNvGrpSpPr/>
            <p:nvPr/>
          </p:nvGrpSpPr>
          <p:grpSpPr>
            <a:xfrm>
              <a:off x="730660" y="3448608"/>
              <a:ext cx="486317" cy="643384"/>
              <a:chOff x="756854" y="3448608"/>
              <a:chExt cx="486317" cy="643384"/>
            </a:xfrm>
          </p:grpSpPr>
          <p:sp>
            <p:nvSpPr>
              <p:cNvPr id="2" name="Rectangle 1">
                <a:extLst>
                  <a:ext uri="{FF2B5EF4-FFF2-40B4-BE49-F238E27FC236}">
                    <a16:creationId xmlns:a16="http://schemas.microsoft.com/office/drawing/2014/main" id="{9F922953-166E-4551-AB5C-0000BE495596}"/>
                  </a:ext>
                </a:extLst>
              </p:cNvPr>
              <p:cNvSpPr/>
              <p:nvPr/>
            </p:nvSpPr>
            <p:spPr>
              <a:xfrm>
                <a:off x="756854" y="3448608"/>
                <a:ext cx="486317"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172308E-F606-436B-80A3-AF92BB49CED9}"/>
                  </a:ext>
                </a:extLst>
              </p:cNvPr>
              <p:cNvSpPr txBox="1"/>
              <p:nvPr/>
            </p:nvSpPr>
            <p:spPr>
              <a:xfrm>
                <a:off x="807491" y="3489640"/>
                <a:ext cx="385042" cy="523220"/>
              </a:xfrm>
              <a:prstGeom prst="rect">
                <a:avLst/>
              </a:prstGeom>
              <a:noFill/>
            </p:spPr>
            <p:txBody>
              <a:bodyPr wrap="none" rtlCol="0">
                <a:spAutoFit/>
              </a:bodyPr>
              <a:lstStyle/>
              <a:p>
                <a:pPr algn="ctr"/>
                <a:r>
                  <a:rPr lang="en-US" sz="2800" b="1">
                    <a:solidFill>
                      <a:srgbClr val="C00000"/>
                    </a:solidFill>
                  </a:rPr>
                  <a:t>a</a:t>
                </a:r>
              </a:p>
            </p:txBody>
          </p:sp>
        </p:grpSp>
      </p:grpSp>
      <p:grpSp>
        <p:nvGrpSpPr>
          <p:cNvPr id="49" name="Group 48">
            <a:extLst>
              <a:ext uri="{FF2B5EF4-FFF2-40B4-BE49-F238E27FC236}">
                <a16:creationId xmlns:a16="http://schemas.microsoft.com/office/drawing/2014/main" id="{EF82B88A-4E0D-4D26-9523-17BB29F054D0}"/>
              </a:ext>
            </a:extLst>
          </p:cNvPr>
          <p:cNvGrpSpPr/>
          <p:nvPr/>
        </p:nvGrpSpPr>
        <p:grpSpPr>
          <a:xfrm>
            <a:off x="4716437" y="2033080"/>
            <a:ext cx="3631962" cy="2058354"/>
            <a:chOff x="4972716" y="2033080"/>
            <a:chExt cx="3631962" cy="2058354"/>
          </a:xfrm>
        </p:grpSpPr>
        <p:pic>
          <p:nvPicPr>
            <p:cNvPr id="5124" name="Picture 4" descr="What Are The 5 Tropisms And The Plant's Response To Each? - WorldAtlas">
              <a:extLst>
                <a:ext uri="{FF2B5EF4-FFF2-40B4-BE49-F238E27FC236}">
                  <a16:creationId xmlns:a16="http://schemas.microsoft.com/office/drawing/2014/main" id="{1E7CC59E-F305-4161-89AB-8E37ED98DEA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3967" b="16379"/>
            <a:stretch/>
          </p:blipFill>
          <p:spPr bwMode="auto">
            <a:xfrm>
              <a:off x="5480332" y="2033080"/>
              <a:ext cx="3124346" cy="203930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C515B539-C881-40E4-8065-D4E0400622DA}"/>
                </a:ext>
              </a:extLst>
            </p:cNvPr>
            <p:cNvGrpSpPr/>
            <p:nvPr/>
          </p:nvGrpSpPr>
          <p:grpSpPr>
            <a:xfrm>
              <a:off x="4972716" y="3448050"/>
              <a:ext cx="486318" cy="643384"/>
              <a:chOff x="6190649" y="3448050"/>
              <a:chExt cx="486318" cy="643384"/>
            </a:xfrm>
          </p:grpSpPr>
          <p:sp>
            <p:nvSpPr>
              <p:cNvPr id="20" name="Rectangle 19">
                <a:extLst>
                  <a:ext uri="{FF2B5EF4-FFF2-40B4-BE49-F238E27FC236}">
                    <a16:creationId xmlns:a16="http://schemas.microsoft.com/office/drawing/2014/main" id="{0B73B5FB-A25C-4BDB-9988-CB10AED152E3}"/>
                  </a:ext>
                </a:extLst>
              </p:cNvPr>
              <p:cNvSpPr/>
              <p:nvPr/>
            </p:nvSpPr>
            <p:spPr>
              <a:xfrm>
                <a:off x="6190649" y="3448050"/>
                <a:ext cx="486318"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E699FD1-6EEB-488A-BC7B-54D95409EB66}"/>
                  </a:ext>
                </a:extLst>
              </p:cNvPr>
              <p:cNvSpPr txBox="1"/>
              <p:nvPr/>
            </p:nvSpPr>
            <p:spPr>
              <a:xfrm>
                <a:off x="6231669" y="3505312"/>
                <a:ext cx="404278" cy="523220"/>
              </a:xfrm>
              <a:prstGeom prst="rect">
                <a:avLst/>
              </a:prstGeom>
              <a:noFill/>
            </p:spPr>
            <p:txBody>
              <a:bodyPr wrap="none" rtlCol="0">
                <a:spAutoFit/>
              </a:bodyPr>
              <a:lstStyle/>
              <a:p>
                <a:pPr algn="ctr"/>
                <a:r>
                  <a:rPr lang="en-US" sz="2800" b="1">
                    <a:solidFill>
                      <a:srgbClr val="C00000"/>
                    </a:solidFill>
                  </a:rPr>
                  <a:t>b</a:t>
                </a:r>
              </a:p>
            </p:txBody>
          </p:sp>
        </p:grpSp>
      </p:grpSp>
      <p:grpSp>
        <p:nvGrpSpPr>
          <p:cNvPr id="50" name="Group 49">
            <a:extLst>
              <a:ext uri="{FF2B5EF4-FFF2-40B4-BE49-F238E27FC236}">
                <a16:creationId xmlns:a16="http://schemas.microsoft.com/office/drawing/2014/main" id="{18A02CF6-8EEE-45D3-9128-9A448AD37F1C}"/>
              </a:ext>
            </a:extLst>
          </p:cNvPr>
          <p:cNvGrpSpPr/>
          <p:nvPr/>
        </p:nvGrpSpPr>
        <p:grpSpPr>
          <a:xfrm>
            <a:off x="494527" y="4419600"/>
            <a:ext cx="3727383" cy="2057044"/>
            <a:chOff x="730660" y="4419600"/>
            <a:chExt cx="3727383" cy="2057044"/>
          </a:xfrm>
        </p:grpSpPr>
        <p:pic>
          <p:nvPicPr>
            <p:cNvPr id="5128" name="Picture 8" descr="Hot and cold temperatures Royalty Free Vector Image">
              <a:extLst>
                <a:ext uri="{FF2B5EF4-FFF2-40B4-BE49-F238E27FC236}">
                  <a16:creationId xmlns:a16="http://schemas.microsoft.com/office/drawing/2014/main" id="{C86B4B36-9603-4228-9FCC-A5F38D43F5A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868" b="33314"/>
            <a:stretch/>
          </p:blipFill>
          <p:spPr bwMode="auto">
            <a:xfrm>
              <a:off x="1254125" y="4419600"/>
              <a:ext cx="3203918" cy="2039304"/>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46A2AF55-A616-499E-8E40-F39AD54B6E5E}"/>
                </a:ext>
              </a:extLst>
            </p:cNvPr>
            <p:cNvGrpSpPr/>
            <p:nvPr/>
          </p:nvGrpSpPr>
          <p:grpSpPr>
            <a:xfrm>
              <a:off x="730660" y="5833260"/>
              <a:ext cx="504415" cy="643384"/>
              <a:chOff x="730660" y="5833260"/>
              <a:chExt cx="504415" cy="643384"/>
            </a:xfrm>
          </p:grpSpPr>
          <p:sp>
            <p:nvSpPr>
              <p:cNvPr id="21" name="Rectangle 20">
                <a:extLst>
                  <a:ext uri="{FF2B5EF4-FFF2-40B4-BE49-F238E27FC236}">
                    <a16:creationId xmlns:a16="http://schemas.microsoft.com/office/drawing/2014/main" id="{59A0F35F-456A-4E0A-BDAA-A043FBBBEC4B}"/>
                  </a:ext>
                </a:extLst>
              </p:cNvPr>
              <p:cNvSpPr/>
              <p:nvPr/>
            </p:nvSpPr>
            <p:spPr>
              <a:xfrm>
                <a:off x="730660" y="5833260"/>
                <a:ext cx="504415"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567540E-3B62-43D7-A9B0-1A529883044B}"/>
                  </a:ext>
                </a:extLst>
              </p:cNvPr>
              <p:cNvSpPr txBox="1"/>
              <p:nvPr/>
            </p:nvSpPr>
            <p:spPr>
              <a:xfrm>
                <a:off x="790346" y="5867148"/>
                <a:ext cx="385042" cy="523220"/>
              </a:xfrm>
              <a:prstGeom prst="rect">
                <a:avLst/>
              </a:prstGeom>
              <a:noFill/>
            </p:spPr>
            <p:txBody>
              <a:bodyPr wrap="square" rtlCol="0">
                <a:spAutoFit/>
              </a:bodyPr>
              <a:lstStyle/>
              <a:p>
                <a:pPr algn="ctr"/>
                <a:r>
                  <a:rPr lang="en-US" sz="2800" b="1">
                    <a:solidFill>
                      <a:srgbClr val="C00000"/>
                    </a:solidFill>
                  </a:rPr>
                  <a:t>c</a:t>
                </a:r>
              </a:p>
            </p:txBody>
          </p:sp>
        </p:grpSp>
      </p:grpSp>
      <p:grpSp>
        <p:nvGrpSpPr>
          <p:cNvPr id="51" name="Group 50">
            <a:extLst>
              <a:ext uri="{FF2B5EF4-FFF2-40B4-BE49-F238E27FC236}">
                <a16:creationId xmlns:a16="http://schemas.microsoft.com/office/drawing/2014/main" id="{E2529420-925C-4F3F-BF07-E790078EBC4E}"/>
              </a:ext>
            </a:extLst>
          </p:cNvPr>
          <p:cNvGrpSpPr/>
          <p:nvPr/>
        </p:nvGrpSpPr>
        <p:grpSpPr>
          <a:xfrm>
            <a:off x="4716437" y="4419600"/>
            <a:ext cx="3629581" cy="2058354"/>
            <a:chOff x="4975097" y="4419600"/>
            <a:chExt cx="3629581" cy="2058354"/>
          </a:xfrm>
        </p:grpSpPr>
        <p:pic>
          <p:nvPicPr>
            <p:cNvPr id="23" name="Picture 6" descr="Chicks following chicken spring easter chickens Vector Image">
              <a:extLst>
                <a:ext uri="{FF2B5EF4-FFF2-40B4-BE49-F238E27FC236}">
                  <a16:creationId xmlns:a16="http://schemas.microsoft.com/office/drawing/2014/main" id="{271789AC-D0B1-48E6-8FF6-3B2878D814D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004" b="14306"/>
            <a:stretch/>
          </p:blipFill>
          <p:spPr bwMode="auto">
            <a:xfrm>
              <a:off x="5480332" y="4419600"/>
              <a:ext cx="3124346" cy="2039496"/>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6C67C0B6-CE85-4050-BDEF-64FD1BBF2908}"/>
                </a:ext>
              </a:extLst>
            </p:cNvPr>
            <p:cNvGrpSpPr/>
            <p:nvPr/>
          </p:nvGrpSpPr>
          <p:grpSpPr>
            <a:xfrm>
              <a:off x="4975097" y="5834570"/>
              <a:ext cx="485840" cy="643384"/>
              <a:chOff x="6190649" y="5834570"/>
              <a:chExt cx="485840" cy="643384"/>
            </a:xfrm>
          </p:grpSpPr>
          <p:sp>
            <p:nvSpPr>
              <p:cNvPr id="22" name="Rectangle 21">
                <a:extLst>
                  <a:ext uri="{FF2B5EF4-FFF2-40B4-BE49-F238E27FC236}">
                    <a16:creationId xmlns:a16="http://schemas.microsoft.com/office/drawing/2014/main" id="{34994D49-80F8-4BB3-92E2-225ECB0163B4}"/>
                  </a:ext>
                </a:extLst>
              </p:cNvPr>
              <p:cNvSpPr/>
              <p:nvPr/>
            </p:nvSpPr>
            <p:spPr>
              <a:xfrm>
                <a:off x="6190649" y="5834570"/>
                <a:ext cx="485840"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C3A18D8-CE00-480B-A066-01A303A7A016}"/>
                  </a:ext>
                </a:extLst>
              </p:cNvPr>
              <p:cNvSpPr txBox="1"/>
              <p:nvPr/>
            </p:nvSpPr>
            <p:spPr>
              <a:xfrm>
                <a:off x="6231430" y="5894652"/>
                <a:ext cx="404278" cy="523220"/>
              </a:xfrm>
              <a:prstGeom prst="rect">
                <a:avLst/>
              </a:prstGeom>
              <a:noFill/>
              <a:ln w="38100">
                <a:noFill/>
              </a:ln>
            </p:spPr>
            <p:txBody>
              <a:bodyPr wrap="none" rtlCol="0">
                <a:spAutoFit/>
              </a:bodyPr>
              <a:lstStyle/>
              <a:p>
                <a:pPr algn="ctr"/>
                <a:r>
                  <a:rPr lang="en-US" sz="2800" b="1">
                    <a:solidFill>
                      <a:srgbClr val="C00000"/>
                    </a:solidFill>
                  </a:rPr>
                  <a:t>d</a:t>
                </a:r>
              </a:p>
            </p:txBody>
          </p:sp>
        </p:grpSp>
      </p:grpSp>
      <p:grpSp>
        <p:nvGrpSpPr>
          <p:cNvPr id="52" name="Group 51">
            <a:extLst>
              <a:ext uri="{FF2B5EF4-FFF2-40B4-BE49-F238E27FC236}">
                <a16:creationId xmlns:a16="http://schemas.microsoft.com/office/drawing/2014/main" id="{5B5E4638-A624-4BA3-A510-041BBF978ABB}"/>
              </a:ext>
            </a:extLst>
          </p:cNvPr>
          <p:cNvGrpSpPr/>
          <p:nvPr/>
        </p:nvGrpSpPr>
        <p:grpSpPr>
          <a:xfrm>
            <a:off x="8840545" y="2033080"/>
            <a:ext cx="2856929" cy="4444874"/>
            <a:chOff x="8935882" y="2033080"/>
            <a:chExt cx="2856929" cy="4444874"/>
          </a:xfrm>
        </p:grpSpPr>
        <p:pic>
          <p:nvPicPr>
            <p:cNvPr id="32" name="Picture 12" descr="Premium Photo | Golden pothos, devil's ivy, epipremnum aureum plant on wall">
              <a:extLst>
                <a:ext uri="{FF2B5EF4-FFF2-40B4-BE49-F238E27FC236}">
                  <a16:creationId xmlns:a16="http://schemas.microsoft.com/office/drawing/2014/main" id="{D85E1B71-EE81-4049-BF9B-43A28E28A9EF}"/>
                </a:ext>
              </a:extLst>
            </p:cNvPr>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l="23765" r="9833"/>
            <a:stretch/>
          </p:blipFill>
          <p:spPr bwMode="auto">
            <a:xfrm>
              <a:off x="9440707" y="2033080"/>
              <a:ext cx="2352104" cy="4426016"/>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1209780E-CAB3-487A-9345-BE7E6372817C}"/>
                </a:ext>
              </a:extLst>
            </p:cNvPr>
            <p:cNvGrpSpPr/>
            <p:nvPr/>
          </p:nvGrpSpPr>
          <p:grpSpPr>
            <a:xfrm>
              <a:off x="8935882" y="5834570"/>
              <a:ext cx="485840" cy="643384"/>
              <a:chOff x="6190649" y="5834570"/>
              <a:chExt cx="485840" cy="643384"/>
            </a:xfrm>
          </p:grpSpPr>
          <p:sp>
            <p:nvSpPr>
              <p:cNvPr id="47" name="Rectangle 46">
                <a:extLst>
                  <a:ext uri="{FF2B5EF4-FFF2-40B4-BE49-F238E27FC236}">
                    <a16:creationId xmlns:a16="http://schemas.microsoft.com/office/drawing/2014/main" id="{1F9D17DA-66F0-4E65-B215-A7B0C83F282A}"/>
                  </a:ext>
                </a:extLst>
              </p:cNvPr>
              <p:cNvSpPr/>
              <p:nvPr/>
            </p:nvSpPr>
            <p:spPr>
              <a:xfrm>
                <a:off x="6190649" y="5834570"/>
                <a:ext cx="485840" cy="643384"/>
              </a:xfrm>
              <a:prstGeom prst="rect">
                <a:avLst/>
              </a:prstGeom>
              <a:solidFill>
                <a:schemeClr val="accent2">
                  <a:lumMod val="20000"/>
                  <a:lumOff val="80000"/>
                </a:schemeClr>
              </a:solidFill>
              <a:ln w="38100">
                <a:solidFill>
                  <a:srgbClr val="0E2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1BE6CBD2-E5A2-47D6-8DF6-1D2AC82E9609}"/>
                  </a:ext>
                </a:extLst>
              </p:cNvPr>
              <p:cNvSpPr txBox="1"/>
              <p:nvPr/>
            </p:nvSpPr>
            <p:spPr>
              <a:xfrm>
                <a:off x="6241048" y="5894652"/>
                <a:ext cx="385042" cy="523220"/>
              </a:xfrm>
              <a:prstGeom prst="rect">
                <a:avLst/>
              </a:prstGeom>
              <a:noFill/>
              <a:ln w="38100">
                <a:noFill/>
              </a:ln>
            </p:spPr>
            <p:txBody>
              <a:bodyPr wrap="none" rtlCol="0">
                <a:spAutoFit/>
              </a:bodyPr>
              <a:lstStyle/>
              <a:p>
                <a:pPr algn="ctr"/>
                <a:r>
                  <a:rPr lang="en-US" sz="2800" b="1">
                    <a:solidFill>
                      <a:srgbClr val="C00000"/>
                    </a:solidFill>
                  </a:rPr>
                  <a:t>e</a:t>
                </a:r>
              </a:p>
            </p:txBody>
          </p:sp>
        </p:grpSp>
      </p:grpSp>
    </p:spTree>
    <p:custDataLst>
      <p:tags r:id="rId1"/>
    </p:custDataLst>
    <p:extLst>
      <p:ext uri="{BB962C8B-B14F-4D97-AF65-F5344CB8AC3E}">
        <p14:creationId xmlns:p14="http://schemas.microsoft.com/office/powerpoint/2010/main" val="178890205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996206" y="633042"/>
            <a:ext cx="9471894" cy="914400"/>
            <a:chOff x="1329259" y="576203"/>
            <a:chExt cx="9471894"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846105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rồi hoàn thành bảng theo mẫu:</a:t>
              </a:r>
            </a:p>
          </p:txBody>
        </p:sp>
      </p:grpSp>
      <p:graphicFrame>
        <p:nvGraphicFramePr>
          <p:cNvPr id="14" name="Table 14">
            <a:extLst>
              <a:ext uri="{FF2B5EF4-FFF2-40B4-BE49-F238E27FC236}">
                <a16:creationId xmlns:a16="http://schemas.microsoft.com/office/drawing/2014/main" id="{1F6D3EB9-FED2-4160-8687-88D329F8BDC8}"/>
              </a:ext>
            </a:extLst>
          </p:cNvPr>
          <p:cNvGraphicFramePr>
            <a:graphicFrameLocks noGrp="1"/>
          </p:cNvGraphicFramePr>
          <p:nvPr>
            <p:extLst>
              <p:ext uri="{D42A27DB-BD31-4B8C-83A1-F6EECF244321}">
                <p14:modId xmlns:p14="http://schemas.microsoft.com/office/powerpoint/2010/main" val="3231397393"/>
              </p:ext>
            </p:extLst>
          </p:nvPr>
        </p:nvGraphicFramePr>
        <p:xfrm>
          <a:off x="838200" y="1747725"/>
          <a:ext cx="10629900" cy="4648461"/>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662557893"/>
                    </a:ext>
                  </a:extLst>
                </a:gridCol>
                <a:gridCol w="2286000">
                  <a:extLst>
                    <a:ext uri="{9D8B030D-6E8A-4147-A177-3AD203B41FA5}">
                      <a16:colId xmlns:a16="http://schemas.microsoft.com/office/drawing/2014/main" val="4027861904"/>
                    </a:ext>
                  </a:extLst>
                </a:gridCol>
                <a:gridCol w="7124700">
                  <a:extLst>
                    <a:ext uri="{9D8B030D-6E8A-4147-A177-3AD203B41FA5}">
                      <a16:colId xmlns:a16="http://schemas.microsoft.com/office/drawing/2014/main" val="4055113388"/>
                    </a:ext>
                  </a:extLst>
                </a:gridCol>
              </a:tblGrid>
              <a:tr h="631966">
                <a:tc>
                  <a:txBody>
                    <a:bodyPr/>
                    <a:lstStyle/>
                    <a:p>
                      <a:pPr algn="ctr"/>
                      <a:r>
                        <a:rPr lang="vi-VN" sz="2000" b="1" noProof="0"/>
                        <a:t>Hình</a:t>
                      </a:r>
                    </a:p>
                  </a:txBody>
                  <a:tcPr anchor="ctr">
                    <a:solidFill>
                      <a:schemeClr val="accent5">
                        <a:lumMod val="20000"/>
                        <a:lumOff val="80000"/>
                      </a:schemeClr>
                    </a:solidFill>
                  </a:tcPr>
                </a:tc>
                <a:tc>
                  <a:txBody>
                    <a:bodyPr/>
                    <a:lstStyle/>
                    <a:p>
                      <a:pPr algn="ctr"/>
                      <a:r>
                        <a:rPr lang="vi-VN" sz="2000" b="1" noProof="0"/>
                        <a:t>Kích thích</a:t>
                      </a:r>
                    </a:p>
                  </a:txBody>
                  <a:tcPr anchor="ctr">
                    <a:solidFill>
                      <a:schemeClr val="accent5">
                        <a:lumMod val="20000"/>
                        <a:lumOff val="80000"/>
                      </a:schemeClr>
                    </a:solidFill>
                  </a:tcPr>
                </a:tc>
                <a:tc>
                  <a:txBody>
                    <a:bodyPr/>
                    <a:lstStyle/>
                    <a:p>
                      <a:pPr algn="ctr"/>
                      <a:r>
                        <a:rPr lang="vi-VN" sz="2000" b="1" noProof="0"/>
                        <a:t>Phản ứng</a:t>
                      </a:r>
                    </a:p>
                  </a:txBody>
                  <a:tcPr anchor="ctr">
                    <a:solidFill>
                      <a:schemeClr val="accent5">
                        <a:lumMod val="20000"/>
                        <a:lumOff val="80000"/>
                      </a:schemeClr>
                    </a:solidFill>
                  </a:tcPr>
                </a:tc>
                <a:extLst>
                  <a:ext uri="{0D108BD9-81ED-4DB2-BD59-A6C34878D82A}">
                    <a16:rowId xmlns:a16="http://schemas.microsoft.com/office/drawing/2014/main" val="1640961682"/>
                  </a:ext>
                </a:extLst>
              </a:tr>
              <a:tr h="803299">
                <a:tc>
                  <a:txBody>
                    <a:bodyPr/>
                    <a:lstStyle/>
                    <a:p>
                      <a:pPr algn="ctr"/>
                      <a:r>
                        <a:rPr lang="vi-VN" sz="2000" b="1" noProof="0"/>
                        <a:t>a</a:t>
                      </a:r>
                    </a:p>
                  </a:txBody>
                  <a:tcPr anchor="ctr">
                    <a:solidFill>
                      <a:schemeClr val="accent4">
                        <a:lumMod val="20000"/>
                        <a:lumOff val="80000"/>
                      </a:schemeClr>
                    </a:solidFill>
                  </a:tcPr>
                </a:tc>
                <a:tc>
                  <a:txBody>
                    <a:bodyPr/>
                    <a:lstStyle/>
                    <a:p>
                      <a:pPr algn="ctr"/>
                      <a:r>
                        <a:rPr lang="vi-VN" sz="2000" noProof="0" dirty="0"/>
                        <a:t>Ánh sáng</a:t>
                      </a:r>
                    </a:p>
                  </a:txBody>
                  <a:tcPr anchor="ctr">
                    <a:solidFill>
                      <a:schemeClr val="accent4">
                        <a:lumMod val="20000"/>
                        <a:lumOff val="80000"/>
                      </a:schemeClr>
                    </a:solidFill>
                  </a:tcPr>
                </a:tc>
                <a:tc>
                  <a:txBody>
                    <a:bodyPr/>
                    <a:lstStyle/>
                    <a:p>
                      <a:pPr algn="ctr"/>
                      <a:r>
                        <a:rPr lang="vi-VN" sz="2000" noProof="0" dirty="0"/>
                        <a:t>Ngọn cây hướng về phía có ánh sáng</a:t>
                      </a:r>
                    </a:p>
                  </a:txBody>
                  <a:tcPr anchor="ctr">
                    <a:solidFill>
                      <a:schemeClr val="accent4">
                        <a:lumMod val="20000"/>
                        <a:lumOff val="80000"/>
                      </a:schemeClr>
                    </a:solidFill>
                  </a:tcPr>
                </a:tc>
                <a:extLst>
                  <a:ext uri="{0D108BD9-81ED-4DB2-BD59-A6C34878D82A}">
                    <a16:rowId xmlns:a16="http://schemas.microsoft.com/office/drawing/2014/main" val="1432576354"/>
                  </a:ext>
                </a:extLst>
              </a:tr>
              <a:tr h="803299">
                <a:tc>
                  <a:txBody>
                    <a:bodyPr/>
                    <a:lstStyle/>
                    <a:p>
                      <a:pPr algn="ctr"/>
                      <a:r>
                        <a:rPr lang="vi-VN" sz="2000" b="1" noProof="0"/>
                        <a:t>b</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extLst>
                  <a:ext uri="{0D108BD9-81ED-4DB2-BD59-A6C34878D82A}">
                    <a16:rowId xmlns:a16="http://schemas.microsoft.com/office/drawing/2014/main" val="1873863734"/>
                  </a:ext>
                </a:extLst>
              </a:tr>
              <a:tr h="803299">
                <a:tc>
                  <a:txBody>
                    <a:bodyPr/>
                    <a:lstStyle/>
                    <a:p>
                      <a:pPr algn="ctr"/>
                      <a:r>
                        <a:rPr lang="vi-VN" sz="2000" b="1" noProof="0"/>
                        <a:t>c</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extLst>
                  <a:ext uri="{0D108BD9-81ED-4DB2-BD59-A6C34878D82A}">
                    <a16:rowId xmlns:a16="http://schemas.microsoft.com/office/drawing/2014/main" val="2333249424"/>
                  </a:ext>
                </a:extLst>
              </a:tr>
              <a:tr h="803299">
                <a:tc>
                  <a:txBody>
                    <a:bodyPr/>
                    <a:lstStyle/>
                    <a:p>
                      <a:pPr algn="ctr"/>
                      <a:r>
                        <a:rPr lang="vi-VN" sz="2000" b="1" noProof="0"/>
                        <a:t>d</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extLst>
                  <a:ext uri="{0D108BD9-81ED-4DB2-BD59-A6C34878D82A}">
                    <a16:rowId xmlns:a16="http://schemas.microsoft.com/office/drawing/2014/main" val="2184130172"/>
                  </a:ext>
                </a:extLst>
              </a:tr>
              <a:tr h="803299">
                <a:tc>
                  <a:txBody>
                    <a:bodyPr/>
                    <a:lstStyle/>
                    <a:p>
                      <a:pPr algn="ctr"/>
                      <a:r>
                        <a:rPr lang="vi-VN" sz="2000" b="1" noProof="0"/>
                        <a:t>e</a:t>
                      </a:r>
                    </a:p>
                  </a:txBody>
                  <a:tcPr anchor="ctr">
                    <a:solidFill>
                      <a:schemeClr val="accent4">
                        <a:lumMod val="20000"/>
                        <a:lumOff val="80000"/>
                      </a:schemeClr>
                    </a:solidFill>
                  </a:tcPr>
                </a:tc>
                <a:tc>
                  <a:txBody>
                    <a:bodyPr/>
                    <a:lstStyle/>
                    <a:p>
                      <a:pPr algn="ctr"/>
                      <a:r>
                        <a:rPr lang="vi-VN" sz="2000" noProof="0"/>
                        <a:t>?</a:t>
                      </a:r>
                    </a:p>
                  </a:txBody>
                  <a:tcPr anchor="ctr">
                    <a:solidFill>
                      <a:schemeClr val="accent4">
                        <a:lumMod val="20000"/>
                        <a:lumOff val="80000"/>
                      </a:schemeClr>
                    </a:solidFill>
                  </a:tcPr>
                </a:tc>
                <a:tc>
                  <a:txBody>
                    <a:bodyPr/>
                    <a:lstStyle/>
                    <a:p>
                      <a:pPr algn="ctr"/>
                      <a:r>
                        <a:rPr lang="vi-VN" sz="2000" noProof="0" dirty="0"/>
                        <a:t>?</a:t>
                      </a:r>
                    </a:p>
                  </a:txBody>
                  <a:tcPr anchor="ctr">
                    <a:solidFill>
                      <a:schemeClr val="accent4">
                        <a:lumMod val="20000"/>
                        <a:lumOff val="80000"/>
                      </a:schemeClr>
                    </a:solidFill>
                  </a:tcPr>
                </a:tc>
                <a:extLst>
                  <a:ext uri="{0D108BD9-81ED-4DB2-BD59-A6C34878D82A}">
                    <a16:rowId xmlns:a16="http://schemas.microsoft.com/office/drawing/2014/main" val="2811158704"/>
                  </a:ext>
                </a:extLst>
              </a:tr>
            </a:tbl>
          </a:graphicData>
        </a:graphic>
      </p:graphicFrame>
    </p:spTree>
    <p:custDataLst>
      <p:tags r:id="rId1"/>
    </p:custDataLst>
    <p:extLst>
      <p:ext uri="{BB962C8B-B14F-4D97-AF65-F5344CB8AC3E}">
        <p14:creationId xmlns:p14="http://schemas.microsoft.com/office/powerpoint/2010/main" val="15772198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996206" y="633042"/>
            <a:ext cx="9281394" cy="914400"/>
            <a:chOff x="1329259" y="576203"/>
            <a:chExt cx="9281394"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827055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rồi hoàn thành bảng theo mẫu:</a:t>
              </a:r>
            </a:p>
          </p:txBody>
        </p:sp>
      </p:grpSp>
      <p:graphicFrame>
        <p:nvGraphicFramePr>
          <p:cNvPr id="14" name="Table 14">
            <a:extLst>
              <a:ext uri="{FF2B5EF4-FFF2-40B4-BE49-F238E27FC236}">
                <a16:creationId xmlns:a16="http://schemas.microsoft.com/office/drawing/2014/main" id="{1F6D3EB9-FED2-4160-8687-88D329F8BDC8}"/>
              </a:ext>
            </a:extLst>
          </p:cNvPr>
          <p:cNvGraphicFramePr>
            <a:graphicFrameLocks noGrp="1"/>
          </p:cNvGraphicFramePr>
          <p:nvPr>
            <p:extLst>
              <p:ext uri="{D42A27DB-BD31-4B8C-83A1-F6EECF244321}">
                <p14:modId xmlns:p14="http://schemas.microsoft.com/office/powerpoint/2010/main" val="1521387334"/>
              </p:ext>
            </p:extLst>
          </p:nvPr>
        </p:nvGraphicFramePr>
        <p:xfrm>
          <a:off x="838200" y="1747725"/>
          <a:ext cx="10629900" cy="4648461"/>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662557893"/>
                    </a:ext>
                  </a:extLst>
                </a:gridCol>
                <a:gridCol w="2286000">
                  <a:extLst>
                    <a:ext uri="{9D8B030D-6E8A-4147-A177-3AD203B41FA5}">
                      <a16:colId xmlns:a16="http://schemas.microsoft.com/office/drawing/2014/main" val="4027861904"/>
                    </a:ext>
                  </a:extLst>
                </a:gridCol>
                <a:gridCol w="7124700">
                  <a:extLst>
                    <a:ext uri="{9D8B030D-6E8A-4147-A177-3AD203B41FA5}">
                      <a16:colId xmlns:a16="http://schemas.microsoft.com/office/drawing/2014/main" val="4055113388"/>
                    </a:ext>
                  </a:extLst>
                </a:gridCol>
              </a:tblGrid>
              <a:tr h="631966">
                <a:tc>
                  <a:txBody>
                    <a:bodyPr/>
                    <a:lstStyle/>
                    <a:p>
                      <a:pPr algn="ctr"/>
                      <a:r>
                        <a:rPr lang="vi-VN" sz="2000" b="1" noProof="0"/>
                        <a:t>Hình</a:t>
                      </a:r>
                    </a:p>
                  </a:txBody>
                  <a:tcPr anchor="ctr">
                    <a:solidFill>
                      <a:schemeClr val="accent5">
                        <a:lumMod val="20000"/>
                        <a:lumOff val="80000"/>
                      </a:schemeClr>
                    </a:solidFill>
                  </a:tcPr>
                </a:tc>
                <a:tc>
                  <a:txBody>
                    <a:bodyPr/>
                    <a:lstStyle/>
                    <a:p>
                      <a:pPr algn="ctr"/>
                      <a:r>
                        <a:rPr lang="vi-VN" sz="2000" b="1" noProof="0"/>
                        <a:t>Kích thích</a:t>
                      </a:r>
                    </a:p>
                  </a:txBody>
                  <a:tcPr anchor="ctr">
                    <a:solidFill>
                      <a:schemeClr val="accent5">
                        <a:lumMod val="20000"/>
                        <a:lumOff val="80000"/>
                      </a:schemeClr>
                    </a:solidFill>
                  </a:tcPr>
                </a:tc>
                <a:tc>
                  <a:txBody>
                    <a:bodyPr/>
                    <a:lstStyle/>
                    <a:p>
                      <a:pPr algn="ctr"/>
                      <a:r>
                        <a:rPr lang="vi-VN" sz="2000" b="1" noProof="0"/>
                        <a:t>Phản ứng</a:t>
                      </a:r>
                    </a:p>
                  </a:txBody>
                  <a:tcPr anchor="ctr">
                    <a:solidFill>
                      <a:schemeClr val="accent5">
                        <a:lumMod val="20000"/>
                        <a:lumOff val="80000"/>
                      </a:schemeClr>
                    </a:solidFill>
                  </a:tcPr>
                </a:tc>
                <a:extLst>
                  <a:ext uri="{0D108BD9-81ED-4DB2-BD59-A6C34878D82A}">
                    <a16:rowId xmlns:a16="http://schemas.microsoft.com/office/drawing/2014/main" val="1640961682"/>
                  </a:ext>
                </a:extLst>
              </a:tr>
              <a:tr h="803299">
                <a:tc>
                  <a:txBody>
                    <a:bodyPr/>
                    <a:lstStyle/>
                    <a:p>
                      <a:pPr algn="ctr"/>
                      <a:r>
                        <a:rPr lang="vi-VN" sz="2000" b="1" noProof="0"/>
                        <a:t>a</a:t>
                      </a:r>
                    </a:p>
                  </a:txBody>
                  <a:tcPr anchor="ctr">
                    <a:solidFill>
                      <a:schemeClr val="accent4">
                        <a:lumMod val="20000"/>
                        <a:lumOff val="80000"/>
                      </a:schemeClr>
                    </a:solidFill>
                  </a:tcPr>
                </a:tc>
                <a:tc>
                  <a:txBody>
                    <a:bodyPr/>
                    <a:lstStyle/>
                    <a:p>
                      <a:pPr algn="ctr"/>
                      <a:r>
                        <a:rPr lang="vi-VN" sz="2000" noProof="0"/>
                        <a:t>Ánh sáng</a:t>
                      </a:r>
                    </a:p>
                  </a:txBody>
                  <a:tcPr anchor="ctr">
                    <a:solidFill>
                      <a:schemeClr val="accent4">
                        <a:lumMod val="20000"/>
                        <a:lumOff val="80000"/>
                      </a:schemeClr>
                    </a:solidFill>
                  </a:tcPr>
                </a:tc>
                <a:tc>
                  <a:txBody>
                    <a:bodyPr/>
                    <a:lstStyle/>
                    <a:p>
                      <a:pPr algn="ctr"/>
                      <a:r>
                        <a:rPr lang="vi-VN" sz="2000" noProof="0"/>
                        <a:t>Ngọn cây hướng về phía có ánh sáng</a:t>
                      </a:r>
                    </a:p>
                  </a:txBody>
                  <a:tcPr anchor="ctr">
                    <a:solidFill>
                      <a:schemeClr val="accent4">
                        <a:lumMod val="20000"/>
                        <a:lumOff val="80000"/>
                      </a:schemeClr>
                    </a:solidFill>
                  </a:tcPr>
                </a:tc>
                <a:extLst>
                  <a:ext uri="{0D108BD9-81ED-4DB2-BD59-A6C34878D82A}">
                    <a16:rowId xmlns:a16="http://schemas.microsoft.com/office/drawing/2014/main" val="1432576354"/>
                  </a:ext>
                </a:extLst>
              </a:tr>
              <a:tr h="803299">
                <a:tc>
                  <a:txBody>
                    <a:bodyPr/>
                    <a:lstStyle/>
                    <a:p>
                      <a:pPr algn="ctr"/>
                      <a:r>
                        <a:rPr lang="vi-VN" sz="2000" b="1" noProof="0"/>
                        <a:t>b</a:t>
                      </a:r>
                    </a:p>
                  </a:txBody>
                  <a:tcPr anchor="ctr">
                    <a:solidFill>
                      <a:schemeClr val="accent4">
                        <a:lumMod val="20000"/>
                        <a:lumOff val="80000"/>
                      </a:schemeClr>
                    </a:solidFill>
                  </a:tcPr>
                </a:tc>
                <a:tc>
                  <a:txBody>
                    <a:bodyPr/>
                    <a:lstStyle/>
                    <a:p>
                      <a:pPr algn="ctr"/>
                      <a:r>
                        <a:rPr lang="vi-VN" sz="2000" noProof="0"/>
                        <a:t>Nguồn nước</a:t>
                      </a:r>
                    </a:p>
                  </a:txBody>
                  <a:tcPr anchor="ctr">
                    <a:solidFill>
                      <a:schemeClr val="accent4">
                        <a:lumMod val="20000"/>
                        <a:lumOff val="80000"/>
                      </a:schemeClr>
                    </a:solidFill>
                  </a:tcPr>
                </a:tc>
                <a:tc>
                  <a:txBody>
                    <a:bodyPr/>
                    <a:lstStyle/>
                    <a:p>
                      <a:pPr algn="ctr"/>
                      <a:r>
                        <a:rPr lang="vi-VN" sz="2000" noProof="0"/>
                        <a:t>Rễ cây mọc hướng về phía có nguồn nước</a:t>
                      </a:r>
                    </a:p>
                  </a:txBody>
                  <a:tcPr anchor="ctr">
                    <a:solidFill>
                      <a:schemeClr val="accent4">
                        <a:lumMod val="20000"/>
                        <a:lumOff val="80000"/>
                      </a:schemeClr>
                    </a:solidFill>
                  </a:tcPr>
                </a:tc>
                <a:extLst>
                  <a:ext uri="{0D108BD9-81ED-4DB2-BD59-A6C34878D82A}">
                    <a16:rowId xmlns:a16="http://schemas.microsoft.com/office/drawing/2014/main" val="1873863734"/>
                  </a:ext>
                </a:extLst>
              </a:tr>
              <a:tr h="803299">
                <a:tc>
                  <a:txBody>
                    <a:bodyPr/>
                    <a:lstStyle/>
                    <a:p>
                      <a:pPr algn="ctr"/>
                      <a:r>
                        <a:rPr lang="vi-VN" sz="2000" b="1" noProof="0"/>
                        <a:t>c</a:t>
                      </a:r>
                    </a:p>
                  </a:txBody>
                  <a:tcPr anchor="ctr">
                    <a:solidFill>
                      <a:schemeClr val="accent4">
                        <a:lumMod val="20000"/>
                        <a:lumOff val="80000"/>
                      </a:schemeClr>
                    </a:solidFill>
                  </a:tcPr>
                </a:tc>
                <a:tc>
                  <a:txBody>
                    <a:bodyPr/>
                    <a:lstStyle/>
                    <a:p>
                      <a:pPr algn="ctr"/>
                      <a:r>
                        <a:rPr lang="vi-VN" sz="2000" noProof="0" dirty="0"/>
                        <a:t>Nhiệt độ thấp/cao</a:t>
                      </a:r>
                    </a:p>
                  </a:txBody>
                  <a:tcPr anchor="ctr">
                    <a:solidFill>
                      <a:schemeClr val="accent4">
                        <a:lumMod val="20000"/>
                        <a:lumOff val="80000"/>
                      </a:schemeClr>
                    </a:solidFill>
                  </a:tcPr>
                </a:tc>
                <a:tc>
                  <a:txBody>
                    <a:bodyPr/>
                    <a:lstStyle/>
                    <a:p>
                      <a:pPr algn="ctr"/>
                      <a:r>
                        <a:rPr lang="vi-VN" sz="2000" noProof="0" dirty="0"/>
                        <a:t>Run rẩy/toát mồ hôi</a:t>
                      </a:r>
                    </a:p>
                  </a:txBody>
                  <a:tcPr anchor="ctr">
                    <a:solidFill>
                      <a:schemeClr val="accent4">
                        <a:lumMod val="20000"/>
                        <a:lumOff val="80000"/>
                      </a:schemeClr>
                    </a:solidFill>
                  </a:tcPr>
                </a:tc>
                <a:extLst>
                  <a:ext uri="{0D108BD9-81ED-4DB2-BD59-A6C34878D82A}">
                    <a16:rowId xmlns:a16="http://schemas.microsoft.com/office/drawing/2014/main" val="2333249424"/>
                  </a:ext>
                </a:extLst>
              </a:tr>
              <a:tr h="803299">
                <a:tc>
                  <a:txBody>
                    <a:bodyPr/>
                    <a:lstStyle/>
                    <a:p>
                      <a:pPr algn="ctr"/>
                      <a:r>
                        <a:rPr lang="vi-VN" sz="2000" b="1" noProof="0"/>
                        <a:t>d</a:t>
                      </a:r>
                    </a:p>
                  </a:txBody>
                  <a:tcPr anchor="ctr">
                    <a:solidFill>
                      <a:schemeClr val="accent4">
                        <a:lumMod val="20000"/>
                        <a:lumOff val="80000"/>
                      </a:schemeClr>
                    </a:solidFill>
                  </a:tcPr>
                </a:tc>
                <a:tc>
                  <a:txBody>
                    <a:bodyPr/>
                    <a:lstStyle/>
                    <a:p>
                      <a:pPr algn="ctr"/>
                      <a:r>
                        <a:rPr lang="vi-VN" sz="2000" noProof="0" dirty="0"/>
                        <a:t>Tiếng gà mẹ</a:t>
                      </a:r>
                    </a:p>
                  </a:txBody>
                  <a:tcPr anchor="ctr">
                    <a:solidFill>
                      <a:schemeClr val="accent4">
                        <a:lumMod val="20000"/>
                        <a:lumOff val="80000"/>
                      </a:schemeClr>
                    </a:solidFill>
                  </a:tcPr>
                </a:tc>
                <a:tc>
                  <a:txBody>
                    <a:bodyPr/>
                    <a:lstStyle/>
                    <a:p>
                      <a:pPr algn="ctr"/>
                      <a:r>
                        <a:rPr lang="vi-VN" sz="2000" noProof="0" dirty="0"/>
                        <a:t>Gà con chạy tới nơi có gà mẹ</a:t>
                      </a:r>
                    </a:p>
                  </a:txBody>
                  <a:tcPr anchor="ctr">
                    <a:solidFill>
                      <a:schemeClr val="accent4">
                        <a:lumMod val="20000"/>
                        <a:lumOff val="80000"/>
                      </a:schemeClr>
                    </a:solidFill>
                  </a:tcPr>
                </a:tc>
                <a:extLst>
                  <a:ext uri="{0D108BD9-81ED-4DB2-BD59-A6C34878D82A}">
                    <a16:rowId xmlns:a16="http://schemas.microsoft.com/office/drawing/2014/main" val="2184130172"/>
                  </a:ext>
                </a:extLst>
              </a:tr>
              <a:tr h="803299">
                <a:tc>
                  <a:txBody>
                    <a:bodyPr/>
                    <a:lstStyle/>
                    <a:p>
                      <a:pPr algn="ctr"/>
                      <a:r>
                        <a:rPr lang="vi-VN" sz="2000" b="1" noProof="0"/>
                        <a:t>e</a:t>
                      </a:r>
                    </a:p>
                  </a:txBody>
                  <a:tcPr anchor="ctr">
                    <a:solidFill>
                      <a:schemeClr val="accent4">
                        <a:lumMod val="20000"/>
                        <a:lumOff val="80000"/>
                      </a:schemeClr>
                    </a:solidFill>
                  </a:tcPr>
                </a:tc>
                <a:tc>
                  <a:txBody>
                    <a:bodyPr/>
                    <a:lstStyle/>
                    <a:p>
                      <a:pPr algn="ctr"/>
                      <a:r>
                        <a:rPr lang="vi-VN" sz="2000" noProof="0" dirty="0"/>
                        <a:t>Giá thể</a:t>
                      </a:r>
                    </a:p>
                  </a:txBody>
                  <a:tcPr anchor="ctr">
                    <a:solidFill>
                      <a:schemeClr val="accent4">
                        <a:lumMod val="20000"/>
                        <a:lumOff val="80000"/>
                      </a:schemeClr>
                    </a:solidFill>
                  </a:tcPr>
                </a:tc>
                <a:tc>
                  <a:txBody>
                    <a:bodyPr/>
                    <a:lstStyle/>
                    <a:p>
                      <a:pPr algn="ctr"/>
                      <a:r>
                        <a:rPr lang="vi-VN" sz="2000" noProof="0" dirty="0"/>
                        <a:t>Cây bám vào giá thể</a:t>
                      </a:r>
                    </a:p>
                  </a:txBody>
                  <a:tcPr anchor="ctr">
                    <a:solidFill>
                      <a:schemeClr val="accent4">
                        <a:lumMod val="20000"/>
                        <a:lumOff val="80000"/>
                      </a:schemeClr>
                    </a:solidFill>
                  </a:tcPr>
                </a:tc>
                <a:extLst>
                  <a:ext uri="{0D108BD9-81ED-4DB2-BD59-A6C34878D82A}">
                    <a16:rowId xmlns:a16="http://schemas.microsoft.com/office/drawing/2014/main" val="2811158704"/>
                  </a:ext>
                </a:extLst>
              </a:tr>
            </a:tbl>
          </a:graphicData>
        </a:graphic>
      </p:graphicFrame>
      <p:sp>
        <p:nvSpPr>
          <p:cNvPr id="2" name="Rectangle 1">
            <a:extLst>
              <a:ext uri="{FF2B5EF4-FFF2-40B4-BE49-F238E27FC236}">
                <a16:creationId xmlns:a16="http://schemas.microsoft.com/office/drawing/2014/main" id="{8B317275-6538-D07A-4A44-98A0DDCC0330}"/>
              </a:ext>
            </a:extLst>
          </p:cNvPr>
          <p:cNvSpPr/>
          <p:nvPr/>
        </p:nvSpPr>
        <p:spPr>
          <a:xfrm>
            <a:off x="2188230" y="3284032"/>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5D5BD0D-9657-C1E8-9302-68A6F7022872}"/>
              </a:ext>
            </a:extLst>
          </p:cNvPr>
          <p:cNvSpPr/>
          <p:nvPr/>
        </p:nvSpPr>
        <p:spPr>
          <a:xfrm>
            <a:off x="2188230" y="4086482"/>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EEE4B8A-45CA-0762-2763-8157EC9125EE}"/>
              </a:ext>
            </a:extLst>
          </p:cNvPr>
          <p:cNvSpPr/>
          <p:nvPr/>
        </p:nvSpPr>
        <p:spPr>
          <a:xfrm>
            <a:off x="2188230" y="4879727"/>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E7E1481-6489-251F-3EF9-7DCABF7E76C1}"/>
              </a:ext>
            </a:extLst>
          </p:cNvPr>
          <p:cNvSpPr/>
          <p:nvPr/>
        </p:nvSpPr>
        <p:spPr>
          <a:xfrm>
            <a:off x="2188230" y="5682177"/>
            <a:ext cx="2002770"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FB48FA-FA9B-D87B-FA2D-45FD80EBFE88}"/>
              </a:ext>
            </a:extLst>
          </p:cNvPr>
          <p:cNvSpPr/>
          <p:nvPr/>
        </p:nvSpPr>
        <p:spPr>
          <a:xfrm>
            <a:off x="4706379" y="5686655"/>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A6BD33-1FB2-358D-F008-1E19F247B1A6}"/>
              </a:ext>
            </a:extLst>
          </p:cNvPr>
          <p:cNvSpPr/>
          <p:nvPr/>
        </p:nvSpPr>
        <p:spPr>
          <a:xfrm>
            <a:off x="4706379" y="4879727"/>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3486A2-AAAD-DB05-99C6-E315A28A1C88}"/>
              </a:ext>
            </a:extLst>
          </p:cNvPr>
          <p:cNvSpPr/>
          <p:nvPr/>
        </p:nvSpPr>
        <p:spPr>
          <a:xfrm>
            <a:off x="4706379" y="4086482"/>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C48A5A1-6B3B-96C6-596D-26BC8EA1DC11}"/>
              </a:ext>
            </a:extLst>
          </p:cNvPr>
          <p:cNvSpPr/>
          <p:nvPr/>
        </p:nvSpPr>
        <p:spPr>
          <a:xfrm>
            <a:off x="4706378" y="3290078"/>
            <a:ext cx="6146517" cy="602167"/>
          </a:xfrm>
          <a:prstGeom prst="rect">
            <a:avLst/>
          </a:prstGeom>
          <a:solidFill>
            <a:srgbClr val="FFF2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809570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grpId="0" nodeType="clickEffect">
                                  <p:stCondLst>
                                    <p:cond delay="0"/>
                                  </p:stCondLst>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6" presetClass="exit" presetSubtype="21" fill="hold" grpId="0" nodeType="withEffect">
                                  <p:stCondLst>
                                    <p:cond delay="0"/>
                                  </p:stCondLst>
                                  <p:childTnLst>
                                    <p:animEffect transition="out" filter="barn(inVertical)">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0" nodeType="clickEffect">
                                  <p:stCondLst>
                                    <p:cond delay="0"/>
                                  </p:stCondLst>
                                  <p:childTnLst>
                                    <p:animEffect transition="out" filter="barn(inVertical)">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6" presetClass="exit" presetSubtype="21" fill="hold" grpId="0" nodeType="withEffect">
                                  <p:stCondLst>
                                    <p:cond delay="0"/>
                                  </p:stCondLst>
                                  <p:childTnLst>
                                    <p:animEffect transition="out" filter="barn(inVertical)">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par>
                                <p:cTn id="32" presetID="16" presetClass="exit" presetSubtype="21" fill="hold" grpId="0" nodeType="withEffect">
                                  <p:stCondLst>
                                    <p:cond delay="0"/>
                                  </p:stCondLst>
                                  <p:childTnLst>
                                    <p:animEffect transition="out" filter="barn(inVertical)">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8" grpId="0" animBg="1"/>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2" name="Group 1">
            <a:extLst>
              <a:ext uri="{FF2B5EF4-FFF2-40B4-BE49-F238E27FC236}">
                <a16:creationId xmlns:a16="http://schemas.microsoft.com/office/drawing/2014/main" id="{5FF3FF53-EF7A-4766-9D8E-846168E6F0E9}"/>
              </a:ext>
            </a:extLst>
          </p:cNvPr>
          <p:cNvGrpSpPr/>
          <p:nvPr/>
        </p:nvGrpSpPr>
        <p:grpSpPr>
          <a:xfrm>
            <a:off x="1684168" y="610435"/>
            <a:ext cx="8904406" cy="1288814"/>
            <a:chOff x="1996206" y="2784593"/>
            <a:chExt cx="8904406" cy="1288814"/>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996206" y="29718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3007044" y="2784593"/>
              <a:ext cx="7893568"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2: </a:t>
              </a:r>
              <a:r>
                <a:rPr lang="vi-VN" sz="2400" b="1" dirty="0"/>
                <a:t>Nêu thêm một số ví dụ về hiện tượng cảm ứng ở động vật và thực vật. Chỉ rõ tác nhân kích thích và phản ứng của sinh vật.</a:t>
              </a:r>
            </a:p>
          </p:txBody>
        </p:sp>
      </p:grpSp>
      <p:grpSp>
        <p:nvGrpSpPr>
          <p:cNvPr id="15" name="Group 14">
            <a:extLst>
              <a:ext uri="{FF2B5EF4-FFF2-40B4-BE49-F238E27FC236}">
                <a16:creationId xmlns:a16="http://schemas.microsoft.com/office/drawing/2014/main" id="{8EA25583-1FFB-4496-BDAF-173070486CD9}"/>
              </a:ext>
            </a:extLst>
          </p:cNvPr>
          <p:cNvGrpSpPr/>
          <p:nvPr/>
        </p:nvGrpSpPr>
        <p:grpSpPr>
          <a:xfrm>
            <a:off x="534098" y="2251753"/>
            <a:ext cx="1524000" cy="457250"/>
            <a:chOff x="800100" y="1783116"/>
            <a:chExt cx="1524000" cy="457250"/>
          </a:xfrm>
        </p:grpSpPr>
        <p:sp>
          <p:nvSpPr>
            <p:cNvPr id="16" name="Rectangle 15">
              <a:extLst>
                <a:ext uri="{FF2B5EF4-FFF2-40B4-BE49-F238E27FC236}">
                  <a16:creationId xmlns:a16="http://schemas.microsoft.com/office/drawing/2014/main" id="{315837F7-E841-4EEF-B91B-9D7F09241B7B}"/>
                </a:ext>
              </a:extLst>
            </p:cNvPr>
            <p:cNvSpPr/>
            <p:nvPr/>
          </p:nvSpPr>
          <p:spPr>
            <a:xfrm>
              <a:off x="876300" y="1783116"/>
              <a:ext cx="1371600" cy="45725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B4AA1844-FDC0-4DC2-B037-F202B3BEE98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20" name="TextBox 19">
            <a:extLst>
              <a:ext uri="{FF2B5EF4-FFF2-40B4-BE49-F238E27FC236}">
                <a16:creationId xmlns:a16="http://schemas.microsoft.com/office/drawing/2014/main" id="{8B3D334E-A056-4960-A29C-B36E371F0FF8}"/>
              </a:ext>
            </a:extLst>
          </p:cNvPr>
          <p:cNvSpPr txBox="1"/>
          <p:nvPr/>
        </p:nvSpPr>
        <p:spPr>
          <a:xfrm>
            <a:off x="1912257" y="2996060"/>
            <a:ext cx="9440845" cy="2840008"/>
          </a:xfrm>
          <a:prstGeom prst="rect">
            <a:avLst/>
          </a:prstGeom>
          <a:noFill/>
        </p:spPr>
        <p:txBody>
          <a:bodyPr wrap="square" lIns="0" tIns="0" rIns="0" bIns="0" rtlCol="0">
            <a:spAutoFit/>
          </a:bodyPr>
          <a:lstStyle/>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Con người nổi da gà khi trời lạnh.</a:t>
            </a:r>
          </a:p>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Gà chạy đến khi có người cho ăn.</a:t>
            </a:r>
          </a:p>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Chó sủa khi gặp người lạ.</a:t>
            </a:r>
          </a:p>
          <a:p>
            <a:pPr marL="342900" indent="-342900">
              <a:lnSpc>
                <a:spcPct val="200000"/>
              </a:lnSpc>
              <a:buFont typeface="Wingdings" panose="05000000000000000000" pitchFamily="2" charset="2"/>
              <a:buChar char="Ø"/>
            </a:pPr>
            <a:r>
              <a:rPr lang="vi-VN" sz="2400" b="1" dirty="0">
                <a:latin typeface="Arial" panose="020B0604020202020204" pitchFamily="34" charset="0"/>
                <a:cs typeface="Arial" panose="020B0604020202020204" pitchFamily="34" charset="0"/>
              </a:rPr>
              <a:t>Cây hoa quỳnh nở vào ban đêm.</a:t>
            </a:r>
          </a:p>
        </p:txBody>
      </p:sp>
    </p:spTree>
    <p:custDataLst>
      <p:tags r:id="rId1"/>
    </p:custDataLst>
    <p:extLst>
      <p:ext uri="{BB962C8B-B14F-4D97-AF65-F5344CB8AC3E}">
        <p14:creationId xmlns:p14="http://schemas.microsoft.com/office/powerpoint/2010/main" val="36874421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352108" y="331196"/>
            <a:ext cx="7487786"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2352106" y="476922"/>
            <a:ext cx="7487790"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2. VAI TRÒ CỦA CẢM ỨNG Ở SINH VẬT</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24" name="Picture 6">
            <a:extLst>
              <a:ext uri="{FF2B5EF4-FFF2-40B4-BE49-F238E27FC236}">
                <a16:creationId xmlns:a16="http://schemas.microsoft.com/office/drawing/2014/main" id="{B4B2EE6E-A75A-4A1A-AB49-17385D4107B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62819" y="141849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47AF0D9-48C7-48D4-B2BA-74FC9CE9F993}"/>
              </a:ext>
            </a:extLst>
          </p:cNvPr>
          <p:cNvSpPr txBox="1"/>
          <p:nvPr/>
        </p:nvSpPr>
        <p:spPr>
          <a:xfrm>
            <a:off x="1892707" y="1284992"/>
            <a:ext cx="9436474" cy="11814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b="1" dirty="0">
                <a:solidFill>
                  <a:srgbClr val="C00000"/>
                </a:solidFill>
              </a:rPr>
              <a:t>Câu hỏi: </a:t>
            </a:r>
            <a:r>
              <a:rPr lang="vi-VN" dirty="0"/>
              <a:t>Nếu các sinh vật không có phản ứng đối với các kích thích đến từ môi trường (ví dụ: cây ở hình không có phản ứng hướng về phía có ánh sáng) thì điều gì sẽ xảy ra? Từ đó cho biết vai trò của cảm ứng với sinh vật.</a:t>
            </a:r>
          </a:p>
        </p:txBody>
      </p:sp>
      <p:grpSp>
        <p:nvGrpSpPr>
          <p:cNvPr id="26" name="Group 25">
            <a:extLst>
              <a:ext uri="{FF2B5EF4-FFF2-40B4-BE49-F238E27FC236}">
                <a16:creationId xmlns:a16="http://schemas.microsoft.com/office/drawing/2014/main" id="{EAD188EF-16AB-416D-9352-E5323FFC172F}"/>
              </a:ext>
            </a:extLst>
          </p:cNvPr>
          <p:cNvGrpSpPr/>
          <p:nvPr/>
        </p:nvGrpSpPr>
        <p:grpSpPr>
          <a:xfrm>
            <a:off x="435218" y="2744564"/>
            <a:ext cx="1524000" cy="457250"/>
            <a:chOff x="800100" y="1783116"/>
            <a:chExt cx="1524000" cy="457250"/>
          </a:xfrm>
        </p:grpSpPr>
        <p:sp>
          <p:nvSpPr>
            <p:cNvPr id="27" name="Rectangle 26">
              <a:extLst>
                <a:ext uri="{FF2B5EF4-FFF2-40B4-BE49-F238E27FC236}">
                  <a16:creationId xmlns:a16="http://schemas.microsoft.com/office/drawing/2014/main" id="{CEC5D7DD-152D-447C-8DF4-D1EBDCFDFABE}"/>
                </a:ext>
              </a:extLst>
            </p:cNvPr>
            <p:cNvSpPr/>
            <p:nvPr/>
          </p:nvSpPr>
          <p:spPr>
            <a:xfrm>
              <a:off x="876300" y="1783116"/>
              <a:ext cx="1371600" cy="45725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TextBox 27">
              <a:extLst>
                <a:ext uri="{FF2B5EF4-FFF2-40B4-BE49-F238E27FC236}">
                  <a16:creationId xmlns:a16="http://schemas.microsoft.com/office/drawing/2014/main" id="{65030DC6-BF89-4FDD-832B-DED1106C5AF9}"/>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a:t>ĐÁP ÁN</a:t>
              </a:r>
            </a:p>
          </p:txBody>
        </p:sp>
      </p:grpSp>
      <p:sp>
        <p:nvSpPr>
          <p:cNvPr id="29" name="TextBox 28">
            <a:extLst>
              <a:ext uri="{FF2B5EF4-FFF2-40B4-BE49-F238E27FC236}">
                <a16:creationId xmlns:a16="http://schemas.microsoft.com/office/drawing/2014/main" id="{747D2618-F2F8-4870-86AA-E96C92C12275}"/>
              </a:ext>
            </a:extLst>
          </p:cNvPr>
          <p:cNvSpPr txBox="1"/>
          <p:nvPr/>
        </p:nvSpPr>
        <p:spPr>
          <a:xfrm>
            <a:off x="1813377" y="3568626"/>
            <a:ext cx="4130223" cy="804772"/>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Thì sinh vật sẽ không thích ứng được với môi trường sống.</a:t>
            </a:r>
            <a:endParaRPr lang="en-US" sz="2200" dirty="0"/>
          </a:p>
        </p:txBody>
      </p:sp>
      <p:pic>
        <p:nvPicPr>
          <p:cNvPr id="30" name="Picture 2">
            <a:extLst>
              <a:ext uri="{FF2B5EF4-FFF2-40B4-BE49-F238E27FC236}">
                <a16:creationId xmlns:a16="http://schemas.microsoft.com/office/drawing/2014/main" id="{029C2732-B139-4DA2-9BA4-0A5760432BCF}"/>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91540" y="369355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155633C-4FE0-4880-966B-4B64E0A8CB7A}"/>
              </a:ext>
            </a:extLst>
          </p:cNvPr>
          <p:cNvSpPr txBox="1"/>
          <p:nvPr/>
        </p:nvSpPr>
        <p:spPr>
          <a:xfrm>
            <a:off x="1813377" y="4992083"/>
            <a:ext cx="4130223" cy="1227965"/>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Cảm ứng giúp sinh vật thích ứng với những thay đổi của môi trường để tồn tại và phát triển.</a:t>
            </a:r>
            <a:endParaRPr lang="en-US" sz="2200" dirty="0"/>
          </a:p>
        </p:txBody>
      </p:sp>
      <p:pic>
        <p:nvPicPr>
          <p:cNvPr id="32" name="Picture 2">
            <a:extLst>
              <a:ext uri="{FF2B5EF4-FFF2-40B4-BE49-F238E27FC236}">
                <a16:creationId xmlns:a16="http://schemas.microsoft.com/office/drawing/2014/main" id="{525BD015-FC97-499D-9A5E-EDA0B65C6A25}"/>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891540" y="52403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he Truth About Phototropism | amomentofscience - Indiana Public Media">
            <a:extLst>
              <a:ext uri="{FF2B5EF4-FFF2-40B4-BE49-F238E27FC236}">
                <a16:creationId xmlns:a16="http://schemas.microsoft.com/office/drawing/2014/main" id="{341162CA-168C-443B-80AA-AA29C9182E3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310" r="3310"/>
          <a:stretch/>
        </p:blipFill>
        <p:spPr bwMode="auto">
          <a:xfrm>
            <a:off x="6334784" y="2744564"/>
            <a:ext cx="5213262" cy="372188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64302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0"/>
                                        <p:tgtEl>
                                          <p:spTgt spid="32"/>
                                        </p:tgtEl>
                                      </p:cBhvr>
                                    </p:animEffect>
                                    <p:anim calcmode="lin" valueType="num">
                                      <p:cBhvr>
                                        <p:cTn id="39" dur="1000" fill="hold"/>
                                        <p:tgtEl>
                                          <p:spTgt spid="32"/>
                                        </p:tgtEl>
                                        <p:attrNameLst>
                                          <p:attrName>ppt_x</p:attrName>
                                        </p:attrNameLst>
                                      </p:cBhvr>
                                      <p:tavLst>
                                        <p:tav tm="0">
                                          <p:val>
                                            <p:strVal val="#ppt_x"/>
                                          </p:val>
                                        </p:tav>
                                        <p:tav tm="100000">
                                          <p:val>
                                            <p:strVal val="#ppt_x"/>
                                          </p:val>
                                        </p:tav>
                                      </p:tavLst>
                                    </p:anim>
                                    <p:anim calcmode="lin" valueType="num">
                                      <p:cBhvr>
                                        <p:cTn id="40" dur="1000" fill="hold"/>
                                        <p:tgtEl>
                                          <p:spTgt spid="3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352108" y="331196"/>
            <a:ext cx="7487786"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2352106" y="476922"/>
            <a:ext cx="7487790"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2. VAI TRÒ CỦA CẢM ỨNG Ở SINH VẬT</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25" name="TextBox 24">
            <a:extLst>
              <a:ext uri="{FF2B5EF4-FFF2-40B4-BE49-F238E27FC236}">
                <a16:creationId xmlns:a16="http://schemas.microsoft.com/office/drawing/2014/main" id="{B47AF0D9-48C7-48D4-B2BA-74FC9CE9F993}"/>
              </a:ext>
            </a:extLst>
          </p:cNvPr>
          <p:cNvSpPr txBox="1"/>
          <p:nvPr/>
        </p:nvSpPr>
        <p:spPr>
          <a:xfrm>
            <a:off x="2174029" y="1469412"/>
            <a:ext cx="9560772" cy="986617"/>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sz="2800" dirty="0"/>
              <a:t>KL: </a:t>
            </a:r>
            <a:r>
              <a:rPr lang="vi-VN" sz="2800" dirty="0"/>
              <a:t>Cảm ứng giúp sinh vật </a:t>
            </a:r>
            <a:r>
              <a:rPr lang="vi-VN" sz="2800" b="1" dirty="0">
                <a:solidFill>
                  <a:srgbClr val="FF0000"/>
                </a:solidFill>
              </a:rPr>
              <a:t>thích ứng với những thay đổi của môi trường</a:t>
            </a:r>
            <a:r>
              <a:rPr lang="vi-VN" sz="2800" dirty="0">
                <a:solidFill>
                  <a:srgbClr val="FF0000"/>
                </a:solidFill>
              </a:rPr>
              <a:t> </a:t>
            </a:r>
            <a:r>
              <a:rPr lang="vi-VN" sz="2800" dirty="0"/>
              <a:t>để tồn tại và phát triển.</a:t>
            </a:r>
          </a:p>
        </p:txBody>
      </p:sp>
      <p:pic>
        <p:nvPicPr>
          <p:cNvPr id="15" name="Picture 2">
            <a:extLst>
              <a:ext uri="{FF2B5EF4-FFF2-40B4-BE49-F238E27FC236}">
                <a16:creationId xmlns:a16="http://schemas.microsoft.com/office/drawing/2014/main" id="{F1D6426E-B67A-40C6-BFEF-FD91758D3B32}"/>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89728" y="150694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ow Animals React to Inequality | Psychology Today">
            <a:extLst>
              <a:ext uri="{FF2B5EF4-FFF2-40B4-BE49-F238E27FC236}">
                <a16:creationId xmlns:a16="http://schemas.microsoft.com/office/drawing/2014/main" id="{2DD8B920-F168-499A-8B69-C319C657FFE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233" r="11233"/>
          <a:stretch/>
        </p:blipFill>
        <p:spPr bwMode="auto">
          <a:xfrm>
            <a:off x="457200" y="2677806"/>
            <a:ext cx="5410200" cy="3653307"/>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16388" name="Picture 4" descr="Plants are more intelligent than you may think • Earth.com">
            <a:extLst>
              <a:ext uri="{FF2B5EF4-FFF2-40B4-BE49-F238E27FC236}">
                <a16:creationId xmlns:a16="http://schemas.microsoft.com/office/drawing/2014/main" id="{C13C5274-4278-4E35-97A7-B270211304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4600" y="2673513"/>
            <a:ext cx="5410201" cy="365760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63397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364343"/>
            <a:ext cx="13080776" cy="4295684"/>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sp>
        <p:nvSpPr>
          <p:cNvPr id="3" name="3453626"/>
          <p:cNvSpPr/>
          <p:nvPr/>
        </p:nvSpPr>
        <p:spPr>
          <a:xfrm>
            <a:off x="3042920" y="376555"/>
            <a:ext cx="6106160" cy="6106160"/>
          </a:xfrm>
          <a:prstGeom prst="ellipse">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lt"/>
              </a:rPr>
              <a:t>   </a:t>
            </a:r>
          </a:p>
        </p:txBody>
      </p:sp>
      <p:sp>
        <p:nvSpPr>
          <p:cNvPr id="110" name="TextBox 109">
            <a:extLst>
              <a:ext uri="{FF2B5EF4-FFF2-40B4-BE49-F238E27FC236}">
                <a16:creationId xmlns:a16="http://schemas.microsoft.com/office/drawing/2014/main" id="{67A9EFFB-7625-4901-9576-E1989BA24E62}"/>
              </a:ext>
            </a:extLst>
          </p:cNvPr>
          <p:cNvSpPr txBox="1"/>
          <p:nvPr/>
        </p:nvSpPr>
        <p:spPr>
          <a:xfrm>
            <a:off x="968574" y="3784791"/>
            <a:ext cx="10254860" cy="1218795"/>
          </a:xfrm>
          <a:prstGeom prst="rect">
            <a:avLst/>
          </a:prstGeom>
          <a:noFill/>
        </p:spPr>
        <p:txBody>
          <a:bodyPr wrap="none" lIns="0" tIns="0" rIns="0" bIns="0" rtlCol="0">
            <a:spAutoFit/>
          </a:bodyPr>
          <a:lstStyle/>
          <a:p>
            <a:pPr algn="ctr">
              <a:lnSpc>
                <a:spcPct val="120000"/>
              </a:lnSpc>
            </a:pPr>
            <a:r>
              <a:rPr lang="en-US" sz="6600" b="1" spc="-80" dirty="0">
                <a:solidFill>
                  <a:schemeClr val="bg1"/>
                </a:solidFill>
              </a:rPr>
              <a:t>II, TẬP TÍNH Ở ĐỘNG VẬT</a:t>
            </a:r>
          </a:p>
        </p:txBody>
      </p:sp>
      <p:pic>
        <p:nvPicPr>
          <p:cNvPr id="126" name="Picture 125">
            <a:extLst>
              <a:ext uri="{FF2B5EF4-FFF2-40B4-BE49-F238E27FC236}">
                <a16:creationId xmlns:a16="http://schemas.microsoft.com/office/drawing/2014/main" id="{136ED73C-10AC-4DDA-9A5B-3CB041353FB2}"/>
              </a:ext>
            </a:extLst>
          </p:cNvPr>
          <p:cNvPicPr>
            <a:picLocks noChangeAspect="1"/>
          </p:cNvPicPr>
          <p:nvPr/>
        </p:nvPicPr>
        <p:blipFill>
          <a:blip r:embed="rId4"/>
          <a:stretch>
            <a:fillRect/>
          </a:stretch>
        </p:blipFill>
        <p:spPr>
          <a:xfrm rot="18123950">
            <a:off x="-749648" y="2509942"/>
            <a:ext cx="2764549" cy="1469180"/>
          </a:xfrm>
          <a:prstGeom prst="rect">
            <a:avLst/>
          </a:prstGeom>
        </p:spPr>
      </p:pic>
      <p:grpSp>
        <p:nvGrpSpPr>
          <p:cNvPr id="24" name="Group 23">
            <a:extLst>
              <a:ext uri="{FF2B5EF4-FFF2-40B4-BE49-F238E27FC236}">
                <a16:creationId xmlns:a16="http://schemas.microsoft.com/office/drawing/2014/main" id="{3E43D7D9-EF48-454D-8169-2D0C22DE983B}"/>
              </a:ext>
            </a:extLst>
          </p:cNvPr>
          <p:cNvGrpSpPr/>
          <p:nvPr/>
        </p:nvGrpSpPr>
        <p:grpSpPr>
          <a:xfrm rot="12600000" flipH="1" flipV="1">
            <a:off x="2513189" y="2138898"/>
            <a:ext cx="1186113" cy="1003465"/>
            <a:chOff x="9909467" y="4975537"/>
            <a:chExt cx="1774754" cy="1501461"/>
          </a:xfrm>
        </p:grpSpPr>
        <p:pic>
          <p:nvPicPr>
            <p:cNvPr id="25" name="Picture 24">
              <a:extLst>
                <a:ext uri="{FF2B5EF4-FFF2-40B4-BE49-F238E27FC236}">
                  <a16:creationId xmlns:a16="http://schemas.microsoft.com/office/drawing/2014/main" id="{BFFBACF1-97D1-4E10-82DF-36BDEBB43163}"/>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6" name="Picture 25">
              <a:extLst>
                <a:ext uri="{FF2B5EF4-FFF2-40B4-BE49-F238E27FC236}">
                  <a16:creationId xmlns:a16="http://schemas.microsoft.com/office/drawing/2014/main" id="{217D87D3-68FE-4C62-8C30-E4AD035208A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27" name="Group 26">
            <a:extLst>
              <a:ext uri="{FF2B5EF4-FFF2-40B4-BE49-F238E27FC236}">
                <a16:creationId xmlns:a16="http://schemas.microsoft.com/office/drawing/2014/main" id="{51405DC4-EFED-4BB7-9F9D-532B828B1143}"/>
              </a:ext>
            </a:extLst>
          </p:cNvPr>
          <p:cNvGrpSpPr/>
          <p:nvPr/>
        </p:nvGrpSpPr>
        <p:grpSpPr>
          <a:xfrm rot="9000000" flipV="1">
            <a:off x="8445689" y="2099920"/>
            <a:ext cx="1186113" cy="1003465"/>
            <a:chOff x="9909467" y="4975537"/>
            <a:chExt cx="1774754" cy="1501461"/>
          </a:xfrm>
        </p:grpSpPr>
        <p:pic>
          <p:nvPicPr>
            <p:cNvPr id="28" name="Picture 27">
              <a:extLst>
                <a:ext uri="{FF2B5EF4-FFF2-40B4-BE49-F238E27FC236}">
                  <a16:creationId xmlns:a16="http://schemas.microsoft.com/office/drawing/2014/main"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pic>
        <p:nvPicPr>
          <p:cNvPr id="30" name="Picture 29">
            <a:extLst>
              <a:ext uri="{FF2B5EF4-FFF2-40B4-BE49-F238E27FC236}">
                <a16:creationId xmlns:a16="http://schemas.microsoft.com/office/drawing/2014/main" id="{173CA1D6-F305-4FFD-AB73-82BCF51361F4}"/>
              </a:ext>
            </a:extLst>
          </p:cNvPr>
          <p:cNvPicPr>
            <a:picLocks noChangeAspect="1"/>
          </p:cNvPicPr>
          <p:nvPr/>
        </p:nvPicPr>
        <p:blipFill>
          <a:blip r:embed="rId4"/>
          <a:stretch>
            <a:fillRect/>
          </a:stretch>
        </p:blipFill>
        <p:spPr>
          <a:xfrm rot="3476050" flipH="1">
            <a:off x="10174309" y="2509943"/>
            <a:ext cx="2764549" cy="1469180"/>
          </a:xfrm>
          <a:prstGeom prst="rect">
            <a:avLst/>
          </a:prstGeom>
        </p:spPr>
      </p:pic>
    </p:spTree>
    <p:custDataLst>
      <p:tags r:id="rId1"/>
    </p:custDataLst>
    <p:extLst>
      <p:ext uri="{BB962C8B-B14F-4D97-AF65-F5344CB8AC3E}">
        <p14:creationId xmlns:p14="http://schemas.microsoft.com/office/powerpoint/2010/main" val="3519710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7" name="Picture 6">
            <a:extLst>
              <a:ext uri="{FF2B5EF4-FFF2-40B4-BE49-F238E27FC236}">
                <a16:creationId xmlns:a16="http://schemas.microsoft.com/office/drawing/2014/main" id="{5BEF2722-4988-49CB-BBE5-47C723B7F579}"/>
              </a:ext>
            </a:extLst>
          </p:cNvPr>
          <p:cNvPicPr>
            <a:picLocks noChangeAspect="1"/>
          </p:cNvPicPr>
          <p:nvPr/>
        </p:nvPicPr>
        <p:blipFill>
          <a:blip r:embed="rId5"/>
          <a:stretch>
            <a:fillRect/>
          </a:stretch>
        </p:blipFill>
        <p:spPr>
          <a:xfrm rot="2021317">
            <a:off x="10795687" y="-199572"/>
            <a:ext cx="1937878" cy="1333500"/>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60F4E0A0-92D8-4DB8-9CC2-174BB0F92DD5}"/>
              </a:ext>
            </a:extLst>
          </p:cNvPr>
          <p:cNvPicPr>
            <a:picLocks noChangeAspect="1"/>
          </p:cNvPicPr>
          <p:nvPr/>
        </p:nvPicPr>
        <p:blipFill>
          <a:blip r:embed="rId8"/>
          <a:stretch>
            <a:fillRect/>
          </a:stretch>
        </p:blipFill>
        <p:spPr>
          <a:xfrm rot="20221989">
            <a:off x="-535214" y="5974444"/>
            <a:ext cx="1993900" cy="1059629"/>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2467097" y="762000"/>
            <a:ext cx="8345096" cy="1288814"/>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dirty="0"/>
              <a:t>Khi ta chạm vào lá cây trinh nữ (xấu hổ), lá cây sẽ cụp lại. Đây là hiện tượng gì? Hiện tượng này có ý nghĩa như thế nào đối với sinh vật?</a:t>
            </a:r>
          </a:p>
        </p:txBody>
      </p:sp>
      <p:pic>
        <p:nvPicPr>
          <p:cNvPr id="3078" name="Picture 6">
            <a:extLst>
              <a:ext uri="{FF2B5EF4-FFF2-40B4-BE49-F238E27FC236}">
                <a16:creationId xmlns:a16="http://schemas.microsoft.com/office/drawing/2014/main" id="{E6E02147-F86B-4185-8091-67C2BED2520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379808" y="94920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Amazon.com : 20 Sleeping Grass Seeds to Grow - Amazing Plant That Moves  When Touched - Sensitive Plant : Patio, Lawn &amp; Garden">
            <a:extLst>
              <a:ext uri="{FF2B5EF4-FFF2-40B4-BE49-F238E27FC236}">
                <a16:creationId xmlns:a16="http://schemas.microsoft.com/office/drawing/2014/main" id="{50E5241D-3055-4475-8BC1-A30978DE9F0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37" r="337"/>
          <a:stretch/>
        </p:blipFill>
        <p:spPr bwMode="auto">
          <a:xfrm>
            <a:off x="6340112" y="2617941"/>
            <a:ext cx="5363665" cy="360181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3080" name="Picture 8" descr="Sleeping grass...brush it with your finger or toe and it folds up, Venus  flytrap style, like it's sleeping... | Medicinal plants, Plant leaves,  Plants">
            <a:extLst>
              <a:ext uri="{FF2B5EF4-FFF2-40B4-BE49-F238E27FC236}">
                <a16:creationId xmlns:a16="http://schemas.microsoft.com/office/drawing/2014/main" id="{28698EE3-B53F-4135-8B65-7436DDC086B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58" b="458"/>
          <a:stretch/>
        </p:blipFill>
        <p:spPr bwMode="auto">
          <a:xfrm>
            <a:off x="488223" y="2617941"/>
            <a:ext cx="5363666" cy="360181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85215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dirty="0"/>
                <a:t>Đặt tên tập tính của các động vật trong hình:</a:t>
              </a:r>
            </a:p>
          </p:txBody>
        </p:sp>
      </p:grpSp>
      <p:pic>
        <p:nvPicPr>
          <p:cNvPr id="7" name="Picture 6">
            <a:extLst>
              <a:ext uri="{FF2B5EF4-FFF2-40B4-BE49-F238E27FC236}">
                <a16:creationId xmlns:a16="http://schemas.microsoft.com/office/drawing/2014/main" id="{22F53A5B-57E8-472E-B765-ED45190609B0}"/>
              </a:ext>
            </a:extLst>
          </p:cNvPr>
          <p:cNvPicPr>
            <a:picLocks noChangeAspect="1"/>
          </p:cNvPicPr>
          <p:nvPr/>
        </p:nvPicPr>
        <p:blipFill rotWithShape="1">
          <a:blip r:embed="rId10">
            <a:extLst>
              <a:ext uri="{28A0092B-C50C-407E-A947-70E740481C1C}">
                <a14:useLocalDpi xmlns:a14="http://schemas.microsoft.com/office/drawing/2010/main" val="0"/>
              </a:ext>
            </a:extLst>
          </a:blip>
          <a:srcRect l="665" t="14378" r="-665" b="14378"/>
          <a:stretch/>
        </p:blipFill>
        <p:spPr>
          <a:xfrm>
            <a:off x="1586392" y="1851508"/>
            <a:ext cx="9019216" cy="3614394"/>
          </a:xfrm>
          <a:prstGeom prst="rect">
            <a:avLst/>
          </a:prstGeom>
          <a:ln w="38100">
            <a:solidFill>
              <a:srgbClr val="0E2A47"/>
            </a:solidFill>
          </a:ln>
        </p:spPr>
      </p:pic>
      <p:grpSp>
        <p:nvGrpSpPr>
          <p:cNvPr id="12" name="Group 11">
            <a:extLst>
              <a:ext uri="{FF2B5EF4-FFF2-40B4-BE49-F238E27FC236}">
                <a16:creationId xmlns:a16="http://schemas.microsoft.com/office/drawing/2014/main" id="{0189E3E5-14E5-4E02-8AFA-4D0C2B4A9306}"/>
              </a:ext>
            </a:extLst>
          </p:cNvPr>
          <p:cNvGrpSpPr/>
          <p:nvPr/>
        </p:nvGrpSpPr>
        <p:grpSpPr>
          <a:xfrm>
            <a:off x="4134893" y="5773105"/>
            <a:ext cx="3921423" cy="731520"/>
            <a:chOff x="4134893" y="5773105"/>
            <a:chExt cx="3921423" cy="731520"/>
          </a:xfrm>
        </p:grpSpPr>
        <p:sp>
          <p:nvSpPr>
            <p:cNvPr id="18" name="TextBox 17">
              <a:extLst>
                <a:ext uri="{FF2B5EF4-FFF2-40B4-BE49-F238E27FC236}">
                  <a16:creationId xmlns:a16="http://schemas.microsoft.com/office/drawing/2014/main" id="{EA70BE8B-5CB1-4E7B-89B5-F887970CEDD7}"/>
                </a:ext>
              </a:extLst>
            </p:cNvPr>
            <p:cNvSpPr txBox="1"/>
            <p:nvPr/>
          </p:nvSpPr>
          <p:spPr>
            <a:xfrm>
              <a:off x="4971344" y="5937656"/>
              <a:ext cx="224931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Tập tính di cư</a:t>
              </a:r>
              <a:endParaRPr lang="vi-VN" sz="2400"/>
            </a:p>
          </p:txBody>
        </p:sp>
        <p:pic>
          <p:nvPicPr>
            <p:cNvPr id="20" name="Picture 2">
              <a:extLst>
                <a:ext uri="{FF2B5EF4-FFF2-40B4-BE49-F238E27FC236}">
                  <a16:creationId xmlns:a16="http://schemas.microsoft.com/office/drawing/2014/main" id="{7E636336-3BBE-4884-BB52-26B1A30769B9}"/>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134893"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61A034BF-53F1-4FD8-B8C9-EAE5A517154B}"/>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7324796"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5197299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tLang="zh-CN" dirty="0">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a:solidFill>
                    <a:srgbClr val="C00000"/>
                  </a:solidFill>
                </a:rPr>
                <a:t>Câu hỏi 1: </a:t>
              </a:r>
              <a:r>
                <a:rPr lang="vi-VN" sz="2400"/>
                <a:t>Đặt tên tập tính của các động vật trong hình:</a:t>
              </a:r>
            </a:p>
          </p:txBody>
        </p:sp>
      </p:grpSp>
      <p:pic>
        <p:nvPicPr>
          <p:cNvPr id="35842" name="Picture 2" descr="Cat and Mouse">
            <a:extLst>
              <a:ext uri="{FF2B5EF4-FFF2-40B4-BE49-F238E27FC236}">
                <a16:creationId xmlns:a16="http://schemas.microsoft.com/office/drawing/2014/main" id="{34D9FB28-0AB8-416A-BF2A-F6DE81F86CD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651" b="6555"/>
          <a:stretch/>
        </p:blipFill>
        <p:spPr bwMode="auto">
          <a:xfrm>
            <a:off x="1794584" y="1916502"/>
            <a:ext cx="8601246" cy="3549399"/>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F7FBE1B-CE4E-4E9B-AA14-A1285B302D16}"/>
              </a:ext>
            </a:extLst>
          </p:cNvPr>
          <p:cNvGrpSpPr/>
          <p:nvPr/>
        </p:nvGrpSpPr>
        <p:grpSpPr>
          <a:xfrm>
            <a:off x="3970761" y="5773105"/>
            <a:ext cx="4250480" cy="731520"/>
            <a:chOff x="3970761" y="5773105"/>
            <a:chExt cx="4250480" cy="731520"/>
          </a:xfrm>
        </p:grpSpPr>
        <p:sp>
          <p:nvSpPr>
            <p:cNvPr id="14" name="TextBox 13">
              <a:extLst>
                <a:ext uri="{FF2B5EF4-FFF2-40B4-BE49-F238E27FC236}">
                  <a16:creationId xmlns:a16="http://schemas.microsoft.com/office/drawing/2014/main" id="{01C1B104-0EBD-43DE-B54C-02A8B3E869A1}"/>
                </a:ext>
              </a:extLst>
            </p:cNvPr>
            <p:cNvSpPr txBox="1"/>
            <p:nvPr/>
          </p:nvSpPr>
          <p:spPr>
            <a:xfrm>
              <a:off x="4664219" y="5937656"/>
              <a:ext cx="286356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dirty="0">
                  <a:solidFill>
                    <a:srgbClr val="C00000"/>
                  </a:solidFill>
                </a:rPr>
                <a:t>Tập tính săn mồi</a:t>
              </a:r>
              <a:endParaRPr lang="vi-VN" sz="2400" dirty="0"/>
            </a:p>
          </p:txBody>
        </p:sp>
        <p:pic>
          <p:nvPicPr>
            <p:cNvPr id="15" name="Picture 2">
              <a:extLst>
                <a:ext uri="{FF2B5EF4-FFF2-40B4-BE49-F238E27FC236}">
                  <a16:creationId xmlns:a16="http://schemas.microsoft.com/office/drawing/2014/main" id="{BB7E2A56-33DB-457E-BB48-1B86F2EB145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97076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D42F6175-D498-4479-87E1-15D327F20F57}"/>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748972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9004691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dirty="0"/>
                <a:t>Đặt tên tập tính của các động vật trong hình:</a:t>
              </a:r>
            </a:p>
          </p:txBody>
        </p:sp>
      </p:grpSp>
      <p:pic>
        <p:nvPicPr>
          <p:cNvPr id="34818" name="Picture 2" descr="African Buffalo HD Wallpaper | Background Image | 3600x2250">
            <a:extLst>
              <a:ext uri="{FF2B5EF4-FFF2-40B4-BE49-F238E27FC236}">
                <a16:creationId xmlns:a16="http://schemas.microsoft.com/office/drawing/2014/main" id="{C60F660F-C9A1-492F-A91D-6C1A978A6A75}"/>
              </a:ext>
            </a:extLst>
          </p:cNvPr>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t="19318" b="19318"/>
          <a:stretch/>
        </p:blipFill>
        <p:spPr bwMode="auto">
          <a:xfrm>
            <a:off x="1257300" y="1851508"/>
            <a:ext cx="9677400" cy="371149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110DF23-0E9D-4084-BA82-65DA9DAE0B65}"/>
              </a:ext>
            </a:extLst>
          </p:cNvPr>
          <p:cNvGrpSpPr/>
          <p:nvPr/>
        </p:nvGrpSpPr>
        <p:grpSpPr>
          <a:xfrm>
            <a:off x="3970761" y="5773105"/>
            <a:ext cx="4250480" cy="731520"/>
            <a:chOff x="3970761" y="5773105"/>
            <a:chExt cx="4250480" cy="731520"/>
          </a:xfrm>
        </p:grpSpPr>
        <p:sp>
          <p:nvSpPr>
            <p:cNvPr id="15" name="TextBox 14">
              <a:extLst>
                <a:ext uri="{FF2B5EF4-FFF2-40B4-BE49-F238E27FC236}">
                  <a16:creationId xmlns:a16="http://schemas.microsoft.com/office/drawing/2014/main" id="{7409CC9D-D631-4689-AEC3-DD569703ECCD}"/>
                </a:ext>
              </a:extLst>
            </p:cNvPr>
            <p:cNvSpPr txBox="1"/>
            <p:nvPr/>
          </p:nvSpPr>
          <p:spPr>
            <a:xfrm>
              <a:off x="4664219" y="5937656"/>
              <a:ext cx="286356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Tập tính bầy đàn</a:t>
              </a:r>
              <a:endParaRPr lang="vi-VN" sz="2400"/>
            </a:p>
          </p:txBody>
        </p:sp>
        <p:pic>
          <p:nvPicPr>
            <p:cNvPr id="16" name="Picture 2">
              <a:extLst>
                <a:ext uri="{FF2B5EF4-FFF2-40B4-BE49-F238E27FC236}">
                  <a16:creationId xmlns:a16="http://schemas.microsoft.com/office/drawing/2014/main" id="{66D6BEDD-380B-448C-8E06-64C9A2BA784D}"/>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97076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0B8CC24-9D84-4485-83B6-8ADAEA025337}"/>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7489721"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66413748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794584" y="633042"/>
            <a:ext cx="8602832" cy="914400"/>
            <a:chOff x="1329259" y="576203"/>
            <a:chExt cx="8602832"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40097" y="832194"/>
              <a:ext cx="759199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a:solidFill>
                    <a:srgbClr val="C00000"/>
                  </a:solidFill>
                </a:rPr>
                <a:t>Câu hỏi 1: </a:t>
              </a:r>
              <a:r>
                <a:rPr lang="vi-VN" sz="2400"/>
                <a:t>Đặt tên tập tính của các động vật trong hình:</a:t>
              </a:r>
            </a:p>
          </p:txBody>
        </p:sp>
      </p:grpSp>
      <p:pic>
        <p:nvPicPr>
          <p:cNvPr id="33794" name="Picture 2" descr="Feeding Birds Wallpapers - Wallpaper Cave">
            <a:extLst>
              <a:ext uri="{FF2B5EF4-FFF2-40B4-BE49-F238E27FC236}">
                <a16:creationId xmlns:a16="http://schemas.microsoft.com/office/drawing/2014/main" id="{0206782D-E43B-4307-AE67-805979789E1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812" b="21287"/>
          <a:stretch/>
        </p:blipFill>
        <p:spPr bwMode="auto">
          <a:xfrm>
            <a:off x="1371600" y="1781137"/>
            <a:ext cx="9753600" cy="3780214"/>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29836A2-B9E6-4981-B5AD-AF8E7A7E5053}"/>
              </a:ext>
            </a:extLst>
          </p:cNvPr>
          <p:cNvGrpSpPr/>
          <p:nvPr/>
        </p:nvGrpSpPr>
        <p:grpSpPr>
          <a:xfrm>
            <a:off x="2802924" y="5773105"/>
            <a:ext cx="6581265" cy="731520"/>
            <a:chOff x="2802924" y="5773105"/>
            <a:chExt cx="6581265" cy="731520"/>
          </a:xfrm>
        </p:grpSpPr>
        <p:sp>
          <p:nvSpPr>
            <p:cNvPr id="18" name="TextBox 17">
              <a:extLst>
                <a:ext uri="{FF2B5EF4-FFF2-40B4-BE49-F238E27FC236}">
                  <a16:creationId xmlns:a16="http://schemas.microsoft.com/office/drawing/2014/main" id="{6EEB8223-042F-44B6-A36F-D2AC33B6F0E6}"/>
                </a:ext>
              </a:extLst>
            </p:cNvPr>
            <p:cNvSpPr txBox="1"/>
            <p:nvPr/>
          </p:nvSpPr>
          <p:spPr>
            <a:xfrm>
              <a:off x="3509810" y="5937656"/>
              <a:ext cx="5172380"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Tập tính sinh sản, chăm sóc con</a:t>
              </a:r>
              <a:endParaRPr lang="vi-VN" sz="2400"/>
            </a:p>
          </p:txBody>
        </p:sp>
        <p:pic>
          <p:nvPicPr>
            <p:cNvPr id="20" name="Picture 2">
              <a:extLst>
                <a:ext uri="{FF2B5EF4-FFF2-40B4-BE49-F238E27FC236}">
                  <a16:creationId xmlns:a16="http://schemas.microsoft.com/office/drawing/2014/main" id="{86B1F7C8-87DA-44FE-9D1B-DE8ECF7F8302}"/>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802924" y="57731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6D67C4BB-AED5-42D5-A11F-7D3C56EFB25E}"/>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652669" y="5773105"/>
              <a:ext cx="731520" cy="73152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4843749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2" name="TextBox 11">
            <a:extLst>
              <a:ext uri="{FF2B5EF4-FFF2-40B4-BE49-F238E27FC236}">
                <a16:creationId xmlns:a16="http://schemas.microsoft.com/office/drawing/2014/main" id="{18AC279A-A9A4-431B-9CF5-F2D3A8F47FE3}"/>
              </a:ext>
            </a:extLst>
          </p:cNvPr>
          <p:cNvSpPr txBox="1"/>
          <p:nvPr/>
        </p:nvSpPr>
        <p:spPr>
          <a:xfrm>
            <a:off x="2026557" y="1717252"/>
            <a:ext cx="9220200" cy="44319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Theo em tập tính là gì? Có những loại tập tính nà</a:t>
            </a: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o</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 </a:t>
            </a:r>
            <a:r>
              <a:rPr lang="vi-VN" sz="2400" b="1" dirty="0">
                <a:solidFill>
                  <a:srgbClr val="C00000"/>
                </a:solidFill>
                <a:ea typeface="Microsoft YaHei"/>
              </a:rPr>
              <a:t>C</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ho ví dụ.</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endParaRPr>
          </a:p>
        </p:txBody>
      </p:sp>
      <p:pic>
        <p:nvPicPr>
          <p:cNvPr id="38914" name="Picture 2" descr="Horse Herd Wallpapers - Wallpaper Cave">
            <a:extLst>
              <a:ext uri="{FF2B5EF4-FFF2-40B4-BE49-F238E27FC236}">
                <a16:creationId xmlns:a16="http://schemas.microsoft.com/office/drawing/2014/main" id="{126FA5E9-7969-468A-B8B8-B6B6B89CCF1D}"/>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t="34601" b="15803"/>
          <a:stretch/>
        </p:blipFill>
        <p:spPr bwMode="auto">
          <a:xfrm>
            <a:off x="933450" y="2979879"/>
            <a:ext cx="10325100" cy="3401198"/>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E0334CE-9ED5-02DC-71F9-09137C5D27D3}"/>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54957" y="127468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9861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1000" fill="hold"/>
                                        <p:tgtEl>
                                          <p:spTgt spid="2050"/>
                                        </p:tgtEl>
                                        <p:attrNameLst>
                                          <p:attrName>ppt_w</p:attrName>
                                        </p:attrNameLst>
                                      </p:cBhvr>
                                      <p:tavLst>
                                        <p:tav tm="0">
                                          <p:val>
                                            <p:strVal val="#ppt_w+.3"/>
                                          </p:val>
                                        </p:tav>
                                        <p:tav tm="100000">
                                          <p:val>
                                            <p:strVal val="#ppt_w"/>
                                          </p:val>
                                        </p:tav>
                                      </p:tavLst>
                                    </p:anim>
                                    <p:anim calcmode="lin" valueType="num">
                                      <p:cBhvr>
                                        <p:cTn id="13" dur="1000" fill="hold"/>
                                        <p:tgtEl>
                                          <p:spTgt spid="2050"/>
                                        </p:tgtEl>
                                        <p:attrNameLst>
                                          <p:attrName>ppt_h</p:attrName>
                                        </p:attrNameLst>
                                      </p:cBhvr>
                                      <p:tavLst>
                                        <p:tav tm="0">
                                          <p:val>
                                            <p:strVal val="#ppt_h"/>
                                          </p:val>
                                        </p:tav>
                                        <p:tav tm="100000">
                                          <p:val>
                                            <p:strVal val="#ppt_h"/>
                                          </p:val>
                                        </p:tav>
                                      </p:tavLst>
                                    </p:anim>
                                    <p:animEffect transition="in" filter="fade">
                                      <p:cBhvr>
                                        <p:cTn id="14"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2" name="TextBox 11">
            <a:extLst>
              <a:ext uri="{FF2B5EF4-FFF2-40B4-BE49-F238E27FC236}">
                <a16:creationId xmlns:a16="http://schemas.microsoft.com/office/drawing/2014/main" id="{18AC279A-A9A4-431B-9CF5-F2D3A8F47FE3}"/>
              </a:ext>
            </a:extLst>
          </p:cNvPr>
          <p:cNvSpPr txBox="1"/>
          <p:nvPr/>
        </p:nvSpPr>
        <p:spPr>
          <a:xfrm>
            <a:off x="2026558" y="1398965"/>
            <a:ext cx="9220200" cy="1329595"/>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KL: </a:t>
            </a: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Tập tính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là một chuỗi những phản ứng trả lời các kích thích đến từ môi trường bên trong hoặc bên ngoài cơ thể, đảm bảo cho động vật tồn tại và phát triển.</a:t>
            </a:r>
          </a:p>
        </p:txBody>
      </p:sp>
      <p:pic>
        <p:nvPicPr>
          <p:cNvPr id="24" name="Picture 2">
            <a:extLst>
              <a:ext uri="{FF2B5EF4-FFF2-40B4-BE49-F238E27FC236}">
                <a16:creationId xmlns:a16="http://schemas.microsoft.com/office/drawing/2014/main" id="{F4C167CC-1030-4523-827C-DBCA57DEF83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45243" y="158617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Horse Herd Wallpapers - Wallpaper Cave">
            <a:extLst>
              <a:ext uri="{FF2B5EF4-FFF2-40B4-BE49-F238E27FC236}">
                <a16:creationId xmlns:a16="http://schemas.microsoft.com/office/drawing/2014/main" id="{126FA5E9-7969-468A-B8B8-B6B6B89CCF1D}"/>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t="34601" b="15803"/>
          <a:stretch/>
        </p:blipFill>
        <p:spPr bwMode="auto">
          <a:xfrm>
            <a:off x="933450" y="2979879"/>
            <a:ext cx="10325100" cy="3401198"/>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602015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8" name="TextBox 17">
            <a:extLst>
              <a:ext uri="{FF2B5EF4-FFF2-40B4-BE49-F238E27FC236}">
                <a16:creationId xmlns:a16="http://schemas.microsoft.com/office/drawing/2014/main" id="{881F7746-AD8E-464A-B1C8-C9A16756BC7B}"/>
              </a:ext>
            </a:extLst>
          </p:cNvPr>
          <p:cNvSpPr txBox="1"/>
          <p:nvPr/>
        </p:nvSpPr>
        <p:spPr>
          <a:xfrm>
            <a:off x="2320013" y="1616200"/>
            <a:ext cx="933127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Tập tính bẩm sinh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là loại tập tính sinh ra đã có, đặc trưng cho loài.</a:t>
            </a:r>
          </a:p>
        </p:txBody>
      </p:sp>
      <p:pic>
        <p:nvPicPr>
          <p:cNvPr id="25" name="Picture 2">
            <a:extLst>
              <a:ext uri="{FF2B5EF4-FFF2-40B4-BE49-F238E27FC236}">
                <a16:creationId xmlns:a16="http://schemas.microsoft.com/office/drawing/2014/main" id="{921D7D80-4A4F-4038-A729-8EE7CB0977FE}"/>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257300" y="141112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Free download Tiger Apple HD Wallpaper Full Screen Wallpaper Wallpaper Tiger  [1920x1200] for your Desktop, Mobile &amp; Tablet | Explore 48+ Free Full  Screen Wallpapers | Free Full Screen Computer Wallpapers, Free">
            <a:extLst>
              <a:ext uri="{FF2B5EF4-FFF2-40B4-BE49-F238E27FC236}">
                <a16:creationId xmlns:a16="http://schemas.microsoft.com/office/drawing/2014/main" id="{D1CF310F-6190-4301-86C4-F427553E837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1001" b="8921"/>
          <a:stretch/>
        </p:blipFill>
        <p:spPr bwMode="auto">
          <a:xfrm>
            <a:off x="990600" y="2545053"/>
            <a:ext cx="10210800" cy="383398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15033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22" name="TextBox 21">
            <a:extLst>
              <a:ext uri="{FF2B5EF4-FFF2-40B4-BE49-F238E27FC236}">
                <a16:creationId xmlns:a16="http://schemas.microsoft.com/office/drawing/2014/main" id="{E876C222-8A2E-401F-BAB9-FB6F5D2BF640}"/>
              </a:ext>
            </a:extLst>
          </p:cNvPr>
          <p:cNvSpPr txBox="1"/>
          <p:nvPr/>
        </p:nvSpPr>
        <p:spPr>
          <a:xfrm>
            <a:off x="2041072" y="1391478"/>
            <a:ext cx="9220200"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Arial" panose="020B0604020202020204" pitchFamily="34" charset="0"/>
                <a:ea typeface="Microsoft YaHei"/>
                <a:cs typeface="Arial" panose="020B0604020202020204" pitchFamily="34" charset="0"/>
              </a:rPr>
              <a:t>Tập tính học được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là loại tập tính được hình thành trong quá trình sống của cá thể, thông qua học tập và rút kinh nghiệm.</a:t>
            </a:r>
          </a:p>
        </p:txBody>
      </p:sp>
      <p:pic>
        <p:nvPicPr>
          <p:cNvPr id="26" name="Picture 2">
            <a:extLst>
              <a:ext uri="{FF2B5EF4-FFF2-40B4-BE49-F238E27FC236}">
                <a16:creationId xmlns:a16="http://schemas.microsoft.com/office/drawing/2014/main" id="{CCA975FB-555D-4505-809B-EF48F6097A1E}"/>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30729" y="135708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Wallpaper greens, field, nature, sheep, pasture, meadow, sheep, cattle, the  herd, sheep, flock, sheep, a flock of sheep images for desktop, section  животные - download">
            <a:extLst>
              <a:ext uri="{FF2B5EF4-FFF2-40B4-BE49-F238E27FC236}">
                <a16:creationId xmlns:a16="http://schemas.microsoft.com/office/drawing/2014/main" id="{F95F93C6-1C12-467C-8DC1-59B9CE3E7AF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8701" b="2869"/>
          <a:stretch/>
        </p:blipFill>
        <p:spPr bwMode="auto">
          <a:xfrm>
            <a:off x="930730" y="2529194"/>
            <a:ext cx="10330542" cy="3851884"/>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44320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icrosoft YaHei"/>
              <a:cs typeface="+mn-cs"/>
            </a:endParaRPr>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Microsoft YaHei"/>
              <a:cs typeface="+mn-cs"/>
            </a:endParaRPr>
          </a:p>
        </p:txBody>
      </p:sp>
      <p:sp>
        <p:nvSpPr>
          <p:cNvPr id="194" name="Google Shape;583;p33"/>
          <p:cNvSpPr/>
          <p:nvPr/>
        </p:nvSpPr>
        <p:spPr>
          <a:xfrm>
            <a:off x="4152900" y="331196"/>
            <a:ext cx="3886202"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600"/>
              </a:spcAft>
              <a:buClrTx/>
              <a:buSzTx/>
              <a:buFontTx/>
              <a:buNone/>
              <a:tabLst/>
              <a:defRPr/>
            </a:pPr>
            <a:endParaRPr kumimoji="0" lang="vi-VN" altLang="en-GB" sz="1800" b="0" i="0" u="none" strike="noStrike" kern="1200" cap="none" spc="0" normalizeH="0" baseline="0" noProof="0" dirty="0">
              <a:ln>
                <a:noFill/>
              </a:ln>
              <a:solidFill>
                <a:srgbClr val="0E2A47"/>
              </a:solidFill>
              <a:effectLst/>
              <a:uLnTx/>
              <a:uFillTx/>
              <a:latin typeface="Arial"/>
              <a:ea typeface="思源宋体 CN Heavy" panose="02020900000000000000" charset="-122"/>
              <a:cs typeface="+mn-cs"/>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1. TẬP TÍNH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23" name="TextBox 22">
            <a:extLst>
              <a:ext uri="{FF2B5EF4-FFF2-40B4-BE49-F238E27FC236}">
                <a16:creationId xmlns:a16="http://schemas.microsoft.com/office/drawing/2014/main" id="{0F048ED4-B478-4D78-BEBD-24BF4C933CCB}"/>
              </a:ext>
            </a:extLst>
          </p:cNvPr>
          <p:cNvSpPr txBox="1"/>
          <p:nvPr/>
        </p:nvSpPr>
        <p:spPr>
          <a:xfrm>
            <a:off x="2008414" y="1415063"/>
            <a:ext cx="9271000"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icrosoft YaHei"/>
                <a:cs typeface="Arial" panose="020B0604020202020204" pitchFamily="34" charset="0"/>
              </a:rPr>
              <a:t>Các tập tính thường gặp ở động vật là tập tính kiếm ăn, tập tính bảo vệ lãnh thổ, tập tính sinh sản, chăm sóc con non, tập tính di cư,...</a:t>
            </a:r>
          </a:p>
        </p:txBody>
      </p:sp>
      <p:pic>
        <p:nvPicPr>
          <p:cNvPr id="27" name="Picture 2">
            <a:extLst>
              <a:ext uri="{FF2B5EF4-FFF2-40B4-BE49-F238E27FC236}">
                <a16:creationId xmlns:a16="http://schemas.microsoft.com/office/drawing/2014/main" id="{B953CD8B-10B9-4128-86FA-4156583C839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12586" y="138067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DF28FB8-5600-461E-B9DD-6E6DE41394D3}"/>
              </a:ext>
            </a:extLst>
          </p:cNvPr>
          <p:cNvPicPr>
            <a:picLocks noChangeAspect="1"/>
          </p:cNvPicPr>
          <p:nvPr/>
        </p:nvPicPr>
        <p:blipFill rotWithShape="1">
          <a:blip r:embed="rId10">
            <a:extLst>
              <a:ext uri="{28A0092B-C50C-407E-A947-70E740481C1C}">
                <a14:useLocalDpi xmlns:a14="http://schemas.microsoft.com/office/drawing/2010/main" val="0"/>
              </a:ext>
            </a:extLst>
          </a:blip>
          <a:srcRect t="28646" b="22146"/>
          <a:stretch/>
        </p:blipFill>
        <p:spPr>
          <a:xfrm>
            <a:off x="838200" y="2650545"/>
            <a:ext cx="10515600" cy="3631981"/>
          </a:xfrm>
          <a:prstGeom prst="rect">
            <a:avLst/>
          </a:prstGeom>
          <a:ln w="38100">
            <a:solidFill>
              <a:srgbClr val="0E2A47"/>
            </a:solidFill>
          </a:ln>
        </p:spPr>
      </p:pic>
    </p:spTree>
    <p:custDataLst>
      <p:tags r:id="rId1"/>
    </p:custDataLst>
    <p:extLst>
      <p:ext uri="{BB962C8B-B14F-4D97-AF65-F5344CB8AC3E}">
        <p14:creationId xmlns:p14="http://schemas.microsoft.com/office/powerpoint/2010/main" val="2775387273"/>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13" name="Group 12">
            <a:extLst>
              <a:ext uri="{FF2B5EF4-FFF2-40B4-BE49-F238E27FC236}">
                <a16:creationId xmlns:a16="http://schemas.microsoft.com/office/drawing/2014/main" id="{B1D553F1-27E0-4E13-BF8D-F6F25B1B5DB3}"/>
              </a:ext>
            </a:extLst>
          </p:cNvPr>
          <p:cNvGrpSpPr/>
          <p:nvPr/>
        </p:nvGrpSpPr>
        <p:grpSpPr>
          <a:xfrm>
            <a:off x="1566844" y="633042"/>
            <a:ext cx="9582151" cy="914400"/>
            <a:chOff x="1329259" y="576203"/>
            <a:chExt cx="9582151" cy="914400"/>
          </a:xfrm>
        </p:grpSpPr>
        <p:pic>
          <p:nvPicPr>
            <p:cNvPr id="17" name="Picture 6">
              <a:extLst>
                <a:ext uri="{FF2B5EF4-FFF2-40B4-BE49-F238E27FC236}">
                  <a16:creationId xmlns:a16="http://schemas.microsoft.com/office/drawing/2014/main" id="{4EAE117C-7B95-4AF9-8BDE-0EF000B275CD}"/>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329259" y="576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8A7D54D-0534-4DB0-B0D1-18296C578716}"/>
                </a:ext>
              </a:extLst>
            </p:cNvPr>
            <p:cNvSpPr txBox="1"/>
            <p:nvPr/>
          </p:nvSpPr>
          <p:spPr>
            <a:xfrm>
              <a:off x="2363891" y="892001"/>
              <a:ext cx="8547519"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2: </a:t>
              </a:r>
              <a:r>
                <a:rPr lang="vi-VN" sz="2400" b="1" dirty="0"/>
                <a:t>Lấy thêm ví dụ về tập tính ở người và động vật.</a:t>
              </a:r>
            </a:p>
          </p:txBody>
        </p:sp>
      </p:grpSp>
      <p:grpSp>
        <p:nvGrpSpPr>
          <p:cNvPr id="14" name="Group 13">
            <a:extLst>
              <a:ext uri="{FF2B5EF4-FFF2-40B4-BE49-F238E27FC236}">
                <a16:creationId xmlns:a16="http://schemas.microsoft.com/office/drawing/2014/main" id="{8EE26EE7-516B-44BA-9010-B80162D1F7A9}"/>
              </a:ext>
            </a:extLst>
          </p:cNvPr>
          <p:cNvGrpSpPr/>
          <p:nvPr/>
        </p:nvGrpSpPr>
        <p:grpSpPr>
          <a:xfrm>
            <a:off x="534098" y="2005010"/>
            <a:ext cx="1524000" cy="457250"/>
            <a:chOff x="800100" y="1783116"/>
            <a:chExt cx="1524000" cy="457250"/>
          </a:xfrm>
        </p:grpSpPr>
        <p:sp>
          <p:nvSpPr>
            <p:cNvPr id="16" name="Rectangle 15">
              <a:extLst>
                <a:ext uri="{FF2B5EF4-FFF2-40B4-BE49-F238E27FC236}">
                  <a16:creationId xmlns:a16="http://schemas.microsoft.com/office/drawing/2014/main" id="{D54B64EB-88D4-41FC-A2FB-9B0A5FEABEAF}"/>
                </a:ext>
              </a:extLst>
            </p:cNvPr>
            <p:cNvSpPr/>
            <p:nvPr/>
          </p:nvSpPr>
          <p:spPr>
            <a:xfrm>
              <a:off x="876300" y="1783116"/>
              <a:ext cx="1371600" cy="45725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5D2FCA95-C82F-48AA-A428-2CEE251B774D}"/>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20" name="TextBox 19">
            <a:extLst>
              <a:ext uri="{FF2B5EF4-FFF2-40B4-BE49-F238E27FC236}">
                <a16:creationId xmlns:a16="http://schemas.microsoft.com/office/drawing/2014/main" id="{083A30C3-5384-4E88-BB82-8461467334FD}"/>
              </a:ext>
            </a:extLst>
          </p:cNvPr>
          <p:cNvSpPr txBox="1"/>
          <p:nvPr/>
        </p:nvSpPr>
        <p:spPr>
          <a:xfrm>
            <a:off x="1897473" y="2956598"/>
            <a:ext cx="9304108" cy="877933"/>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r>
              <a:rPr lang="vi-VN" sz="2400" b="1" dirty="0"/>
              <a:t>Tập tính ở người: </a:t>
            </a:r>
            <a:r>
              <a:rPr lang="vi-VN" sz="2400" dirty="0"/>
              <a:t>dừng xe khi gặp đèn đỏ, tập thể dục buổi sáng, thờ cúng,...</a:t>
            </a:r>
          </a:p>
        </p:txBody>
      </p:sp>
      <p:pic>
        <p:nvPicPr>
          <p:cNvPr id="21" name="Picture 2">
            <a:extLst>
              <a:ext uri="{FF2B5EF4-FFF2-40B4-BE49-F238E27FC236}">
                <a16:creationId xmlns:a16="http://schemas.microsoft.com/office/drawing/2014/main" id="{19B6B741-83CC-4890-A41D-0266A202AA1E}"/>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90420" y="3026394"/>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A87596AC-8681-41E6-B911-D0AEE8CBF9A1}"/>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90420" y="44543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96CE034-762F-4259-9C83-ECE685FC2443}"/>
              </a:ext>
            </a:extLst>
          </p:cNvPr>
          <p:cNvSpPr txBox="1"/>
          <p:nvPr/>
        </p:nvSpPr>
        <p:spPr>
          <a:xfrm>
            <a:off x="1903883" y="4361712"/>
            <a:ext cx="9245111" cy="877933"/>
          </a:xfrm>
          <a:prstGeom prst="rect">
            <a:avLst/>
          </a:prstGeom>
          <a:noFill/>
        </p:spPr>
        <p:txBody>
          <a:bodyPr wrap="square" lIns="0" tIns="0" rIns="0" bIns="0" rtlCol="0">
            <a:spAutoFit/>
          </a:bodyPr>
          <a:lstStyle>
            <a:defPPr>
              <a:defRPr lang="en-US"/>
            </a:defPPr>
            <a:lvl1pPr>
              <a:lnSpc>
                <a:spcPct val="125000"/>
              </a:lnSpc>
              <a:defRPr sz="2400" b="1">
                <a:latin typeface="Arial" panose="020B0604020202020204" pitchFamily="34" charset="0"/>
                <a:cs typeface="Arial" panose="020B0604020202020204" pitchFamily="34" charset="0"/>
              </a:defRPr>
            </a:lvl1pPr>
          </a:lstStyle>
          <a:p>
            <a:r>
              <a:rPr lang="vi-VN" dirty="0"/>
              <a:t>Tập tính ở động vật: </a:t>
            </a:r>
            <a:r>
              <a:rPr lang="vi-VN" b="0" dirty="0"/>
              <a:t>ve sầu kêu vào mùa hè, chó thức canh nhà ban đêm, ếch kêu to tìm kiếm bạn đời, chó vẫy đuôi khi chủ gọi,...</a:t>
            </a:r>
          </a:p>
        </p:txBody>
      </p:sp>
    </p:spTree>
    <p:custDataLst>
      <p:tags r:id="rId1"/>
    </p:custDataLst>
    <p:extLst>
      <p:ext uri="{BB962C8B-B14F-4D97-AF65-F5344CB8AC3E}">
        <p14:creationId xmlns:p14="http://schemas.microsoft.com/office/powerpoint/2010/main" val="40020466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5C88B158-32BB-4D9F-A9F0-E3DCE8FBD1C9}"/>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243453">
            <a:extLst>
              <a:ext uri="{FF2B5EF4-FFF2-40B4-BE49-F238E27FC236}">
                <a16:creationId xmlns:a16="http://schemas.microsoft.com/office/drawing/2014/main" id="{C0CAF7DA-040A-4F51-B018-FEF887C9A15D}"/>
              </a:ext>
            </a:extLst>
          </p:cNvPr>
          <p:cNvGrpSpPr/>
          <p:nvPr/>
        </p:nvGrpSpPr>
        <p:grpSpPr>
          <a:xfrm>
            <a:off x="655320" y="-2802255"/>
            <a:ext cx="11536680" cy="3801110"/>
            <a:chOff x="1032" y="-4413"/>
            <a:chExt cx="18168" cy="5986"/>
          </a:xfrm>
          <a:solidFill>
            <a:srgbClr val="0E2A47">
              <a:alpha val="17000"/>
            </a:srgbClr>
          </a:solidFill>
        </p:grpSpPr>
        <p:sp>
          <p:nvSpPr>
            <p:cNvPr id="143" name="4564256">
              <a:extLst>
                <a:ext uri="{FF2B5EF4-FFF2-40B4-BE49-F238E27FC236}">
                  <a16:creationId xmlns:a16="http://schemas.microsoft.com/office/drawing/2014/main" id="{49400EC8-8D4F-4CC5-80F8-96224931E81B}"/>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4" name="24562456">
              <a:extLst>
                <a:ext uri="{FF2B5EF4-FFF2-40B4-BE49-F238E27FC236}">
                  <a16:creationId xmlns:a16="http://schemas.microsoft.com/office/drawing/2014/main" id="{004E6F1F-1DD3-4859-89A5-9000C8BDB82D}"/>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45" name="2462456">
              <a:extLst>
                <a:ext uri="{FF2B5EF4-FFF2-40B4-BE49-F238E27FC236}">
                  <a16:creationId xmlns:a16="http://schemas.microsoft.com/office/drawing/2014/main" id="{6C6F506F-B3A6-4BAD-A61D-67857A18279E}"/>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41" name="Picture 140">
            <a:extLst>
              <a:ext uri="{FF2B5EF4-FFF2-40B4-BE49-F238E27FC236}">
                <a16:creationId xmlns:a16="http://schemas.microsoft.com/office/drawing/2014/main" id="{0B75836D-4BB1-4821-B8EA-2AEEB17EEA1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53t4wt"/>
          <p:cNvSpPr/>
          <p:nvPr/>
        </p:nvSpPr>
        <p:spPr>
          <a:xfrm>
            <a:off x="659130" y="298133"/>
            <a:ext cx="10914380" cy="6261735"/>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0" name="TextBox 9">
            <a:extLst>
              <a:ext uri="{FF2B5EF4-FFF2-40B4-BE49-F238E27FC236}">
                <a16:creationId xmlns:a16="http://schemas.microsoft.com/office/drawing/2014/main" id="{24813855-BB80-4694-8C09-150FFA66C703}"/>
              </a:ext>
            </a:extLst>
          </p:cNvPr>
          <p:cNvSpPr txBox="1"/>
          <p:nvPr/>
        </p:nvSpPr>
        <p:spPr>
          <a:xfrm>
            <a:off x="1229668" y="2743845"/>
            <a:ext cx="9732664" cy="2114169"/>
          </a:xfrm>
          <a:prstGeom prst="rect">
            <a:avLst/>
          </a:prstGeom>
          <a:noFill/>
        </p:spPr>
        <p:txBody>
          <a:bodyPr wrap="none" lIns="0" tIns="0" rIns="0" bIns="0" rtlCol="0">
            <a:spAutoFit/>
          </a:bodyPr>
          <a:lstStyle/>
          <a:p>
            <a:pPr algn="ctr">
              <a:lnSpc>
                <a:spcPct val="120000"/>
              </a:lnSpc>
            </a:pPr>
            <a:r>
              <a:rPr lang="en-US" sz="6000" b="1" spc="-80">
                <a:solidFill>
                  <a:schemeClr val="bg1"/>
                </a:solidFill>
              </a:rPr>
              <a:t>CẢM ỨNG Ở SINH VẬT</a:t>
            </a:r>
          </a:p>
          <a:p>
            <a:pPr algn="ctr">
              <a:lnSpc>
                <a:spcPct val="120000"/>
              </a:lnSpc>
            </a:pPr>
            <a:r>
              <a:rPr lang="en-US" sz="6000" b="1" spc="-80">
                <a:solidFill>
                  <a:schemeClr val="bg1"/>
                </a:solidFill>
              </a:rPr>
              <a:t>VÀ TẬP TÍNH Ở ĐỘNG VẬT</a:t>
            </a:r>
          </a:p>
        </p:txBody>
      </p:sp>
      <p:grpSp>
        <p:nvGrpSpPr>
          <p:cNvPr id="11" name="Group 10">
            <a:extLst>
              <a:ext uri="{FF2B5EF4-FFF2-40B4-BE49-F238E27FC236}">
                <a16:creationId xmlns:a16="http://schemas.microsoft.com/office/drawing/2014/main" id="{ECC9C73C-B2C9-4FB2-9B00-BCD20FB7A8E1}"/>
              </a:ext>
            </a:extLst>
          </p:cNvPr>
          <p:cNvGrpSpPr/>
          <p:nvPr/>
        </p:nvGrpSpPr>
        <p:grpSpPr>
          <a:xfrm>
            <a:off x="2235158" y="1131469"/>
            <a:ext cx="9118210" cy="1291731"/>
            <a:chOff x="-265897" y="2000281"/>
            <a:chExt cx="9118210" cy="1291731"/>
          </a:xfrm>
        </p:grpSpPr>
        <p:sp>
          <p:nvSpPr>
            <p:cNvPr id="12" name="Google Shape;583;p33">
              <a:extLst>
                <a:ext uri="{FF2B5EF4-FFF2-40B4-BE49-F238E27FC236}">
                  <a16:creationId xmlns:a16="http://schemas.microsoft.com/office/drawing/2014/main" id="{172E0528-4010-4E52-AED8-E91403978C1E}"/>
                </a:ext>
              </a:extLst>
            </p:cNvPr>
            <p:cNvSpPr/>
            <p:nvPr/>
          </p:nvSpPr>
          <p:spPr>
            <a:xfrm>
              <a:off x="-265897" y="2000281"/>
              <a:ext cx="9118210" cy="125258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l" rtl="0">
                <a:spcBef>
                  <a:spcPts val="0"/>
                </a:spcBef>
                <a:spcAft>
                  <a:spcPts val="1600"/>
                </a:spcAft>
                <a:buNone/>
              </a:pPr>
              <a:endParaRPr lang="en-GB">
                <a:latin typeface="+mj-lt"/>
                <a:ea typeface="思源宋体 CN Heavy" panose="02020900000000000000" charset="-122"/>
                <a:sym typeface="+mn-ea"/>
              </a:endParaRPr>
            </a:p>
          </p:txBody>
        </p:sp>
        <p:sp>
          <p:nvSpPr>
            <p:cNvPr id="13" name="TextBox 12">
              <a:extLst>
                <a:ext uri="{FF2B5EF4-FFF2-40B4-BE49-F238E27FC236}">
                  <a16:creationId xmlns:a16="http://schemas.microsoft.com/office/drawing/2014/main" id="{68A583FC-0373-427D-A83E-9F9EE6EF25CB}"/>
                </a:ext>
              </a:extLst>
            </p:cNvPr>
            <p:cNvSpPr txBox="1"/>
            <p:nvPr/>
          </p:nvSpPr>
          <p:spPr>
            <a:xfrm>
              <a:off x="175926" y="2073217"/>
              <a:ext cx="8522782" cy="1218795"/>
            </a:xfrm>
            <a:prstGeom prst="rect">
              <a:avLst/>
            </a:prstGeom>
            <a:noFill/>
          </p:spPr>
          <p:txBody>
            <a:bodyPr wrap="none" lIns="0" tIns="0" rIns="0" bIns="0" rtlCol="0">
              <a:spAutoFit/>
            </a:bodyPr>
            <a:lstStyle/>
            <a:p>
              <a:pPr>
                <a:lnSpc>
                  <a:spcPct val="120000"/>
                </a:lnSpc>
              </a:pPr>
              <a:r>
                <a:rPr lang="en-US" sz="6600" b="1" dirty="0">
                  <a:solidFill>
                    <a:srgbClr val="0E2A47"/>
                  </a:solidFill>
                </a:rPr>
                <a:t>TIẾT 116-117- BÀI 33:</a:t>
              </a:r>
            </a:p>
          </p:txBody>
        </p:sp>
      </p:grpSp>
      <p:pic>
        <p:nvPicPr>
          <p:cNvPr id="15" name="Picture 14">
            <a:extLst>
              <a:ext uri="{FF2B5EF4-FFF2-40B4-BE49-F238E27FC236}">
                <a16:creationId xmlns:a16="http://schemas.microsoft.com/office/drawing/2014/main" id="{DC4ADD10-B043-43D0-86F8-F4D4A7C50D4E}"/>
              </a:ext>
            </a:extLst>
          </p:cNvPr>
          <p:cNvPicPr>
            <a:picLocks noChangeAspect="1"/>
          </p:cNvPicPr>
          <p:nvPr/>
        </p:nvPicPr>
        <p:blipFill>
          <a:blip r:embed="rId4"/>
          <a:stretch>
            <a:fillRect/>
          </a:stretch>
        </p:blipFill>
        <p:spPr>
          <a:xfrm>
            <a:off x="9881286" y="468085"/>
            <a:ext cx="1937878" cy="1333500"/>
          </a:xfrm>
          <a:prstGeom prst="rect">
            <a:avLst/>
          </a:prstGeom>
        </p:spPr>
      </p:pic>
      <p:pic>
        <p:nvPicPr>
          <p:cNvPr id="16" name="Picture 15">
            <a:extLst>
              <a:ext uri="{FF2B5EF4-FFF2-40B4-BE49-F238E27FC236}">
                <a16:creationId xmlns:a16="http://schemas.microsoft.com/office/drawing/2014/main" id="{54AC3BFE-B3E4-4534-9C82-C4CB093DBA5C}"/>
              </a:ext>
            </a:extLst>
          </p:cNvPr>
          <p:cNvPicPr>
            <a:picLocks noChangeAspect="1"/>
          </p:cNvPicPr>
          <p:nvPr/>
        </p:nvPicPr>
        <p:blipFill>
          <a:blip r:embed="rId5"/>
          <a:stretch>
            <a:fillRect/>
          </a:stretch>
        </p:blipFill>
        <p:spPr>
          <a:xfrm rot="20356276">
            <a:off x="397250" y="5429482"/>
            <a:ext cx="2079583" cy="1105164"/>
          </a:xfrm>
          <a:prstGeom prst="rect">
            <a:avLst/>
          </a:prstGeom>
        </p:spPr>
      </p:pic>
      <p:grpSp>
        <p:nvGrpSpPr>
          <p:cNvPr id="2" name="Group 1">
            <a:extLst>
              <a:ext uri="{FF2B5EF4-FFF2-40B4-BE49-F238E27FC236}">
                <a16:creationId xmlns:a16="http://schemas.microsoft.com/office/drawing/2014/main" id="{7CE38D98-AA9B-4C09-A934-A43062CAC4FC}"/>
              </a:ext>
            </a:extLst>
          </p:cNvPr>
          <p:cNvGrpSpPr/>
          <p:nvPr/>
        </p:nvGrpSpPr>
        <p:grpSpPr>
          <a:xfrm>
            <a:off x="10000342" y="5202191"/>
            <a:ext cx="1524001" cy="1289321"/>
            <a:chOff x="9909467" y="4975537"/>
            <a:chExt cx="1774754" cy="1501461"/>
          </a:xfrm>
        </p:grpSpPr>
        <p:pic>
          <p:nvPicPr>
            <p:cNvPr id="14" name="Picture 13">
              <a:extLst>
                <a:ext uri="{FF2B5EF4-FFF2-40B4-BE49-F238E27FC236}">
                  <a16:creationId xmlns:a16="http://schemas.microsoft.com/office/drawing/2014/main" id="{C7FF5514-37C0-48C6-8333-DB16CEB4985C}"/>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17" name="Picture 16">
              <a:extLst>
                <a:ext uri="{FF2B5EF4-FFF2-40B4-BE49-F238E27FC236}">
                  <a16:creationId xmlns:a16="http://schemas.microsoft.com/office/drawing/2014/main" id="{6AA05923-D999-49E6-B3F4-97DF7122706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20" name="Group 19">
            <a:extLst>
              <a:ext uri="{FF2B5EF4-FFF2-40B4-BE49-F238E27FC236}">
                <a16:creationId xmlns:a16="http://schemas.microsoft.com/office/drawing/2014/main" id="{A3B64E80-8929-400B-BAFF-C9A578D4B35A}"/>
              </a:ext>
            </a:extLst>
          </p:cNvPr>
          <p:cNvGrpSpPr/>
          <p:nvPr/>
        </p:nvGrpSpPr>
        <p:grpSpPr>
          <a:xfrm rot="10426261">
            <a:off x="543053" y="392045"/>
            <a:ext cx="1774754" cy="1501461"/>
            <a:chOff x="9909467" y="4975537"/>
            <a:chExt cx="1774754" cy="1501461"/>
          </a:xfrm>
        </p:grpSpPr>
        <p:pic>
          <p:nvPicPr>
            <p:cNvPr id="21" name="Picture 20">
              <a:extLst>
                <a:ext uri="{FF2B5EF4-FFF2-40B4-BE49-F238E27FC236}">
                  <a16:creationId xmlns:a16="http://schemas.microsoft.com/office/drawing/2014/main" id="{3DD08291-0F30-4507-996F-44E893D88530}"/>
                </a:ext>
              </a:extLst>
            </p:cNvPr>
            <p:cNvPicPr>
              <a:picLocks noChangeAspect="1"/>
            </p:cNvPicPr>
            <p:nvPr/>
          </p:nvPicPr>
          <p:blipFill>
            <a:blip r:embed="rId6"/>
            <a:stretch>
              <a:fillRect/>
            </a:stretch>
          </p:blipFill>
          <p:spPr>
            <a:xfrm rot="6936814">
              <a:off x="10567507" y="5009862"/>
              <a:ext cx="1002167" cy="933518"/>
            </a:xfrm>
            <a:prstGeom prst="rect">
              <a:avLst/>
            </a:prstGeom>
          </p:spPr>
        </p:pic>
        <p:pic>
          <p:nvPicPr>
            <p:cNvPr id="22" name="Picture 21">
              <a:extLst>
                <a:ext uri="{FF2B5EF4-FFF2-40B4-BE49-F238E27FC236}">
                  <a16:creationId xmlns:a16="http://schemas.microsoft.com/office/drawing/2014/main" id="{DDD24E27-4069-4C8B-8651-6002DC7842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rot="1308932">
              <a:off x="9909467" y="5431066"/>
              <a:ext cx="1774754" cy="1045932"/>
            </a:xfrm>
            <a:prstGeom prst="rect">
              <a:avLst/>
            </a:prstGeom>
          </p:spPr>
        </p:pic>
      </p:grpSp>
    </p:spTree>
    <p:custDataLst>
      <p:tags r:id="rId1"/>
    </p:custDataLst>
    <p:extLst>
      <p:ext uri="{BB962C8B-B14F-4D97-AF65-F5344CB8AC3E}">
        <p14:creationId xmlns:p14="http://schemas.microsoft.com/office/powerpoint/2010/main" val="4108612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352108" y="331196"/>
            <a:ext cx="7487786"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2352106" y="476922"/>
            <a:ext cx="7487790"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2. VAI TRÒ CỦA CẢM ỨNG Ở SINH VẬT</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grpSp>
        <p:nvGrpSpPr>
          <p:cNvPr id="7" name="Group 6">
            <a:extLst>
              <a:ext uri="{FF2B5EF4-FFF2-40B4-BE49-F238E27FC236}">
                <a16:creationId xmlns:a16="http://schemas.microsoft.com/office/drawing/2014/main" id="{4E18B8F9-DE34-4942-B09B-725DCB28A98D}"/>
              </a:ext>
            </a:extLst>
          </p:cNvPr>
          <p:cNvGrpSpPr/>
          <p:nvPr/>
        </p:nvGrpSpPr>
        <p:grpSpPr>
          <a:xfrm>
            <a:off x="1167493" y="1339810"/>
            <a:ext cx="9857014" cy="1329595"/>
            <a:chOff x="912586" y="1339810"/>
            <a:chExt cx="9857014" cy="1329595"/>
          </a:xfrm>
        </p:grpSpPr>
        <p:sp>
          <p:nvSpPr>
            <p:cNvPr id="33" name="TextBox 32">
              <a:extLst>
                <a:ext uri="{FF2B5EF4-FFF2-40B4-BE49-F238E27FC236}">
                  <a16:creationId xmlns:a16="http://schemas.microsoft.com/office/drawing/2014/main" id="{F21BF9BF-7F32-4068-AC3B-ED87EE21D3D1}"/>
                </a:ext>
              </a:extLst>
            </p:cNvPr>
            <p:cNvSpPr txBox="1"/>
            <p:nvPr/>
          </p:nvSpPr>
          <p:spPr>
            <a:xfrm>
              <a:off x="2008414" y="1339810"/>
              <a:ext cx="8761186" cy="1329595"/>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en-US" sz="2400" dirty="0"/>
                <a:t>KL: </a:t>
              </a:r>
              <a:r>
                <a:rPr lang="vi-VN" sz="2400" dirty="0"/>
                <a:t>Tập tính có vai trò quan trọng đối với đời sống động vật. Nhờ có tập tính, động vật có thể </a:t>
              </a:r>
              <a:r>
                <a:rPr lang="vi-VN" sz="2400" b="1" dirty="0"/>
                <a:t>thích ứng với môi trường</a:t>
              </a:r>
              <a:r>
                <a:rPr lang="vi-VN" sz="2400" dirty="0"/>
                <a:t>, đảm bảo cho chúng tồn tại và phát triển.</a:t>
              </a:r>
            </a:p>
          </p:txBody>
        </p:sp>
        <p:pic>
          <p:nvPicPr>
            <p:cNvPr id="34" name="Picture 2">
              <a:extLst>
                <a:ext uri="{FF2B5EF4-FFF2-40B4-BE49-F238E27FC236}">
                  <a16:creationId xmlns:a16="http://schemas.microsoft.com/office/drawing/2014/main" id="{04BDCB73-15BB-486C-B9E6-0E2F60D488C5}"/>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12586" y="1527017"/>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9698" name="Picture 2" descr="Nhạc Con Bò 💚 Đi Chăn Bò Cầm Cây Roi Thật To 💚 Thỏ Đi Tắm Nắng - YouTube">
            <a:extLst>
              <a:ext uri="{FF2B5EF4-FFF2-40B4-BE49-F238E27FC236}">
                <a16:creationId xmlns:a16="http://schemas.microsoft.com/office/drawing/2014/main" id="{470BB244-919E-4ABF-9464-EE04090BA98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8547" b="26085"/>
          <a:stretch/>
        </p:blipFill>
        <p:spPr bwMode="auto">
          <a:xfrm>
            <a:off x="1385460" y="2917029"/>
            <a:ext cx="9421081" cy="3464049"/>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1911406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89A844-A108-4124-B547-2937315254E7}"/>
              </a:ext>
            </a:extLst>
          </p:cNvPr>
          <p:cNvSpPr/>
          <p:nvPr/>
        </p:nvSpPr>
        <p:spPr>
          <a:xfrm>
            <a:off x="0" y="0"/>
            <a:ext cx="12192000" cy="6858000"/>
          </a:xfrm>
          <a:prstGeom prst="rect">
            <a:avLst/>
          </a:prstGeom>
          <a:solidFill>
            <a:srgbClr val="92E3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243453">
            <a:extLst>
              <a:ext uri="{FF2B5EF4-FFF2-40B4-BE49-F238E27FC236}">
                <a16:creationId xmlns:a16="http://schemas.microsoft.com/office/drawing/2014/main" id="{98E9684A-F5F6-407F-BAA1-F1AC2B932831}"/>
              </a:ext>
            </a:extLst>
          </p:cNvPr>
          <p:cNvGrpSpPr/>
          <p:nvPr/>
        </p:nvGrpSpPr>
        <p:grpSpPr>
          <a:xfrm>
            <a:off x="655320" y="-2802255"/>
            <a:ext cx="11536680" cy="3801110"/>
            <a:chOff x="1032" y="-4413"/>
            <a:chExt cx="18168" cy="5986"/>
          </a:xfrm>
          <a:solidFill>
            <a:srgbClr val="0E2A47">
              <a:alpha val="17000"/>
            </a:srgbClr>
          </a:solidFill>
        </p:grpSpPr>
        <p:sp>
          <p:nvSpPr>
            <p:cNvPr id="14" name="4564256">
              <a:extLst>
                <a:ext uri="{FF2B5EF4-FFF2-40B4-BE49-F238E27FC236}">
                  <a16:creationId xmlns:a16="http://schemas.microsoft.com/office/drawing/2014/main" id="{5EE823A3-91E1-4890-80DB-4FA525E6D756}"/>
                </a:ext>
              </a:extLst>
            </p:cNvPr>
            <p:cNvSpPr/>
            <p:nvPr/>
          </p:nvSpPr>
          <p:spPr>
            <a:xfrm>
              <a:off x="1032"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5" name="24562456">
              <a:extLst>
                <a:ext uri="{FF2B5EF4-FFF2-40B4-BE49-F238E27FC236}">
                  <a16:creationId xmlns:a16="http://schemas.microsoft.com/office/drawing/2014/main" id="{A77026BE-75FF-41E7-9F7C-53B8EE372690}"/>
                </a:ext>
              </a:extLst>
            </p:cNvPr>
            <p:cNvSpPr/>
            <p:nvPr/>
          </p:nvSpPr>
          <p:spPr>
            <a:xfrm>
              <a:off x="950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6" name="2462456">
              <a:extLst>
                <a:ext uri="{FF2B5EF4-FFF2-40B4-BE49-F238E27FC236}">
                  <a16:creationId xmlns:a16="http://schemas.microsoft.com/office/drawing/2014/main" id="{A88EAD9D-0AAD-43BB-A8F8-6A2D30229C05}"/>
                </a:ext>
              </a:extLst>
            </p:cNvPr>
            <p:cNvSpPr/>
            <p:nvPr/>
          </p:nvSpPr>
          <p:spPr>
            <a:xfrm>
              <a:off x="13214" y="-4413"/>
              <a:ext cx="5986" cy="59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pic>
        <p:nvPicPr>
          <p:cNvPr id="123" name="Picture 122">
            <a:extLst>
              <a:ext uri="{FF2B5EF4-FFF2-40B4-BE49-F238E27FC236}">
                <a16:creationId xmlns:a16="http://schemas.microsoft.com/office/drawing/2014/main" id="{F504DAE6-36EC-4FFD-AFF6-18C8E2F2474D}"/>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345453"/>
          <p:cNvSpPr/>
          <p:nvPr/>
        </p:nvSpPr>
        <p:spPr>
          <a:xfrm>
            <a:off x="-444388" y="1364343"/>
            <a:ext cx="13080776" cy="4295684"/>
          </a:xfrm>
          <a:prstGeom prst="roundRect">
            <a:avLst>
              <a:gd name="adj" fmla="val 13457"/>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2" name="Google Shape;585;p33"/>
          <p:cNvSpPr txBox="1"/>
          <p:nvPr/>
        </p:nvSpPr>
        <p:spPr>
          <a:xfrm>
            <a:off x="707390" y="1925320"/>
            <a:ext cx="5138420" cy="2638425"/>
          </a:xfrm>
          <a:prstGeom prst="rect">
            <a:avLst/>
          </a:prstGeom>
        </p:spPr>
        <p:txBody>
          <a:bodyPr vert="horz" wrap="square" lIns="91425" tIns="91425" rIns="91425" bIns="91425" rtlCol="0" anchor="ctr"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lvl="0" indent="0" algn="l" rtl="0">
              <a:lnSpc>
                <a:spcPct val="100000"/>
              </a:lnSpc>
              <a:spcBef>
                <a:spcPts val="1000"/>
              </a:spcBef>
              <a:spcAft>
                <a:spcPts val="1000"/>
              </a:spcAft>
              <a:buNone/>
            </a:pPr>
            <a:endParaRPr lang="en-US" altLang="en-GB" sz="5400">
              <a:solidFill>
                <a:srgbClr val="E3F7E8"/>
              </a:solidFill>
              <a:latin typeface="+mj-lt"/>
              <a:ea typeface="思源宋体 CN Heavy" panose="02020900000000000000" charset="-122"/>
            </a:endParaRPr>
          </a:p>
        </p:txBody>
      </p:sp>
      <p:sp>
        <p:nvSpPr>
          <p:cNvPr id="3" name="3453626"/>
          <p:cNvSpPr/>
          <p:nvPr/>
        </p:nvSpPr>
        <p:spPr>
          <a:xfrm>
            <a:off x="3042920" y="376555"/>
            <a:ext cx="6106160" cy="6106160"/>
          </a:xfrm>
          <a:prstGeom prst="ellipse">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mj-lt"/>
              </a:rPr>
              <a:t>   </a:t>
            </a:r>
          </a:p>
        </p:txBody>
      </p:sp>
      <p:sp>
        <p:nvSpPr>
          <p:cNvPr id="110" name="TextBox 109">
            <a:extLst>
              <a:ext uri="{FF2B5EF4-FFF2-40B4-BE49-F238E27FC236}">
                <a16:creationId xmlns:a16="http://schemas.microsoft.com/office/drawing/2014/main" id="{67A9EFFB-7625-4901-9576-E1989BA24E62}"/>
              </a:ext>
            </a:extLst>
          </p:cNvPr>
          <p:cNvSpPr txBox="1"/>
          <p:nvPr/>
        </p:nvSpPr>
        <p:spPr>
          <a:xfrm>
            <a:off x="1580213" y="3363877"/>
            <a:ext cx="9031575" cy="1994392"/>
          </a:xfrm>
          <a:prstGeom prst="rect">
            <a:avLst/>
          </a:prstGeom>
          <a:noFill/>
        </p:spPr>
        <p:txBody>
          <a:bodyPr wrap="none" lIns="0" tIns="0" rIns="0" bIns="0" rtlCol="0">
            <a:spAutoFit/>
          </a:bodyPr>
          <a:lstStyle/>
          <a:p>
            <a:pPr algn="ctr">
              <a:lnSpc>
                <a:spcPct val="120000"/>
              </a:lnSpc>
            </a:pPr>
            <a:r>
              <a:rPr lang="en-US" sz="5400" b="1" spc="-80" dirty="0">
                <a:solidFill>
                  <a:schemeClr val="bg1"/>
                </a:solidFill>
              </a:rPr>
              <a:t>I, CẢM ỨNG VÀ VAI TRÒ</a:t>
            </a:r>
          </a:p>
          <a:p>
            <a:pPr algn="ctr">
              <a:lnSpc>
                <a:spcPct val="120000"/>
              </a:lnSpc>
            </a:pPr>
            <a:r>
              <a:rPr lang="en-US" sz="5400" b="1" spc="-80" dirty="0">
                <a:solidFill>
                  <a:schemeClr val="bg1"/>
                </a:solidFill>
              </a:rPr>
              <a:t>CỦA CẢM ỨNG Ở SINH VẬT</a:t>
            </a:r>
          </a:p>
        </p:txBody>
      </p:sp>
      <p:pic>
        <p:nvPicPr>
          <p:cNvPr id="126" name="Picture 125">
            <a:extLst>
              <a:ext uri="{FF2B5EF4-FFF2-40B4-BE49-F238E27FC236}">
                <a16:creationId xmlns:a16="http://schemas.microsoft.com/office/drawing/2014/main" id="{136ED73C-10AC-4DDA-9A5B-3CB041353FB2}"/>
              </a:ext>
            </a:extLst>
          </p:cNvPr>
          <p:cNvPicPr>
            <a:picLocks noChangeAspect="1"/>
          </p:cNvPicPr>
          <p:nvPr/>
        </p:nvPicPr>
        <p:blipFill>
          <a:blip r:embed="rId4"/>
          <a:stretch>
            <a:fillRect/>
          </a:stretch>
        </p:blipFill>
        <p:spPr>
          <a:xfrm rot="18123950">
            <a:off x="-749648" y="2509942"/>
            <a:ext cx="2764549" cy="1469180"/>
          </a:xfrm>
          <a:prstGeom prst="rect">
            <a:avLst/>
          </a:prstGeom>
        </p:spPr>
      </p:pic>
      <p:grpSp>
        <p:nvGrpSpPr>
          <p:cNvPr id="24" name="Group 23">
            <a:extLst>
              <a:ext uri="{FF2B5EF4-FFF2-40B4-BE49-F238E27FC236}">
                <a16:creationId xmlns:a16="http://schemas.microsoft.com/office/drawing/2014/main" id="{3E43D7D9-EF48-454D-8169-2D0C22DE983B}"/>
              </a:ext>
            </a:extLst>
          </p:cNvPr>
          <p:cNvGrpSpPr/>
          <p:nvPr/>
        </p:nvGrpSpPr>
        <p:grpSpPr>
          <a:xfrm rot="12600000" flipH="1" flipV="1">
            <a:off x="2513189" y="1747012"/>
            <a:ext cx="1186113" cy="1003465"/>
            <a:chOff x="9909467" y="4975537"/>
            <a:chExt cx="1774754" cy="1501461"/>
          </a:xfrm>
        </p:grpSpPr>
        <p:pic>
          <p:nvPicPr>
            <p:cNvPr id="25" name="Picture 24">
              <a:extLst>
                <a:ext uri="{FF2B5EF4-FFF2-40B4-BE49-F238E27FC236}">
                  <a16:creationId xmlns:a16="http://schemas.microsoft.com/office/drawing/2014/main" id="{BFFBACF1-97D1-4E10-82DF-36BDEBB43163}"/>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6" name="Picture 25">
              <a:extLst>
                <a:ext uri="{FF2B5EF4-FFF2-40B4-BE49-F238E27FC236}">
                  <a16:creationId xmlns:a16="http://schemas.microsoft.com/office/drawing/2014/main" id="{217D87D3-68FE-4C62-8C30-E4AD035208A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grpSp>
        <p:nvGrpSpPr>
          <p:cNvPr id="27" name="Group 26">
            <a:extLst>
              <a:ext uri="{FF2B5EF4-FFF2-40B4-BE49-F238E27FC236}">
                <a16:creationId xmlns:a16="http://schemas.microsoft.com/office/drawing/2014/main" id="{51405DC4-EFED-4BB7-9F9D-532B828B1143}"/>
              </a:ext>
            </a:extLst>
          </p:cNvPr>
          <p:cNvGrpSpPr/>
          <p:nvPr/>
        </p:nvGrpSpPr>
        <p:grpSpPr>
          <a:xfrm rot="9000000" flipV="1">
            <a:off x="8445689" y="1708034"/>
            <a:ext cx="1186113" cy="1003465"/>
            <a:chOff x="9909467" y="4975537"/>
            <a:chExt cx="1774754" cy="1501461"/>
          </a:xfrm>
        </p:grpSpPr>
        <p:pic>
          <p:nvPicPr>
            <p:cNvPr id="28" name="Picture 27">
              <a:extLst>
                <a:ext uri="{FF2B5EF4-FFF2-40B4-BE49-F238E27FC236}">
                  <a16:creationId xmlns:a16="http://schemas.microsoft.com/office/drawing/2014/main" id="{358FC714-31AF-48A3-9BCF-37760F072974}"/>
                </a:ext>
              </a:extLst>
            </p:cNvPr>
            <p:cNvPicPr>
              <a:picLocks noChangeAspect="1"/>
            </p:cNvPicPr>
            <p:nvPr/>
          </p:nvPicPr>
          <p:blipFill>
            <a:blip r:embed="rId5"/>
            <a:stretch>
              <a:fillRect/>
            </a:stretch>
          </p:blipFill>
          <p:spPr>
            <a:xfrm rot="6936814">
              <a:off x="10567507" y="5009862"/>
              <a:ext cx="1002167" cy="933518"/>
            </a:xfrm>
            <a:prstGeom prst="rect">
              <a:avLst/>
            </a:prstGeom>
          </p:spPr>
        </p:pic>
        <p:pic>
          <p:nvPicPr>
            <p:cNvPr id="29" name="Picture 28">
              <a:extLst>
                <a:ext uri="{FF2B5EF4-FFF2-40B4-BE49-F238E27FC236}">
                  <a16:creationId xmlns:a16="http://schemas.microsoft.com/office/drawing/2014/main" id="{3CEEAD12-9F41-410E-BEB0-FC09B50C232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rot="1308932">
              <a:off x="9909467" y="5431066"/>
              <a:ext cx="1774754" cy="1045932"/>
            </a:xfrm>
            <a:prstGeom prst="rect">
              <a:avLst/>
            </a:prstGeom>
          </p:spPr>
        </p:pic>
      </p:grpSp>
      <p:pic>
        <p:nvPicPr>
          <p:cNvPr id="30" name="Picture 29">
            <a:extLst>
              <a:ext uri="{FF2B5EF4-FFF2-40B4-BE49-F238E27FC236}">
                <a16:creationId xmlns:a16="http://schemas.microsoft.com/office/drawing/2014/main" id="{173CA1D6-F305-4FFD-AB73-82BCF51361F4}"/>
              </a:ext>
            </a:extLst>
          </p:cNvPr>
          <p:cNvPicPr>
            <a:picLocks noChangeAspect="1"/>
          </p:cNvPicPr>
          <p:nvPr/>
        </p:nvPicPr>
        <p:blipFill>
          <a:blip r:embed="rId4"/>
          <a:stretch>
            <a:fillRect/>
          </a:stretch>
        </p:blipFill>
        <p:spPr>
          <a:xfrm rot="3476050" flipH="1">
            <a:off x="10174309" y="2509943"/>
            <a:ext cx="2764549" cy="146918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94" name="Google Shape;583;p33"/>
          <p:cNvSpPr/>
          <p:nvPr/>
        </p:nvSpPr>
        <p:spPr>
          <a:xfrm>
            <a:off x="2819401" y="331196"/>
            <a:ext cx="6553200" cy="761004"/>
          </a:xfrm>
          <a:prstGeom prst="roundRect">
            <a:avLst>
              <a:gd name="adj" fmla="val 16667"/>
            </a:avLst>
          </a:prstGeom>
          <a:solidFill>
            <a:srgbClr val="92E3A9"/>
          </a:solidFill>
          <a:ln>
            <a:noFill/>
          </a:ln>
          <a:effectLst/>
        </p:spPr>
        <p:txBody>
          <a:bodyPr spcFirstLastPara="1" wrap="square" lIns="91425" tIns="91425" rIns="91425" bIns="91425" anchor="ctr" anchorCtr="0">
            <a:noAutofit/>
          </a:bodyPr>
          <a:lstStyle/>
          <a:p>
            <a:pPr marL="0" lvl="0" indent="0" algn="ctr" rtl="0">
              <a:spcBef>
                <a:spcPts val="0"/>
              </a:spcBef>
              <a:spcAft>
                <a:spcPts val="1600"/>
              </a:spcAft>
              <a:buNone/>
            </a:pPr>
            <a:endParaRPr lang="vi-VN" altLang="en-GB" dirty="0">
              <a:solidFill>
                <a:srgbClr val="0E2A47"/>
              </a:solidFill>
              <a:latin typeface="+mj-lt"/>
              <a:ea typeface="思源宋体 CN Heavy" panose="02020900000000000000" charset="-122"/>
              <a:sym typeface="+mn-ea"/>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sp>
        <p:nvSpPr>
          <p:cNvPr id="14" name="TextBox 13">
            <a:extLst>
              <a:ext uri="{FF2B5EF4-FFF2-40B4-BE49-F238E27FC236}">
                <a16:creationId xmlns:a16="http://schemas.microsoft.com/office/drawing/2014/main" id="{33C1870C-1AE3-4246-AA01-1AD2A25CE121}"/>
              </a:ext>
            </a:extLst>
          </p:cNvPr>
          <p:cNvSpPr txBox="1"/>
          <p:nvPr/>
        </p:nvSpPr>
        <p:spPr>
          <a:xfrm>
            <a:off x="3305449" y="476922"/>
            <a:ext cx="5581104" cy="469552"/>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800" b="1" dirty="0"/>
              <a:t>1. CẢM ỨNG Ở SINH VẬT LÀ GÌ?</a:t>
            </a:r>
          </a:p>
        </p:txBody>
      </p:sp>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2052" name="Picture 4">
            <a:extLst>
              <a:ext uri="{FF2B5EF4-FFF2-40B4-BE49-F238E27FC236}">
                <a16:creationId xmlns:a16="http://schemas.microsoft.com/office/drawing/2014/main" id="{A340EE5B-9F1F-41B5-96DD-51C07486FAA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66140" y="12852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imal Encounters Mobile Petting Zoo &amp; Animal Shows | Seattle's Child">
            <a:extLst>
              <a:ext uri="{FF2B5EF4-FFF2-40B4-BE49-F238E27FC236}">
                <a16:creationId xmlns:a16="http://schemas.microsoft.com/office/drawing/2014/main" id="{574CF1E3-6630-4A85-BFD5-E05BB893914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332" b="5332"/>
          <a:stretch/>
        </p:blipFill>
        <p:spPr bwMode="auto">
          <a:xfrm>
            <a:off x="480241" y="2779860"/>
            <a:ext cx="5375638" cy="360181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17" name="Picture 2" descr="Premium Photo | A sensitive compound leaf of mimosa pudica - sensitive  plant, shame plants. the girl touches the plant">
            <a:extLst>
              <a:ext uri="{FF2B5EF4-FFF2-40B4-BE49-F238E27FC236}">
                <a16:creationId xmlns:a16="http://schemas.microsoft.com/office/drawing/2014/main" id="{951700D6-83A7-4986-A0A2-CCA0D9F7F5E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135" t="32900" r="14568" b="5463"/>
          <a:stretch/>
        </p:blipFill>
        <p:spPr bwMode="auto">
          <a:xfrm>
            <a:off x="6336120" y="2779397"/>
            <a:ext cx="5375638" cy="3602736"/>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835949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2" name="TextBox 11">
            <a:extLst>
              <a:ext uri="{FF2B5EF4-FFF2-40B4-BE49-F238E27FC236}">
                <a16:creationId xmlns:a16="http://schemas.microsoft.com/office/drawing/2014/main" id="{18AC279A-A9A4-431B-9CF5-F2D3A8F47FE3}"/>
              </a:ext>
            </a:extLst>
          </p:cNvPr>
          <p:cNvSpPr txBox="1"/>
          <p:nvPr/>
        </p:nvSpPr>
        <p:spPr>
          <a:xfrm>
            <a:off x="2165000" y="1398965"/>
            <a:ext cx="9060860" cy="986617"/>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l"/>
            <a:r>
              <a:rPr lang="en-US" sz="2800" b="1" dirty="0">
                <a:solidFill>
                  <a:srgbClr val="FF0000"/>
                </a:solidFill>
              </a:rPr>
              <a:t>KL: </a:t>
            </a:r>
            <a:r>
              <a:rPr lang="vi-VN" sz="2800" b="1" dirty="0">
                <a:solidFill>
                  <a:srgbClr val="FF0000"/>
                </a:solidFill>
              </a:rPr>
              <a:t>Cảm ứng là phản ứng của sinh vật đối với các kích thích đến từ môi trường.</a:t>
            </a:r>
          </a:p>
        </p:txBody>
      </p:sp>
      <p:pic>
        <p:nvPicPr>
          <p:cNvPr id="2052" name="Picture 4">
            <a:extLst>
              <a:ext uri="{FF2B5EF4-FFF2-40B4-BE49-F238E27FC236}">
                <a16:creationId xmlns:a16="http://schemas.microsoft.com/office/drawing/2014/main" id="{A340EE5B-9F1F-41B5-96DD-51C07486FAA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66140" y="12852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imal Encounters Mobile Petting Zoo &amp; Animal Shows | Seattle's Child">
            <a:extLst>
              <a:ext uri="{FF2B5EF4-FFF2-40B4-BE49-F238E27FC236}">
                <a16:creationId xmlns:a16="http://schemas.microsoft.com/office/drawing/2014/main" id="{574CF1E3-6630-4A85-BFD5-E05BB893914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332" b="5332"/>
          <a:stretch/>
        </p:blipFill>
        <p:spPr bwMode="auto">
          <a:xfrm>
            <a:off x="480241" y="2779860"/>
            <a:ext cx="5375638" cy="360181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17" name="Picture 2" descr="Premium Photo | A sensitive compound leaf of mimosa pudica - sensitive  plant, shame plants. the girl touches the plant">
            <a:extLst>
              <a:ext uri="{FF2B5EF4-FFF2-40B4-BE49-F238E27FC236}">
                <a16:creationId xmlns:a16="http://schemas.microsoft.com/office/drawing/2014/main" id="{951700D6-83A7-4986-A0A2-CCA0D9F7F5E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135" t="32900" r="14568" b="5463"/>
          <a:stretch/>
        </p:blipFill>
        <p:spPr bwMode="auto">
          <a:xfrm>
            <a:off x="6336120" y="2779397"/>
            <a:ext cx="5375638" cy="3602736"/>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744301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sp>
        <p:nvSpPr>
          <p:cNvPr id="15" name="TextBox 14">
            <a:extLst>
              <a:ext uri="{FF2B5EF4-FFF2-40B4-BE49-F238E27FC236}">
                <a16:creationId xmlns:a16="http://schemas.microsoft.com/office/drawing/2014/main" id="{4920267C-C04A-472E-9D5B-C5F3ABAA838C}"/>
              </a:ext>
            </a:extLst>
          </p:cNvPr>
          <p:cNvSpPr txBox="1"/>
          <p:nvPr/>
        </p:nvSpPr>
        <p:spPr>
          <a:xfrm>
            <a:off x="2352107" y="479327"/>
            <a:ext cx="7487786"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Hình 33.1 - Một số hiện tượng cảm ứng ở sinh vật</a:t>
            </a:r>
          </a:p>
        </p:txBody>
      </p:sp>
      <p:pic>
        <p:nvPicPr>
          <p:cNvPr id="16" name="Picture 4">
            <a:extLst>
              <a:ext uri="{FF2B5EF4-FFF2-40B4-BE49-F238E27FC236}">
                <a16:creationId xmlns:a16="http://schemas.microsoft.com/office/drawing/2014/main" id="{E51BA5D7-A093-456B-9D99-4A4E95F2E64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805398" y="406216"/>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B044F2FD-F84A-4217-BE65-AEF7C1471F68}"/>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839893" y="406216"/>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lant Tropisms - Phototropism, Thigmotropism, and More">
            <a:extLst>
              <a:ext uri="{FF2B5EF4-FFF2-40B4-BE49-F238E27FC236}">
                <a16:creationId xmlns:a16="http://schemas.microsoft.com/office/drawing/2014/main" id="{C4597F6F-9EC3-44E3-96F5-2625F06B05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07" r="13199"/>
          <a:stretch/>
        </p:blipFill>
        <p:spPr bwMode="auto">
          <a:xfrm>
            <a:off x="422372" y="1172268"/>
            <a:ext cx="3811513" cy="251436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5124" name="Picture 4" descr="What Are The 5 Tropisms And The Plant's Response To Each? - WorldAtlas">
            <a:extLst>
              <a:ext uri="{FF2B5EF4-FFF2-40B4-BE49-F238E27FC236}">
                <a16:creationId xmlns:a16="http://schemas.microsoft.com/office/drawing/2014/main" id="{1E7CC59E-F305-4161-89AB-8E37ED98DEA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235" b="3235"/>
          <a:stretch/>
        </p:blipFill>
        <p:spPr bwMode="auto">
          <a:xfrm>
            <a:off x="4579986" y="1172268"/>
            <a:ext cx="3811513" cy="251436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5128" name="Picture 8" descr="Hot and cold temperatures Royalty Free Vector Image">
            <a:extLst>
              <a:ext uri="{FF2B5EF4-FFF2-40B4-BE49-F238E27FC236}">
                <a16:creationId xmlns:a16="http://schemas.microsoft.com/office/drawing/2014/main" id="{C86B4B36-9603-4228-9FCC-A5F38D43F5A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901" b="31923"/>
          <a:stretch/>
        </p:blipFill>
        <p:spPr bwMode="auto">
          <a:xfrm>
            <a:off x="422374" y="3945164"/>
            <a:ext cx="3811512" cy="2514363"/>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23" name="Picture 6" descr="Chicks following chicken spring easter chickens Vector Image">
            <a:extLst>
              <a:ext uri="{FF2B5EF4-FFF2-40B4-BE49-F238E27FC236}">
                <a16:creationId xmlns:a16="http://schemas.microsoft.com/office/drawing/2014/main" id="{271789AC-D0B1-48E6-8FF6-3B2878D814D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851" b="13567"/>
          <a:stretch/>
        </p:blipFill>
        <p:spPr bwMode="auto">
          <a:xfrm>
            <a:off x="4579987" y="3944496"/>
            <a:ext cx="3811512" cy="2514600"/>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pic>
        <p:nvPicPr>
          <p:cNvPr id="5132" name="Picture 12" descr="Premium Photo | Golden pothos, devil's ivy, epipremnum aureum plant on wall">
            <a:extLst>
              <a:ext uri="{FF2B5EF4-FFF2-40B4-BE49-F238E27FC236}">
                <a16:creationId xmlns:a16="http://schemas.microsoft.com/office/drawing/2014/main" id="{B9FF9856-E29E-4F73-98C2-C257DA752B03}"/>
              </a:ext>
            </a:extLst>
          </p:cNvPr>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l="19375" r="8395"/>
          <a:stretch/>
        </p:blipFill>
        <p:spPr bwMode="auto">
          <a:xfrm>
            <a:off x="8737600" y="1173845"/>
            <a:ext cx="3055211" cy="5285251"/>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932720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5122" name="Picture 2" descr="Plant Tropisms - Phototropism, Thigmotropism, and More">
            <a:extLst>
              <a:ext uri="{FF2B5EF4-FFF2-40B4-BE49-F238E27FC236}">
                <a16:creationId xmlns:a16="http://schemas.microsoft.com/office/drawing/2014/main" id="{C4597F6F-9EC3-44E3-96F5-2625F06B052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079" b="10609"/>
          <a:stretch/>
        </p:blipFill>
        <p:spPr bwMode="auto">
          <a:xfrm>
            <a:off x="955282" y="526155"/>
            <a:ext cx="10281436" cy="5050947"/>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BFA937A-92C6-4B02-B2D4-89296C9390FD}"/>
              </a:ext>
            </a:extLst>
          </p:cNvPr>
          <p:cNvSpPr txBox="1"/>
          <p:nvPr/>
        </p:nvSpPr>
        <p:spPr>
          <a:xfrm>
            <a:off x="1774754" y="5922185"/>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a. Phản ứng của cây đối với ánh sáng chiếu từ một phía</a:t>
            </a:r>
          </a:p>
        </p:txBody>
      </p:sp>
    </p:spTree>
    <p:custDataLst>
      <p:tags r:id="rId1"/>
    </p:custDataLst>
    <p:extLst>
      <p:ext uri="{BB962C8B-B14F-4D97-AF65-F5344CB8AC3E}">
        <p14:creationId xmlns:p14="http://schemas.microsoft.com/office/powerpoint/2010/main" val="77381054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34819BD-6A8F-4525-AB47-DDBADC4444B7}"/>
              </a:ext>
            </a:extLst>
          </p:cNvPr>
          <p:cNvSpPr/>
          <p:nvPr/>
        </p:nvSpPr>
        <p:spPr>
          <a:xfrm>
            <a:off x="0" y="0"/>
            <a:ext cx="12192000" cy="6858000"/>
          </a:xfrm>
          <a:prstGeom prst="rect">
            <a:avLst/>
          </a:prstGeom>
          <a:solidFill>
            <a:srgbClr val="0E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C70AB1-E998-4A8C-882F-AE1DC151995F}"/>
              </a:ext>
            </a:extLst>
          </p:cNvPr>
          <p:cNvPicPr>
            <a:picLocks noChangeAspect="1"/>
          </p:cNvPicPr>
          <p:nvPr/>
        </p:nvPicPr>
        <p:blipFill>
          <a:blip r:embed="rId3"/>
          <a:stretch>
            <a:fillRect/>
          </a:stretch>
        </p:blipFill>
        <p:spPr>
          <a:xfrm>
            <a:off x="-469900" y="25400"/>
            <a:ext cx="13373100" cy="6994131"/>
          </a:xfrm>
          <a:prstGeom prst="rect">
            <a:avLst/>
          </a:prstGeom>
        </p:spPr>
      </p:pic>
      <p:sp>
        <p:nvSpPr>
          <p:cNvPr id="19" name="Shape"/>
          <p:cNvSpPr/>
          <p:nvPr/>
        </p:nvSpPr>
        <p:spPr>
          <a:xfrm>
            <a:off x="209863" y="194873"/>
            <a:ext cx="11772910" cy="6468890"/>
          </a:xfrm>
          <a:prstGeom prst="roundRect">
            <a:avLst>
              <a:gd name="adj" fmla="val 50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6" name="Picture 5">
            <a:extLst>
              <a:ext uri="{FF2B5EF4-FFF2-40B4-BE49-F238E27FC236}">
                <a16:creationId xmlns:a16="http://schemas.microsoft.com/office/drawing/2014/main" id="{89F738AD-B977-4FF2-862F-733AD1E9D89D}"/>
              </a:ext>
            </a:extLst>
          </p:cNvPr>
          <p:cNvPicPr>
            <a:picLocks noChangeAspect="1"/>
          </p:cNvPicPr>
          <p:nvPr/>
        </p:nvPicPr>
        <p:blipFill>
          <a:blip r:embed="rId4"/>
          <a:stretch>
            <a:fillRect/>
          </a:stretch>
        </p:blipFill>
        <p:spPr>
          <a:xfrm>
            <a:off x="-63500" y="-266700"/>
            <a:ext cx="1320800" cy="1230325"/>
          </a:xfrm>
          <a:prstGeom prst="rect">
            <a:avLst/>
          </a:prstGeom>
        </p:spPr>
      </p:pic>
      <p:pic>
        <p:nvPicPr>
          <p:cNvPr id="8" name="Picture 7">
            <a:extLst>
              <a:ext uri="{FF2B5EF4-FFF2-40B4-BE49-F238E27FC236}">
                <a16:creationId xmlns:a16="http://schemas.microsoft.com/office/drawing/2014/main" id="{E69D663E-68C8-4D49-AB29-E8C686A10922}"/>
              </a:ext>
            </a:extLst>
          </p:cNvPr>
          <p:cNvPicPr>
            <a:picLocks noChangeAspect="1"/>
          </p:cNvPicPr>
          <p:nvPr/>
        </p:nvPicPr>
        <p:blipFill>
          <a:blip r:embed="rId5"/>
          <a:stretch>
            <a:fillRect/>
          </a:stretch>
        </p:blipFill>
        <p:spPr>
          <a:xfrm rot="20221989">
            <a:off x="-535214" y="5974444"/>
            <a:ext cx="1993900" cy="1059629"/>
          </a:xfrm>
          <a:prstGeom prst="rect">
            <a:avLst/>
          </a:prstGeom>
        </p:spPr>
      </p:pic>
      <p:pic>
        <p:nvPicPr>
          <p:cNvPr id="9" name="Picture 8">
            <a:extLst>
              <a:ext uri="{FF2B5EF4-FFF2-40B4-BE49-F238E27FC236}">
                <a16:creationId xmlns:a16="http://schemas.microsoft.com/office/drawing/2014/main" id="{456F3396-81C6-406D-9266-F777199D291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10852897" y="5924551"/>
            <a:ext cx="1774754" cy="1045932"/>
          </a:xfrm>
          <a:prstGeom prst="rect">
            <a:avLst/>
          </a:prstGeom>
        </p:spPr>
      </p:pic>
      <p:pic>
        <p:nvPicPr>
          <p:cNvPr id="11" name="Picture 10">
            <a:extLst>
              <a:ext uri="{FF2B5EF4-FFF2-40B4-BE49-F238E27FC236}">
                <a16:creationId xmlns:a16="http://schemas.microsoft.com/office/drawing/2014/main" id="{FCD29523-F3F6-4730-9916-9B5B18D5833F}"/>
              </a:ext>
            </a:extLst>
          </p:cNvPr>
          <p:cNvPicPr>
            <a:picLocks noChangeAspect="1"/>
          </p:cNvPicPr>
          <p:nvPr/>
        </p:nvPicPr>
        <p:blipFill>
          <a:blip r:embed="rId8"/>
          <a:stretch>
            <a:fillRect/>
          </a:stretch>
        </p:blipFill>
        <p:spPr>
          <a:xfrm rot="2021317">
            <a:off x="10795687" y="-199572"/>
            <a:ext cx="1937878" cy="1333500"/>
          </a:xfrm>
          <a:prstGeom prst="rect">
            <a:avLst/>
          </a:prstGeom>
        </p:spPr>
      </p:pic>
      <p:pic>
        <p:nvPicPr>
          <p:cNvPr id="5124" name="Picture 4" descr="What Are The 5 Tropisms And The Plant's Response To Each? - WorldAtlas">
            <a:extLst>
              <a:ext uri="{FF2B5EF4-FFF2-40B4-BE49-F238E27FC236}">
                <a16:creationId xmlns:a16="http://schemas.microsoft.com/office/drawing/2014/main" id="{1E7CC59E-F305-4161-89AB-8E37ED98DEA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3967" b="16379"/>
          <a:stretch/>
        </p:blipFill>
        <p:spPr bwMode="auto">
          <a:xfrm>
            <a:off x="1974170" y="1083308"/>
            <a:ext cx="8243661" cy="4049852"/>
          </a:xfrm>
          <a:prstGeom prst="rect">
            <a:avLst/>
          </a:prstGeom>
          <a:noFill/>
          <a:ln w="38100">
            <a:solidFill>
              <a:srgbClr val="0E2A47"/>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14049B8-BD2C-4B38-8DA1-EE08D8A36D51}"/>
              </a:ext>
            </a:extLst>
          </p:cNvPr>
          <p:cNvSpPr txBox="1"/>
          <p:nvPr/>
        </p:nvSpPr>
        <p:spPr>
          <a:xfrm>
            <a:off x="1774754" y="5660928"/>
            <a:ext cx="8642492"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ctr"/>
            <a:r>
              <a:rPr lang="vi-VN" sz="2400" b="1">
                <a:solidFill>
                  <a:srgbClr val="C00000"/>
                </a:solidFill>
              </a:rPr>
              <a:t>b. Phản ứng của rễ cây đối với nguồn nước</a:t>
            </a:r>
          </a:p>
        </p:txBody>
      </p:sp>
    </p:spTree>
    <p:custDataLst>
      <p:tags r:id="rId1"/>
    </p:custDataLst>
    <p:extLst>
      <p:ext uri="{BB962C8B-B14F-4D97-AF65-F5344CB8AC3E}">
        <p14:creationId xmlns:p14="http://schemas.microsoft.com/office/powerpoint/2010/main" val="75328896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0">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378</TotalTime>
  <Words>910</Words>
  <Application>Microsoft Macintosh PowerPoint</Application>
  <PresentationFormat>Widescreen</PresentationFormat>
  <Paragraphs>100</Paragraphs>
  <Slides>30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nhungglalas@gmail.com</cp:lastModifiedBy>
  <cp:revision>58</cp:revision>
  <dcterms:created xsi:type="dcterms:W3CDTF">2022-05-23T11:31:22Z</dcterms:created>
  <dcterms:modified xsi:type="dcterms:W3CDTF">2024-04-07T13:51:32Z</dcterms:modified>
  <cp:category>9Slide.vn</cp:category>
</cp:coreProperties>
</file>