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2" r:id="rId6"/>
    <p:sldId id="284" r:id="rId7"/>
    <p:sldId id="264" r:id="rId8"/>
    <p:sldId id="283" r:id="rId9"/>
    <p:sldId id="291" r:id="rId10"/>
    <p:sldId id="265" r:id="rId11"/>
    <p:sldId id="286" r:id="rId12"/>
    <p:sldId id="288" r:id="rId13"/>
    <p:sldId id="289" r:id="rId14"/>
    <p:sldId id="29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EAD"/>
    <a:srgbClr val="A7FDFF"/>
    <a:srgbClr val="C3DBB9"/>
    <a:srgbClr val="A4F0D1"/>
    <a:srgbClr val="B1E3D0"/>
    <a:srgbClr val="000000"/>
    <a:srgbClr val="70AD47"/>
    <a:srgbClr val="FFD347"/>
    <a:srgbClr val="15142A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-12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509-E79B-4BBC-BC49-FCD76C1E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file:///D:\GIAO%20AN%202019\T&#432;%20li&#7879;u%20sinh%206\bai%2029%20cac%20loai%20hoa\a-DuongLenDinhOlympia-TopCa_rr3t(00h00m00s-00h02m02s).mp3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6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TẬP HỢP CÁC SỐ TỰ NHIÊN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§ 2 </a:t>
            </a: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C1 – T4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8834" y="1200100"/>
          <a:ext cx="9407470" cy="439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735"/>
                <a:gridCol w="4703735"/>
              </a:tblGrid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lớn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bé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1 345 538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1 345 482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2 445 893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698 998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354 794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353 445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243 892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22 243882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1 000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7458" y="201478"/>
            <a:ext cx="49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64841" y="387450"/>
            <a:ext cx="486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KẾT QUẢ 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9315" y="1596325"/>
            <a:ext cx="903551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chemeClr val="accent1"/>
                </a:solidFill>
              </a:rPr>
              <a:t>- </a:t>
            </a:r>
            <a:r>
              <a:rPr lang="en-US" sz="3200" b="1" dirty="0" err="1" smtClean="0">
                <a:solidFill>
                  <a:schemeClr val="accent1"/>
                </a:solidFill>
              </a:rPr>
              <a:t>Học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theo</a:t>
            </a:r>
            <a:r>
              <a:rPr lang="en-US" sz="3200" b="1" dirty="0" smtClean="0">
                <a:solidFill>
                  <a:schemeClr val="accent1"/>
                </a:solidFill>
              </a:rPr>
              <a:t> SGK </a:t>
            </a:r>
            <a:r>
              <a:rPr lang="en-US" sz="3200" b="1" dirty="0" err="1" smtClean="0">
                <a:solidFill>
                  <a:schemeClr val="accent1"/>
                </a:solidFill>
              </a:rPr>
              <a:t>và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vở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ghi</a:t>
            </a:r>
            <a:r>
              <a:rPr lang="vi-VN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accent1"/>
                </a:solidFill>
              </a:rPr>
              <a:t>- </a:t>
            </a:r>
            <a:r>
              <a:rPr lang="fr-FR" sz="3200" b="1" dirty="0" err="1" smtClean="0">
                <a:solidFill>
                  <a:schemeClr val="accent1"/>
                </a:solidFill>
              </a:rPr>
              <a:t>Làm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bài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tập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từ</a:t>
            </a:r>
            <a:r>
              <a:rPr lang="en-US" sz="3200" b="1" dirty="0" smtClean="0">
                <a:solidFill>
                  <a:schemeClr val="accent1"/>
                </a:solidFill>
              </a:rPr>
              <a:t> 1 </a:t>
            </a:r>
            <a:r>
              <a:rPr lang="en-US" sz="3200" b="1" dirty="0" err="1" smtClean="0">
                <a:solidFill>
                  <a:schemeClr val="accent1"/>
                </a:solidFill>
              </a:rPr>
              <a:t>đến</a:t>
            </a:r>
            <a:r>
              <a:rPr lang="en-US" sz="3200" b="1" dirty="0" smtClean="0">
                <a:solidFill>
                  <a:schemeClr val="accent1"/>
                </a:solidFill>
              </a:rPr>
              <a:t> 5</a:t>
            </a:r>
            <a:r>
              <a:rPr lang="fr-FR" sz="3200" b="1" dirty="0" smtClean="0">
                <a:solidFill>
                  <a:schemeClr val="accent1"/>
                </a:solidFill>
              </a:rPr>
              <a:t> (SGK </a:t>
            </a:r>
            <a:r>
              <a:rPr lang="fr-FR" sz="3200" b="1" dirty="0" err="1" smtClean="0">
                <a:solidFill>
                  <a:schemeClr val="accent1"/>
                </a:solidFill>
              </a:rPr>
              <a:t>trang</a:t>
            </a:r>
            <a:r>
              <a:rPr lang="fr-FR" sz="3200" b="1" dirty="0" smtClean="0">
                <a:solidFill>
                  <a:schemeClr val="accent1"/>
                </a:solidFill>
              </a:rPr>
              <a:t> 30).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5" y="99608"/>
            <a:ext cx="11943219" cy="6658787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2048098" y="2724220"/>
            <a:ext cx="2050385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776478" y="1844560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6853252" y="2391250"/>
            <a:ext cx="2455455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2" y="1982037"/>
            <a:ext cx="2327672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83579" y="2581537"/>
            <a:ext cx="2327672" cy="310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2922966"/>
            <a:ext cx="1561730" cy="2082307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528876" y="526591"/>
            <a:ext cx="310356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264129">
            <a:off x="-435084" y="778884"/>
            <a:ext cx="2558712" cy="52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241" y="774862"/>
            <a:ext cx="2025572" cy="1847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8851" y="20699"/>
            <a:ext cx="202557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378" y="448859"/>
            <a:ext cx="21764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3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Q-06"/>
          <p:cNvPicPr>
            <a:picLocks noChangeAspect="1" noChangeArrowheads="1"/>
          </p:cNvPicPr>
          <p:nvPr/>
        </p:nvPicPr>
        <p:blipFill>
          <a:blip r:embed="rId2"/>
          <a:srcRect l="14668" t="22810" r="14246" b="26680"/>
          <a:stretch>
            <a:fillRect/>
          </a:stretch>
        </p:blipFill>
        <p:spPr bwMode="auto">
          <a:xfrm>
            <a:off x="0" y="0"/>
            <a:ext cx="5486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1823-500k"/>
          <p:cNvPicPr>
            <a:picLocks noChangeAspect="1" noChangeArrowheads="1"/>
          </p:cNvPicPr>
          <p:nvPr/>
        </p:nvPicPr>
        <p:blipFill>
          <a:blip r:embed="rId3"/>
          <a:srcRect l="6250" t="31250" r="18750" b="13281"/>
          <a:stretch>
            <a:fillRect/>
          </a:stretch>
        </p:blipFill>
        <p:spPr bwMode="auto">
          <a:xfrm>
            <a:off x="6252706" y="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7463" y="5021444"/>
            <a:ext cx="11158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Cho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316" y="4029561"/>
            <a:ext cx="2216257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3105" y="4029557"/>
            <a:ext cx="2293749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163"/>
            <a:ext cx="1782305" cy="15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1589" y="3150584"/>
            <a:ext cx="6990996" cy="689826"/>
            <a:chOff x="4762670" y="46987"/>
            <a:chExt cx="7610308" cy="6898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0" y="4698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1255" y="470136"/>
            <a:ext cx="32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356" y="1224368"/>
            <a:ext cx="9174995" cy="4832092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- Viết       tương ứng   4 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</a:t>
            </a:r>
          </a:p>
          <a:p>
            <a:pPr>
              <a:buFontTx/>
              <a:buChar char="-"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 Giá trị số La Mã là tổng các thành phần của nó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346485" y="3042267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8" name="Equation" r:id="rId3" imgW="431640" imgH="304560" progId="Equation.DSMT4">
                  <p:embed/>
                </p:oleObj>
              </mc:Choice>
              <mc:Fallback>
                <p:oleObj name="Equation" r:id="rId3" imgW="43164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85" y="3042267"/>
                        <a:ext cx="431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343688" y="3483113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Equation" r:id="rId5" imgW="406080" imgH="291960" progId="Equation.DSMT4">
                  <p:embed/>
                </p:oleObj>
              </mc:Choice>
              <mc:Fallback>
                <p:oleObj name="Equation" r:id="rId5" imgW="406080" imgH="291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88" y="3483113"/>
                        <a:ext cx="406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293642" y="389939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0" name="Equation" r:id="rId7" imgW="444240" imgH="291960" progId="Equation.DSMT4">
                  <p:embed/>
                </p:oleObj>
              </mc:Choice>
              <mc:Fallback>
                <p:oleObj name="Equation" r:id="rId7" imgW="444240" imgH="291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42" y="3899392"/>
                        <a:ext cx="444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235826" y="4977231"/>
          <a:ext cx="444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1" name="Equation" r:id="rId9" imgW="4444920" imgH="317160" progId="Equation.DSMT4">
                  <p:embed/>
                </p:oleObj>
              </mc:Choice>
              <mc:Fallback>
                <p:oleObj name="Equation" r:id="rId9" imgW="4444920" imgH="3171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826" y="4977231"/>
                        <a:ext cx="4445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18776" y="5502865"/>
          <a:ext cx="340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2" name="Equation" r:id="rId11" imgW="3403440" imgH="317160" progId="Equation.DSMT4">
                  <p:embed/>
                </p:oleObj>
              </mc:Choice>
              <mc:Fallback>
                <p:oleObj name="Equation" r:id="rId11" imgW="3403440" imgH="3171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776" y="5502865"/>
                        <a:ext cx="3403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18661" y="174636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La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Tương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70400" y="186965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3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869657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614026" y="179913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4" name="Equation" r:id="rId15" imgW="279360" imgH="304560" progId="Equation.DSMT4">
                  <p:embed/>
                </p:oleObj>
              </mc:Choice>
              <mc:Fallback>
                <p:oleObj name="Equation" r:id="rId15" imgW="279360" imgH="3045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26" y="1799139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51707" y="1821531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5" name="Equation" r:id="rId17" imgW="342720" imgH="291960" progId="Equation.DSMT4">
                  <p:embed/>
                </p:oleObj>
              </mc:Choice>
              <mc:Fallback>
                <p:oleObj name="Equation" r:id="rId17" imgW="342720" imgH="2919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07" y="1821531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3038" y="961326"/>
            <a:ext cx="1107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VIII       IX       X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1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6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7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8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9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 </a:t>
            </a: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626824" y="5451830"/>
            <a:ext cx="1137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VIII       IX        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2         3         4        5        6          7           8          9         0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443567" y="545093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592594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609600" y="61150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123104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2431514" y="545728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2305023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3446297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3405690" y="611225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0" name="Text Box 56"/>
          <p:cNvSpPr txBox="1">
            <a:spLocks noChangeArrowheads="1"/>
          </p:cNvSpPr>
          <p:nvPr/>
        </p:nvSpPr>
        <p:spPr bwMode="auto">
          <a:xfrm>
            <a:off x="435948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4390694" y="6096376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525860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5379931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629871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538574" y="609675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7" name="Text Box 63"/>
          <p:cNvSpPr txBox="1">
            <a:spLocks noChangeArrowheads="1"/>
          </p:cNvSpPr>
          <p:nvPr/>
        </p:nvSpPr>
        <p:spPr bwMode="auto">
          <a:xfrm>
            <a:off x="7520635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784387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8735874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9016582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9952147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10072190" y="61087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0072190" y="6111875"/>
            <a:ext cx="448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385234" y="5054600"/>
            <a:ext cx="5095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0" grpId="0"/>
      <p:bldP spid="103471" grpId="0"/>
      <p:bldP spid="103472" grpId="0"/>
      <p:bldP spid="103473" grpId="0"/>
      <p:bldP spid="103474" grpId="0"/>
      <p:bldP spid="103475" grpId="0"/>
      <p:bldP spid="103476" grpId="0"/>
      <p:bldP spid="103477" grpId="0"/>
      <p:bldP spid="103478" grpId="0"/>
      <p:bldP spid="103479" grpId="0"/>
      <p:bldP spid="103480" grpId="0"/>
      <p:bldP spid="103481" grpId="0"/>
      <p:bldP spid="103482" grpId="0"/>
      <p:bldP spid="103483" grpId="0"/>
      <p:bldP spid="103485" grpId="0"/>
      <p:bldP spid="103486" grpId="0"/>
      <p:bldP spid="103487" grpId="0"/>
      <p:bldP spid="103488" grpId="0"/>
      <p:bldP spid="103489" grpId="0"/>
      <p:bldP spid="103490" grpId="0"/>
      <p:bldP spid="103491" grpId="0"/>
      <p:bldP spid="103492" grpId="0"/>
      <p:bldP spid="103493" grpId="0"/>
      <p:bldP spid="103493" grpId="1"/>
      <p:bldP spid="1034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726" y="5287969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80175" y="5599113"/>
            <a:ext cx="198967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180167" y="5827713"/>
            <a:ext cx="2032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1" name="Text Box 9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36" name="Text Box 9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3" name="Text Box 11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56" name="Text Box 11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57" name="Text Box 11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58" name="Text Box 12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59" name="Text Box 12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2" name="Text Box 12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1" name="Text Box 13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2" name="Text Box 13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11726" y="5294317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74" name="Picture 68" descr="Pictur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105401"/>
            <a:ext cx="4811184" cy="1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a-DuongLenDinhOlympia-TopCa_rr3t(00h00m00s-00h02m02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7" y="61928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3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“Ai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566" y="942399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   30)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50315" y="280227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8" name="Equation" r:id="rId9" imgW="228600" imgH="279360" progId="Equation.DSMT4">
                  <p:embed/>
                </p:oleObj>
              </mc:Choice>
              <mc:Fallback>
                <p:oleObj name="Equation" r:id="rId9" imgW="228600" imgH="2793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15" y="2802272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3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2293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3518" y="3168655"/>
            <a:ext cx="6990996" cy="653685"/>
            <a:chOff x="4762671" y="83128"/>
            <a:chExt cx="7610308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762671" y="182881"/>
              <a:ext cx="76103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949" y="232474"/>
            <a:ext cx="70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III. So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4" y="301538"/>
            <a:ext cx="107229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HĐ 4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9 998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10 000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524 697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524 687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67" y="1768438"/>
            <a:ext cx="784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9 998 &lt; 10 000 ;                   524 697 &gt; 524 687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59" y="2452548"/>
            <a:ext cx="10510841" cy="3539430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98" y="402383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26" y="759417"/>
            <a:ext cx="923699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hay  </a:t>
            </a: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46114" y="126825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14" y="126825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81788" y="1300163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5" imgW="812520" imgH="317160" progId="Equation.DSMT4">
                  <p:embed/>
                </p:oleObj>
              </mc:Choice>
              <mc:Fallback>
                <p:oleObj name="Equation" r:id="rId5" imgW="81252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300163"/>
                        <a:ext cx="812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13599" y="174703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Equation" r:id="rId7" imgW="749160" imgH="317160" progId="Equation.DSMT4">
                  <p:embed/>
                </p:oleObj>
              </mc:Choice>
              <mc:Fallback>
                <p:oleObj name="Equation" r:id="rId7" imgW="749160" imgH="317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99" y="174703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85328" y="1749831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Equation" r:id="rId9" imgW="723600" imgH="317160" progId="Equation.DSMT4">
                  <p:embed/>
                </p:oleObj>
              </mc:Choice>
              <mc:Fallback>
                <p:oleObj name="Equation" r:id="rId9" imgW="72360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28" y="1749831"/>
                        <a:ext cx="723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4238" y="1803400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Equation" r:id="rId11" imgW="787320" imgH="241200" progId="Equation.DSMT4">
                  <p:embed/>
                </p:oleObj>
              </mc:Choice>
              <mc:Fallback>
                <p:oleObj name="Equation" r:id="rId11" imgW="7873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1803400"/>
                        <a:ext cx="787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9416" y="542441"/>
            <a:ext cx="951596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6</a:t>
            </a:r>
            <a:r>
              <a:rPr lang="en-US" sz="2800" dirty="0" smtClean="0"/>
              <a:t>. So </a:t>
            </a:r>
            <a:r>
              <a:rPr lang="en-US" sz="2800" dirty="0" err="1" smtClean="0"/>
              <a:t>sánh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35 216 098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   8 935 789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b)  69 098 327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69 098 357</a:t>
            </a:r>
          </a:p>
          <a:p>
            <a:pPr marL="514350" indent="-514350"/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98902" y="3890075"/>
            <a:ext cx="943846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8 935 789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&gt; 8 935 789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401" y="4850970"/>
            <a:ext cx="945396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b)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69 098 357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&lt; 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&lt; 69 098 357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00" y="650356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0" y="1859782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9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2625</TotalTime>
  <Words>805</Words>
  <Application>Microsoft Office PowerPoint</Application>
  <PresentationFormat>Custom</PresentationFormat>
  <Paragraphs>176</Paragraphs>
  <Slides>12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99</cp:revision>
  <dcterms:created xsi:type="dcterms:W3CDTF">2021-06-07T13:44:30Z</dcterms:created>
  <dcterms:modified xsi:type="dcterms:W3CDTF">2021-08-19T11:22:31Z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