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56" r:id="rId5"/>
    <p:sldId id="289" r:id="rId6"/>
    <p:sldId id="285" r:id="rId7"/>
    <p:sldId id="283" r:id="rId8"/>
    <p:sldId id="315" r:id="rId9"/>
    <p:sldId id="286" r:id="rId10"/>
    <p:sldId id="287" r:id="rId11"/>
    <p:sldId id="296" r:id="rId12"/>
    <p:sldId id="284" r:id="rId13"/>
    <p:sldId id="297" r:id="rId14"/>
    <p:sldId id="298" r:id="rId15"/>
    <p:sldId id="299" r:id="rId16"/>
    <p:sldId id="302" r:id="rId17"/>
    <p:sldId id="303" r:id="rId18"/>
    <p:sldId id="304" r:id="rId19"/>
    <p:sldId id="305" r:id="rId20"/>
    <p:sldId id="258" r:id="rId21"/>
    <p:sldId id="306" r:id="rId22"/>
    <p:sldId id="307" r:id="rId23"/>
    <p:sldId id="288" r:id="rId24"/>
    <p:sldId id="308" r:id="rId25"/>
    <p:sldId id="309" r:id="rId26"/>
    <p:sldId id="310" r:id="rId27"/>
    <p:sldId id="311" r:id="rId28"/>
    <p:sldId id="312" r:id="rId29"/>
    <p:sldId id="313" r:id="rId30"/>
    <p:sldId id="314" r:id="rId31"/>
    <p:sldId id="279" r:id="rId32"/>
    <p:sldId id="316" r:id="rId33"/>
    <p:sldId id="31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66" d="100"/>
          <a:sy n="66" d="100"/>
        </p:scale>
        <p:origin x="-109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28</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53816F-A1CF-4485-B308-1B9F14B36EAD}"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8/19/2021</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8/19/2021</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wmf"/></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s>
</file>

<file path=ppt/slides/_rels/slide13.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2.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6.bin"/></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31.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wmf"/><Relationship Id="rId11" Type="http://schemas.openxmlformats.org/officeDocument/2006/relationships/image" Target="../media/image57.wmf"/><Relationship Id="rId5" Type="http://schemas.openxmlformats.org/officeDocument/2006/relationships/oleObject" Target="../embeddings/oleObject35.bin"/><Relationship Id="rId10" Type="http://schemas.openxmlformats.org/officeDocument/2006/relationships/image" Target="../media/image56.wmf"/><Relationship Id="rId4" Type="http://schemas.openxmlformats.org/officeDocument/2006/relationships/image" Target="../media/image52.wmf"/><Relationship Id="rId9" Type="http://schemas.openxmlformats.org/officeDocument/2006/relationships/image" Target="../media/image55.wmf"/></Relationships>
</file>

<file path=ppt/slides/_rels/slide16.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9.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0.bin"/><Relationship Id="rId14" Type="http://schemas.openxmlformats.org/officeDocument/2006/relationships/image" Target="../media/image63.wmf"/></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image" Target="../media/image66.png"/><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4.wmf"/><Relationship Id="rId5" Type="http://schemas.openxmlformats.org/officeDocument/2006/relationships/oleObject" Target="../embeddings/oleObject43.bin"/><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50.bin"/><Relationship Id="rId18" Type="http://schemas.openxmlformats.org/officeDocument/2006/relationships/image" Target="../media/image7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71.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73.wmf"/><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48.bin"/><Relationship Id="rId14" Type="http://schemas.openxmlformats.org/officeDocument/2006/relationships/image" Target="../media/image7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77.png"/><Relationship Id="rId11" Type="http://schemas.openxmlformats.org/officeDocument/2006/relationships/slide" Target="slide23.xml"/><Relationship Id="rId5" Type="http://schemas.openxmlformats.org/officeDocument/2006/relationships/slide" Target="slide27.xml"/><Relationship Id="rId10" Type="http://schemas.openxmlformats.org/officeDocument/2006/relationships/image" Target="../media/image79.png"/><Relationship Id="rId4" Type="http://schemas.openxmlformats.org/officeDocument/2006/relationships/image" Target="../media/image76.png"/><Relationship Id="rId9"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81.png"/><Relationship Id="rId7"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53.bin"/><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image" Target="../media/image84.wmf"/><Relationship Id="rId4" Type="http://schemas.openxmlformats.org/officeDocument/2006/relationships/oleObject" Target="../embeddings/oleObject55.bin"/><Relationship Id="rId9" Type="http://schemas.openxmlformats.org/officeDocument/2006/relationships/image" Target="../media/image86.wmf"/></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1.bin"/><Relationship Id="rId18" Type="http://schemas.openxmlformats.org/officeDocument/2006/relationships/image" Target="../media/image24.w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21.wmf"/><Relationship Id="rId17" Type="http://schemas.openxmlformats.org/officeDocument/2006/relationships/oleObject" Target="../embeddings/oleObject13.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0.wmf"/><Relationship Id="rId19" Type="http://schemas.openxmlformats.org/officeDocument/2006/relationships/oleObject" Target="../embeddings/oleObject14.bin"/><Relationship Id="rId4" Type="http://schemas.openxmlformats.org/officeDocument/2006/relationships/image" Target="../media/image17.wmf"/><Relationship Id="rId9" Type="http://schemas.openxmlformats.org/officeDocument/2006/relationships/oleObject" Target="../embeddings/oleObject9.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oleObject" Target="../embeddings/oleObject1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448734" y="2169763"/>
            <a:ext cx="8198602" cy="1447209"/>
          </a:xfrm>
        </p:spPr>
        <p:txBody>
          <a:bodyPr>
            <a:noAutofit/>
          </a:bodyPr>
          <a:lstStyle/>
          <a:p>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a:t>
            </a:r>
            <a:br>
              <a:rPr lang="en-US" sz="5000" b="1" smtClean="0">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2054063" y="4526983"/>
            <a:ext cx="9144000" cy="1655762"/>
          </a:xfrm>
        </p:spPr>
        <p:txBody>
          <a:bodyPr>
            <a:normAutofit/>
          </a:bodyPr>
          <a:lstStyle/>
          <a:p>
            <a:r>
              <a:rPr lang="en-US" sz="2800">
                <a:latin typeface="Times New Roman" panose="02020603050405020304" pitchFamily="18" charset="0"/>
                <a:ea typeface="Tahoma" panose="020B0604030504040204" pitchFamily="34" charset="0"/>
                <a:cs typeface="Times New Roman" panose="02020603050405020304" pitchFamily="18" charset="0"/>
              </a:rPr>
              <a:t>Giáo viên</a:t>
            </a:r>
            <a:r>
              <a:rPr lang="en-US" sz="2800" smtClean="0">
                <a:latin typeface="Times New Roman" panose="02020603050405020304" pitchFamily="18" charset="0"/>
                <a:ea typeface="Tahoma" panose="020B0604030504040204" pitchFamily="34" charset="0"/>
                <a:cs typeface="Times New Roman" panose="02020603050405020304" pitchFamily="18" charset="0"/>
              </a:rPr>
              <a:t>:……………………………</a:t>
            </a:r>
          </a:p>
          <a:p>
            <a:r>
              <a:rPr lang="en-US" sz="2800" smtClean="0">
                <a:latin typeface="Times New Roman" panose="02020603050405020304" pitchFamily="18" charset="0"/>
                <a:ea typeface="Tahoma" panose="020B0604030504040204" pitchFamily="34" charset="0"/>
                <a:cs typeface="Times New Roman" panose="02020603050405020304" pitchFamily="18" charset="0"/>
              </a:rPr>
              <a:t>Lớp:…………………</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4121438" y="0"/>
            <a:ext cx="6076447" cy="10383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a:latin typeface="Times New Roman" panose="02020603050405020304" pitchFamily="18" charset="0"/>
                <a:ea typeface="Tahoma" panose="020B0604030504040204" pitchFamily="34" charset="0"/>
                <a:cs typeface="Times New Roman" panose="02020603050405020304" pitchFamily="18" charset="0"/>
              </a:rPr>
              <a:t>PHÒNG GD&amp;ĐT………..</a:t>
            </a:r>
          </a:p>
          <a:p>
            <a:r>
              <a:rPr lang="en-US" sz="2800">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820691" y="904061"/>
            <a:ext cx="463399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2" name="Picture 2"/>
          <p:cNvPicPr>
            <a:picLocks noChangeAspect="1" noChangeArrowheads="1"/>
          </p:cNvPicPr>
          <p:nvPr/>
        </p:nvPicPr>
        <p:blipFill>
          <a:blip r:embed="rId2"/>
          <a:srcRect/>
          <a:stretch>
            <a:fillRect/>
          </a:stretch>
        </p:blipFill>
        <p:spPr bwMode="auto">
          <a:xfrm>
            <a:off x="3211513" y="2808288"/>
            <a:ext cx="4937125" cy="927100"/>
          </a:xfrm>
          <a:prstGeom prst="rect">
            <a:avLst/>
          </a:prstGeom>
          <a:noFill/>
          <a:ln w="9525">
            <a:miter lim="800000"/>
            <a:headEnd/>
            <a:tailEnd/>
          </a:ln>
          <a:effectLst/>
        </p:spPr>
      </p:pic>
      <p:pic>
        <p:nvPicPr>
          <p:cNvPr id="66566" name="Picture 6"/>
          <p:cNvPicPr>
            <a:picLocks noChangeAspect="1" noChangeArrowheads="1"/>
          </p:cNvPicPr>
          <p:nvPr/>
        </p:nvPicPr>
        <p:blipFill>
          <a:blip r:embed="rId3"/>
          <a:srcRect/>
          <a:stretch>
            <a:fillRect/>
          </a:stretch>
        </p:blipFill>
        <p:spPr bwMode="auto">
          <a:xfrm>
            <a:off x="3113088" y="1638300"/>
            <a:ext cx="1604962" cy="444500"/>
          </a:xfrm>
          <a:prstGeom prst="rect">
            <a:avLst/>
          </a:prstGeom>
          <a:noFill/>
          <a:ln w="9525">
            <a:miter lim="800000"/>
            <a:headEnd/>
            <a:tailEnd/>
          </a:ln>
          <a:effectLst/>
        </p:spPr>
      </p:pic>
      <p:sp>
        <p:nvSpPr>
          <p:cNvPr id="10" name="!!2">
            <a:extLst>
              <a:ext uri="{FF2B5EF4-FFF2-40B4-BE49-F238E27FC236}">
                <a16:creationId xmlns="" xmlns:a16="http://schemas.microsoft.com/office/drawing/2014/main" id="{F4B5F415-7490-4054-85B4-10F7AE6D3385}"/>
              </a:ext>
            </a:extLst>
          </p:cNvPr>
          <p:cNvSpPr txBox="1">
            <a:spLocks/>
          </p:cNvSpPr>
          <p:nvPr/>
        </p:nvSpPr>
        <p:spPr>
          <a:xfrm>
            <a:off x="5455405" y="207676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66567" name="Picture 7"/>
          <p:cNvPicPr>
            <a:picLocks noChangeAspect="1" noChangeArrowheads="1"/>
          </p:cNvPicPr>
          <p:nvPr/>
        </p:nvPicPr>
        <p:blipFill>
          <a:blip r:embed="rId4"/>
          <a:srcRect/>
          <a:stretch>
            <a:fillRect/>
          </a:stretch>
        </p:blipFill>
        <p:spPr bwMode="auto">
          <a:xfrm>
            <a:off x="3213100" y="3944938"/>
            <a:ext cx="4473575" cy="954087"/>
          </a:xfrm>
          <a:prstGeom prst="rect">
            <a:avLst/>
          </a:prstGeom>
          <a:noFill/>
          <a:ln w="9525">
            <a:miter lim="800000"/>
            <a:headEnd/>
            <a:tailEnd/>
          </a:ln>
          <a:effectLst/>
        </p:spPr>
      </p:pic>
      <p:pic>
        <p:nvPicPr>
          <p:cNvPr id="66568" name="Picture 8"/>
          <p:cNvPicPr>
            <a:picLocks noChangeAspect="1" noChangeArrowheads="1"/>
          </p:cNvPicPr>
          <p:nvPr/>
        </p:nvPicPr>
        <p:blipFill>
          <a:blip r:embed="rId5"/>
          <a:srcRect/>
          <a:stretch>
            <a:fillRect/>
          </a:stretch>
        </p:blipFill>
        <p:spPr bwMode="auto">
          <a:xfrm>
            <a:off x="5395913" y="1639888"/>
            <a:ext cx="2338387" cy="428625"/>
          </a:xfrm>
          <a:prstGeom prst="rect">
            <a:avLst/>
          </a:prstGeom>
          <a:noFill/>
          <a:ln w="9525">
            <a:miter lim="800000"/>
            <a:headEnd/>
            <a:tailEnd/>
          </a:ln>
          <a:effectLst/>
        </p:spPr>
      </p:pic>
      <p:sp>
        <p:nvSpPr>
          <p:cNvPr id="8"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9" name="Oval 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4</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linds(horizontal)">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6567"/>
                                        </p:tgtEl>
                                        <p:attrNameLst>
                                          <p:attrName>style.visibility</p:attrName>
                                        </p:attrNameLst>
                                      </p:cBhvr>
                                      <p:to>
                                        <p:strVal val="visible"/>
                                      </p:to>
                                    </p:set>
                                    <p:animEffect transition="in" filter="blinds(horizontal)">
                                      <p:cBhvr>
                                        <p:cTn id="17"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3605213" y="1643063"/>
            <a:ext cx="2160587" cy="457200"/>
          </a:xfrm>
          <a:prstGeom prst="rect">
            <a:avLst/>
          </a:prstGeom>
          <a:noFill/>
          <a:ln w="9525">
            <a:miter lim="800000"/>
            <a:headEnd/>
            <a:tailEnd/>
          </a:ln>
          <a:effectLst/>
        </p:spPr>
      </p:pic>
      <p:pic>
        <p:nvPicPr>
          <p:cNvPr id="67587" name="Picture 3"/>
          <p:cNvPicPr>
            <a:picLocks noChangeAspect="1" noChangeArrowheads="1"/>
          </p:cNvPicPr>
          <p:nvPr/>
        </p:nvPicPr>
        <p:blipFill>
          <a:blip r:embed="rId3"/>
          <a:srcRect/>
          <a:stretch>
            <a:fillRect/>
          </a:stretch>
        </p:blipFill>
        <p:spPr bwMode="auto">
          <a:xfrm>
            <a:off x="2159000" y="3028950"/>
            <a:ext cx="5713413" cy="1503363"/>
          </a:xfrm>
          <a:prstGeom prst="rect">
            <a:avLst/>
          </a:prstGeom>
          <a:noFill/>
          <a:ln w="9525">
            <a:miter lim="800000"/>
            <a:headEnd/>
            <a:tailEnd/>
          </a:ln>
          <a:effectLst/>
        </p:spPr>
      </p:pic>
      <p:pic>
        <p:nvPicPr>
          <p:cNvPr id="67588" name="Picture 4"/>
          <p:cNvPicPr>
            <a:picLocks noChangeAspect="1" noChangeArrowheads="1"/>
          </p:cNvPicPr>
          <p:nvPr/>
        </p:nvPicPr>
        <p:blipFill>
          <a:blip r:embed="rId4"/>
          <a:srcRect/>
          <a:stretch>
            <a:fillRect/>
          </a:stretch>
        </p:blipFill>
        <p:spPr bwMode="auto">
          <a:xfrm>
            <a:off x="6748463" y="1627188"/>
            <a:ext cx="3152775" cy="457200"/>
          </a:xfrm>
          <a:prstGeom prst="rect">
            <a:avLst/>
          </a:prstGeom>
          <a:noFill/>
          <a:ln w="9525">
            <a:miter lim="800000"/>
            <a:headEnd/>
            <a:tailEnd/>
          </a:ln>
          <a:effectLst/>
        </p:spPr>
      </p:pic>
      <p:pic>
        <p:nvPicPr>
          <p:cNvPr id="67589" name="Picture 5"/>
          <p:cNvPicPr>
            <a:picLocks noChangeAspect="1" noChangeArrowheads="1"/>
          </p:cNvPicPr>
          <p:nvPr/>
        </p:nvPicPr>
        <p:blipFill>
          <a:blip r:embed="rId5"/>
          <a:srcRect/>
          <a:stretch>
            <a:fillRect/>
          </a:stretch>
        </p:blipFill>
        <p:spPr bwMode="auto">
          <a:xfrm>
            <a:off x="2165350" y="4745038"/>
            <a:ext cx="5811838" cy="990600"/>
          </a:xfrm>
          <a:prstGeom prst="rect">
            <a:avLst/>
          </a:prstGeom>
          <a:noFill/>
          <a:ln w="9525">
            <a:miter lim="800000"/>
            <a:headEnd/>
            <a:tailEnd/>
          </a:ln>
          <a:effectLst/>
        </p:spPr>
      </p:pic>
      <p:sp>
        <p:nvSpPr>
          <p:cNvPr id="8" name="!!2">
            <a:extLst>
              <a:ext uri="{FF2B5EF4-FFF2-40B4-BE49-F238E27FC236}">
                <a16:creationId xmlns="" xmlns:a16="http://schemas.microsoft.com/office/drawing/2014/main" id="{F4B5F415-7490-4054-85B4-10F7AE6D3385}"/>
              </a:ext>
            </a:extLst>
          </p:cNvPr>
          <p:cNvSpPr txBox="1">
            <a:spLocks/>
          </p:cNvSpPr>
          <p:nvPr/>
        </p:nvSpPr>
        <p:spPr>
          <a:xfrm>
            <a:off x="2820691" y="795575"/>
            <a:ext cx="578086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latin typeface="Times New Roman" pitchFamily="18" charset="0"/>
                <a:ea typeface="+mj-ea"/>
                <a:cs typeface="Times New Roman" pitchFamily="18" charset="0"/>
              </a:rPr>
              <a:t>Luyện tập 2</a:t>
            </a:r>
            <a:r>
              <a:rPr lang="en-US" sz="2800" noProof="0" smtClean="0">
                <a:latin typeface="Times New Roman" pitchFamily="18" charset="0"/>
                <a:ea typeface="+mj-ea"/>
                <a:cs typeface="Times New Roman" pitchFamily="18" charset="0"/>
              </a:rPr>
              <a:t>. Tính một cách hợp lí:</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 xmlns:a16="http://schemas.microsoft.com/office/drawing/2014/main" id="{F4B5F415-7490-4054-85B4-10F7AE6D3385}"/>
              </a:ext>
            </a:extLst>
          </p:cNvPr>
          <p:cNvSpPr txBox="1">
            <a:spLocks/>
          </p:cNvSpPr>
          <p:nvPr/>
        </p:nvSpPr>
        <p:spPr>
          <a:xfrm>
            <a:off x="5765371" y="1999276"/>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1" name="Oval 10"/>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5</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blinds(horizontal)">
                                      <p:cBhvr>
                                        <p:cTn id="12" dur="500"/>
                                        <p:tgtEl>
                                          <p:spTgt spid="675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blinds(horizontal)">
                                      <p:cBhvr>
                                        <p:cTn id="17"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3" name="Object 5"/>
          <p:cNvGraphicFramePr>
            <a:graphicFrameLocks noChangeAspect="1"/>
          </p:cNvGraphicFramePr>
          <p:nvPr/>
        </p:nvGraphicFramePr>
        <p:xfrm>
          <a:off x="3068665" y="3529740"/>
          <a:ext cx="2323291" cy="453325"/>
        </p:xfrm>
        <a:graphic>
          <a:graphicData uri="http://schemas.openxmlformats.org/presentationml/2006/ole">
            <mc:AlternateContent xmlns:mc="http://schemas.openxmlformats.org/markup-compatibility/2006">
              <mc:Choice xmlns:v="urn:schemas-microsoft-com:vml" Requires="v">
                <p:oleObj spid="_x0000_s68614" name="Equation" r:id="rId3" imgW="1168400" imgH="228600" progId="Equation.DSMT4">
                  <p:embed/>
                </p:oleObj>
              </mc:Choice>
              <mc:Fallback>
                <p:oleObj name="Equation" r:id="rId3" imgW="116840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665" y="3529740"/>
                        <a:ext cx="2323291" cy="45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2" name="Object 4"/>
          <p:cNvGraphicFramePr>
            <a:graphicFrameLocks noChangeAspect="1"/>
          </p:cNvGraphicFramePr>
          <p:nvPr/>
        </p:nvGraphicFramePr>
        <p:xfrm>
          <a:off x="2975675" y="4656499"/>
          <a:ext cx="2758700" cy="469566"/>
        </p:xfrm>
        <a:graphic>
          <a:graphicData uri="http://schemas.openxmlformats.org/presentationml/2006/ole">
            <mc:AlternateContent xmlns:mc="http://schemas.openxmlformats.org/markup-compatibility/2006">
              <mc:Choice xmlns:v="urn:schemas-microsoft-com:vml" Requires="v">
                <p:oleObj spid="_x0000_s68615" name="Equation" r:id="rId5" imgW="1346200" imgH="228600" progId="Equation.DSMT4">
                  <p:embed/>
                </p:oleObj>
              </mc:Choice>
              <mc:Fallback>
                <p:oleObj name="Equation" r:id="rId5" imgW="1346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675" y="4656499"/>
                        <a:ext cx="2758700" cy="4695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611" name="Object 3"/>
          <p:cNvGraphicFramePr>
            <a:graphicFrameLocks noChangeAspect="1"/>
          </p:cNvGraphicFramePr>
          <p:nvPr/>
        </p:nvGraphicFramePr>
        <p:xfrm>
          <a:off x="3006670" y="6086958"/>
          <a:ext cx="2305375" cy="461075"/>
        </p:xfrm>
        <a:graphic>
          <a:graphicData uri="http://schemas.openxmlformats.org/presentationml/2006/ole">
            <mc:AlternateContent xmlns:mc="http://schemas.openxmlformats.org/markup-compatibility/2006">
              <mc:Choice xmlns:v="urn:schemas-microsoft-com:vml" Requires="v">
                <p:oleObj spid="_x0000_s68616" name="Equation" r:id="rId7" imgW="1143000" imgH="228600" progId="Equation.DSMT4">
                  <p:embed/>
                </p:oleObj>
              </mc:Choice>
              <mc:Fallback>
                <p:oleObj name="Equation" r:id="rId7" imgW="114300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670" y="6086958"/>
                        <a:ext cx="2305375" cy="46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614" name="Rectangle 6"/>
          <p:cNvSpPr>
            <a:spLocks noChangeArrowheads="1"/>
          </p:cNvSpPr>
          <p:nvPr/>
        </p:nvSpPr>
        <p:spPr bwMode="auto">
          <a:xfrm>
            <a:off x="1605364" y="2938790"/>
            <a:ext cx="66255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thức ăn mà 80 con gà ăn trong một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5" name="Rectangle 7"/>
          <p:cNvSpPr>
            <a:spLocks noChangeArrowheads="1"/>
          </p:cNvSpPr>
          <p:nvPr/>
        </p:nvSpPr>
        <p:spPr bwMode="auto">
          <a:xfrm>
            <a:off x="1582376" y="4031424"/>
            <a:ext cx="651652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Số thức ăn mà 80 con gà ăn trong 10 ngày: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68616" name="Rectangle 8"/>
          <p:cNvSpPr>
            <a:spLocks noChangeArrowheads="1"/>
          </p:cNvSpPr>
          <p:nvPr/>
        </p:nvSpPr>
        <p:spPr bwMode="auto">
          <a:xfrm>
            <a:off x="1684281" y="5129467"/>
            <a:ext cx="815714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Vậy số ki-lô-gam thức ăn mà gia đình đó cần cho đàn ăn trong 10 ngày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1" name="!!2">
            <a:extLst>
              <a:ext uri="{FF2B5EF4-FFF2-40B4-BE49-F238E27FC236}">
                <a16:creationId xmlns="" xmlns:a16="http://schemas.microsoft.com/office/drawing/2014/main" id="{F4B5F415-7490-4054-85B4-10F7AE6D3385}"/>
              </a:ext>
            </a:extLst>
          </p:cNvPr>
          <p:cNvSpPr txBox="1">
            <a:spLocks/>
          </p:cNvSpPr>
          <p:nvPr/>
        </p:nvSpPr>
        <p:spPr>
          <a:xfrm>
            <a:off x="1844298" y="718086"/>
            <a:ext cx="278969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Luyện tập 3</a:t>
            </a:r>
            <a:r>
              <a:rPr lang="en-US" sz="2800" b="1" noProof="0" smtClean="0">
                <a:latin typeface="Times New Roman" pitchFamily="18" charset="0"/>
                <a:ea typeface="+mj-ea"/>
                <a:cs typeface="Times New Roman" pitchFamily="18" charset="0"/>
              </a:rPr>
              <a:t>. </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0" name="Oval 9"/>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6</a:t>
            </a:r>
            <a:endParaRPr lang="en-US" sz="5400" b="1">
              <a:solidFill>
                <a:srgbClr val="0070C0"/>
              </a:solidFill>
              <a:latin typeface="Times New Roman" pitchFamily="18" charset="0"/>
              <a:cs typeface="Times New Roman" pitchFamily="18" charset="0"/>
            </a:endParaRPr>
          </a:p>
        </p:txBody>
      </p:sp>
      <p:sp>
        <p:nvSpPr>
          <p:cNvPr id="12" name="Rectangle 6"/>
          <p:cNvSpPr>
            <a:spLocks noChangeArrowheads="1"/>
          </p:cNvSpPr>
          <p:nvPr/>
        </p:nvSpPr>
        <p:spPr bwMode="auto">
          <a:xfrm>
            <a:off x="2865291" y="1225823"/>
            <a:ext cx="861378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gia đình có nuôi 80 con gà. Biết trung bình một con gà ăn 105g thức ăn trong một ngày. Gia đình đó cần bao nhiêu ki – lô – gam thức ăn cho đàn gà trong 10 ngày?</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13" name="!!2">
            <a:extLst>
              <a:ext uri="{FF2B5EF4-FFF2-40B4-BE49-F238E27FC236}">
                <a16:creationId xmlns="" xmlns:a16="http://schemas.microsoft.com/office/drawing/2014/main" id="{F4B5F415-7490-4054-85B4-10F7AE6D3385}"/>
              </a:ext>
            </a:extLst>
          </p:cNvPr>
          <p:cNvSpPr txBox="1">
            <a:spLocks/>
          </p:cNvSpPr>
          <p:nvPr/>
        </p:nvSpPr>
        <p:spPr>
          <a:xfrm>
            <a:off x="1500752" y="2311828"/>
            <a:ext cx="994475"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latin typeface="Times New Roman" pitchFamily="18" charset="0"/>
                <a:ea typeface="+mj-ea"/>
                <a:cs typeface="Times New Roman" pitchFamily="18" charset="0"/>
              </a:rPr>
              <a:t>Giải</a:t>
            </a:r>
            <a:endParaRPr kumimoji="0" lang="en-US" sz="28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8614"/>
                                        </p:tgtEl>
                                        <p:attrNameLst>
                                          <p:attrName>style.visibility</p:attrName>
                                        </p:attrNameLst>
                                      </p:cBhvr>
                                      <p:to>
                                        <p:strVal val="visible"/>
                                      </p:to>
                                    </p:set>
                                    <p:animEffect transition="in" filter="blinds(horizontal)">
                                      <p:cBhvr>
                                        <p:cTn id="22" dur="500"/>
                                        <p:tgtEl>
                                          <p:spTgt spid="686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8613"/>
                                        </p:tgtEl>
                                        <p:attrNameLst>
                                          <p:attrName>style.visibility</p:attrName>
                                        </p:attrNameLst>
                                      </p:cBhvr>
                                      <p:to>
                                        <p:strVal val="visible"/>
                                      </p:to>
                                    </p:set>
                                    <p:animEffect transition="in" filter="blinds(horizontal)">
                                      <p:cBhvr>
                                        <p:cTn id="27" dur="500"/>
                                        <p:tgtEl>
                                          <p:spTgt spid="686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8615"/>
                                        </p:tgtEl>
                                        <p:attrNameLst>
                                          <p:attrName>style.visibility</p:attrName>
                                        </p:attrNameLst>
                                      </p:cBhvr>
                                      <p:to>
                                        <p:strVal val="visible"/>
                                      </p:to>
                                    </p:set>
                                    <p:animEffect transition="in" filter="blinds(horizontal)">
                                      <p:cBhvr>
                                        <p:cTn id="32" dur="500"/>
                                        <p:tgtEl>
                                          <p:spTgt spid="686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612"/>
                                        </p:tgtEl>
                                        <p:attrNameLst>
                                          <p:attrName>style.visibility</p:attrName>
                                        </p:attrNameLst>
                                      </p:cBhvr>
                                      <p:to>
                                        <p:strVal val="visible"/>
                                      </p:to>
                                    </p:set>
                                    <p:animEffect transition="in" filter="blinds(horizontal)">
                                      <p:cBhvr>
                                        <p:cTn id="37" dur="500"/>
                                        <p:tgtEl>
                                          <p:spTgt spid="686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8616"/>
                                        </p:tgtEl>
                                        <p:attrNameLst>
                                          <p:attrName>style.visibility</p:attrName>
                                        </p:attrNameLst>
                                      </p:cBhvr>
                                      <p:to>
                                        <p:strVal val="visible"/>
                                      </p:to>
                                    </p:set>
                                    <p:animEffect transition="in" filter="blinds(horizontal)">
                                      <p:cBhvr>
                                        <p:cTn id="42" dur="500"/>
                                        <p:tgtEl>
                                          <p:spTgt spid="686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611"/>
                                        </p:tgtEl>
                                        <p:attrNameLst>
                                          <p:attrName>style.visibility</p:attrName>
                                        </p:attrNameLst>
                                      </p:cBhvr>
                                      <p:to>
                                        <p:strVal val="visible"/>
                                      </p:to>
                                    </p:set>
                                    <p:animEffect transition="in" filter="blinds(horizontal)">
                                      <p:cBhvr>
                                        <p:cTn id="4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P spid="68616"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1. Phép chia hết</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409627" y="2245257"/>
            <a:ext cx="220075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7" name="TextBox 6"/>
          <p:cNvSpPr txBox="1"/>
          <p:nvPr/>
        </p:nvSpPr>
        <p:spPr>
          <a:xfrm>
            <a:off x="5596183" y="2214261"/>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chia)</a:t>
            </a:r>
            <a:endParaRPr lang="en-US" sz="2800" dirty="0">
              <a:latin typeface="Times New Roman" pitchFamily="18" charset="0"/>
              <a:cs typeface="Times New Roman" pitchFamily="18" charset="0"/>
            </a:endParaRPr>
          </a:p>
        </p:txBody>
      </p:sp>
      <p:sp>
        <p:nvSpPr>
          <p:cNvPr id="8" name="TextBox 7"/>
          <p:cNvSpPr txBox="1"/>
          <p:nvPr/>
        </p:nvSpPr>
        <p:spPr>
          <a:xfrm>
            <a:off x="7657453" y="2183265"/>
            <a:ext cx="172837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Thương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4333460" y="1581150"/>
          <a:ext cx="7054850" cy="600075"/>
        </p:xfrm>
        <a:graphic>
          <a:graphicData uri="http://schemas.openxmlformats.org/presentationml/2006/ole">
            <mc:AlternateContent xmlns:mc="http://schemas.openxmlformats.org/markup-compatibility/2006">
              <mc:Choice xmlns:v="urn:schemas-microsoft-com:vml" Requires="v">
                <p:oleObj spid="_x0000_s112648" name="Equation" r:id="rId3" imgW="2387520" imgH="203040" progId="Equation.DSMT4">
                  <p:embed/>
                </p:oleObj>
              </mc:Choice>
              <mc:Fallback>
                <p:oleObj name="Equation" r:id="rId3" imgW="2387520" imgH="2030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60" y="1581150"/>
                        <a:ext cx="70548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50583" y="2847108"/>
            <a:ext cx="1273445"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Lưu ý:</a:t>
            </a:r>
            <a:endParaRPr lang="en-US" sz="2800" b="1" i="1" dirty="0">
              <a:latin typeface="Times New Roman" pitchFamily="18" charset="0"/>
              <a:cs typeface="Times New Roman" pitchFamily="18" charset="0"/>
            </a:endParaRPr>
          </a:p>
        </p:txBody>
      </p:sp>
      <p:sp>
        <p:nvSpPr>
          <p:cNvPr id="13" name="TextBox 12"/>
          <p:cNvSpPr txBox="1"/>
          <p:nvPr/>
        </p:nvSpPr>
        <p:spPr>
          <a:xfrm>
            <a:off x="4259452" y="2847108"/>
            <a:ext cx="7286786" cy="954107"/>
          </a:xfrm>
          <a:prstGeom prst="rect">
            <a:avLst/>
          </a:prstGeom>
          <a:noFill/>
        </p:spPr>
        <p:txBody>
          <a:bodyPr wrap="square" rtlCol="0">
            <a:spAutoFit/>
          </a:bodyPr>
          <a:lstStyle/>
          <a:p>
            <a:pPr>
              <a:buFontTx/>
              <a:buChar char="-"/>
            </a:pPr>
            <a:r>
              <a:rPr lang="en-US" sz="2800" smtClean="0">
                <a:latin typeface="Times New Roman" pitchFamily="18" charset="0"/>
                <a:cs typeface="Times New Roman" pitchFamily="18" charset="0"/>
              </a:rPr>
              <a:t> Nếu a : b = q thì a= bq</a:t>
            </a:r>
          </a:p>
          <a:p>
            <a:pPr>
              <a:buFontTx/>
              <a:buChar char="-"/>
            </a:pPr>
            <a:r>
              <a:rPr lang="en-US" sz="2800" smtClean="0">
                <a:latin typeface="Times New Roman" pitchFamily="18" charset="0"/>
                <a:cs typeface="Times New Roman" pitchFamily="18" charset="0"/>
              </a:rPr>
              <a:t> Nếu a: b = q và           thì a : q = b </a:t>
            </a:r>
            <a:endParaRPr lang="en-US" sz="2800" dirty="0">
              <a:latin typeface="Times New Roman" pitchFamily="18" charset="0"/>
              <a:cs typeface="Times New Roman" pitchFamily="18" charset="0"/>
            </a:endParaRPr>
          </a:p>
        </p:txBody>
      </p:sp>
      <p:graphicFrame>
        <p:nvGraphicFramePr>
          <p:cNvPr id="112644" name="Object 4"/>
          <p:cNvGraphicFramePr>
            <a:graphicFrameLocks noChangeAspect="1"/>
          </p:cNvGraphicFramePr>
          <p:nvPr/>
        </p:nvGraphicFramePr>
        <p:xfrm>
          <a:off x="6801603" y="3341311"/>
          <a:ext cx="851848" cy="486770"/>
        </p:xfrm>
        <a:graphic>
          <a:graphicData uri="http://schemas.openxmlformats.org/presentationml/2006/ole">
            <mc:AlternateContent xmlns:mc="http://schemas.openxmlformats.org/markup-compatibility/2006">
              <mc:Choice xmlns:v="urn:schemas-microsoft-com:vml" Requires="v">
                <p:oleObj spid="_x0000_s112649" name="Equation" r:id="rId5" imgW="355320" imgH="203040" progId="Equation.DSMT4">
                  <p:embed/>
                </p:oleObj>
              </mc:Choice>
              <mc:Fallback>
                <p:oleObj name="Equation" r:id="rId5" imgW="355320" imgH="203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03" y="3341311"/>
                        <a:ext cx="851848"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3109991" y="3789921"/>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Hoạt động 3</a:t>
            </a:r>
            <a:endParaRPr lang="en-US" sz="2800" b="1" i="1" dirty="0">
              <a:latin typeface="Times New Roman" pitchFamily="18" charset="0"/>
              <a:cs typeface="Times New Roman" pitchFamily="18" charset="0"/>
            </a:endParaRPr>
          </a:p>
        </p:txBody>
      </p:sp>
      <p:sp>
        <p:nvSpPr>
          <p:cNvPr id="15" name="TextBox 14"/>
          <p:cNvSpPr txBox="1"/>
          <p:nvPr/>
        </p:nvSpPr>
        <p:spPr>
          <a:xfrm>
            <a:off x="3205568" y="4334945"/>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4149241" y="4420071"/>
          <a:ext cx="1302466" cy="350664"/>
        </p:xfrm>
        <a:graphic>
          <a:graphicData uri="http://schemas.openxmlformats.org/presentationml/2006/ole">
            <mc:AlternateContent xmlns:mc="http://schemas.openxmlformats.org/markup-compatibility/2006">
              <mc:Choice xmlns:v="urn:schemas-microsoft-com:vml" Requires="v">
                <p:oleObj spid="_x0000_s112650"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241" y="4420071"/>
                        <a:ext cx="1302466"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5800455" y="4352984"/>
          <a:ext cx="1452751" cy="1252372"/>
        </p:xfrm>
        <a:graphic>
          <a:graphicData uri="http://schemas.openxmlformats.org/presentationml/2006/ole">
            <mc:AlternateContent xmlns:mc="http://schemas.openxmlformats.org/markup-compatibility/2006">
              <mc:Choice xmlns:v="urn:schemas-microsoft-com:vml" Requires="v">
                <p:oleObj spid="_x0000_s112651" name="Equation" r:id="rId9" imgW="736560" imgH="634680" progId="Equation.DSMT4">
                  <p:embed/>
                </p:oleObj>
              </mc:Choice>
              <mc:Fallback>
                <p:oleObj name="Equation" r:id="rId9" imgW="736560" imgH="634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0455" y="4352984"/>
                        <a:ext cx="1452751"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3295974" y="5572226"/>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4194687" y="5660957"/>
          <a:ext cx="1878558" cy="350664"/>
        </p:xfrm>
        <a:graphic>
          <a:graphicData uri="http://schemas.openxmlformats.org/presentationml/2006/ole">
            <mc:AlternateContent xmlns:mc="http://schemas.openxmlformats.org/markup-compatibility/2006">
              <mc:Choice xmlns:v="urn:schemas-microsoft-com:vml" Requires="v">
                <p:oleObj spid="_x0000_s112652" name="Equation" r:id="rId11" imgW="952200" imgH="177480" progId="Equation.DSMT4">
                  <p:embed/>
                </p:oleObj>
              </mc:Choice>
              <mc:Fallback>
                <p:oleObj name="Equation" r:id="rId11" imgW="95220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687" y="5660957"/>
                        <a:ext cx="1878558"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6509288" y="4370521"/>
            <a:ext cx="74391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2" name="Oval 21"/>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7</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7998" y="2999508"/>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Luyện tập 3</a:t>
            </a:r>
            <a:endParaRPr lang="en-US" sz="2800" b="1" i="1" dirty="0">
              <a:latin typeface="Times New Roman" pitchFamily="18" charset="0"/>
              <a:cs typeface="Times New Roman" pitchFamily="18" charset="0"/>
            </a:endParaRPr>
          </a:p>
        </p:txBody>
      </p:sp>
      <p:sp>
        <p:nvSpPr>
          <p:cNvPr id="5" name="TextBox 4"/>
          <p:cNvSpPr txBox="1"/>
          <p:nvPr/>
        </p:nvSpPr>
        <p:spPr>
          <a:xfrm>
            <a:off x="2967923" y="811664"/>
            <a:ext cx="2655377" cy="523220"/>
          </a:xfrm>
          <a:prstGeom prst="rect">
            <a:avLst/>
          </a:prstGeom>
          <a:noFill/>
        </p:spPr>
        <p:txBody>
          <a:bodyPr wrap="square" rtlCol="0">
            <a:spAutoFit/>
          </a:bodyPr>
          <a:lstStyle/>
          <a:p>
            <a:r>
              <a:rPr lang="en-US" sz="2800" b="1" i="1" smtClean="0">
                <a:latin typeface="Times New Roman" pitchFamily="18" charset="0"/>
                <a:cs typeface="Times New Roman" pitchFamily="18" charset="0"/>
              </a:rPr>
              <a:t>Ví dụ 3.</a:t>
            </a:r>
            <a:endParaRPr lang="en-US" sz="2800" b="1" i="1" dirty="0">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5286214" y="920475"/>
          <a:ext cx="1452558" cy="363140"/>
        </p:xfrm>
        <a:graphic>
          <a:graphicData uri="http://schemas.openxmlformats.org/presentationml/2006/ole">
            <mc:AlternateContent xmlns:mc="http://schemas.openxmlformats.org/markup-compatibility/2006">
              <mc:Choice xmlns:v="urn:schemas-microsoft-com:vml" Requires="v">
                <p:oleObj spid="_x0000_s113673" name="Equation" r:id="rId3" imgW="711000" imgH="177480" progId="Equation.DSMT4">
                  <p:embed/>
                </p:oleObj>
              </mc:Choice>
              <mc:Fallback>
                <p:oleObj name="Equation" r:id="rId3" imgW="71100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214" y="920475"/>
                        <a:ext cx="1452558"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562313" y="2564236"/>
          <a:ext cx="2023206" cy="363139"/>
        </p:xfrm>
        <a:graphic>
          <a:graphicData uri="http://schemas.openxmlformats.org/presentationml/2006/ole">
            <mc:AlternateContent xmlns:mc="http://schemas.openxmlformats.org/markup-compatibility/2006">
              <mc:Choice xmlns:v="urn:schemas-microsoft-com:vml" Requires="v">
                <p:oleObj spid="_x0000_s113674" name="Equation" r:id="rId5" imgW="990360" imgH="177480" progId="Equation.DSMT4">
                  <p:embed/>
                </p:oleObj>
              </mc:Choice>
              <mc:Fallback>
                <p:oleObj name="Equation" r:id="rId5" imgW="99036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313" y="2564236"/>
                        <a:ext cx="2023206"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7277529" y="917524"/>
          <a:ext cx="1504435" cy="1763821"/>
        </p:xfrm>
        <a:graphic>
          <a:graphicData uri="http://schemas.openxmlformats.org/presentationml/2006/ole">
            <mc:AlternateContent xmlns:mc="http://schemas.openxmlformats.org/markup-compatibility/2006">
              <mc:Choice xmlns:v="urn:schemas-microsoft-com:vml" Requires="v">
                <p:oleObj spid="_x0000_s113675" name="Equation" r:id="rId7" imgW="736560" imgH="863280" progId="Equation.DSMT4">
                  <p:embed/>
                </p:oleObj>
              </mc:Choice>
              <mc:Fallback>
                <p:oleObj name="Equation" r:id="rId7" imgW="736560" imgH="863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7529" y="917524"/>
                        <a:ext cx="1504435"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4807084" y="3539502"/>
          <a:ext cx="1634128" cy="363139"/>
        </p:xfrm>
        <a:graphic>
          <a:graphicData uri="http://schemas.openxmlformats.org/presentationml/2006/ole">
            <mc:AlternateContent xmlns:mc="http://schemas.openxmlformats.org/markup-compatibility/2006">
              <mc:Choice xmlns:v="urn:schemas-microsoft-com:vml" Requires="v">
                <p:oleObj spid="_x0000_s113676" name="Equation" r:id="rId9" imgW="799920" imgH="177480" progId="Equation.DSMT4">
                  <p:embed/>
                </p:oleObj>
              </mc:Choice>
              <mc:Fallback>
                <p:oleObj name="Equation" r:id="rId9" imgW="7999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084" y="3539502"/>
                        <a:ext cx="1634128"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7173647" y="3475363"/>
          <a:ext cx="1737882" cy="1763820"/>
        </p:xfrm>
        <a:graphic>
          <a:graphicData uri="http://schemas.openxmlformats.org/presentationml/2006/ole">
            <mc:AlternateContent xmlns:mc="http://schemas.openxmlformats.org/markup-compatibility/2006">
              <mc:Choice xmlns:v="urn:schemas-microsoft-com:vml" Requires="v">
                <p:oleObj spid="_x0000_s113677" name="Equation" r:id="rId11" imgW="850680" imgH="863280" progId="Equation.DSMT4">
                  <p:embed/>
                </p:oleObj>
              </mc:Choice>
              <mc:Fallback>
                <p:oleObj name="Equation" r:id="rId11" imgW="850680" imgH="863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73647" y="3475363"/>
                        <a:ext cx="173788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4916487" y="5167255"/>
          <a:ext cx="2412284" cy="363139"/>
        </p:xfrm>
        <a:graphic>
          <a:graphicData uri="http://schemas.openxmlformats.org/presentationml/2006/ole">
            <mc:AlternateContent xmlns:mc="http://schemas.openxmlformats.org/markup-compatibility/2006">
              <mc:Choice xmlns:v="urn:schemas-microsoft-com:vml" Requires="v">
                <p:oleObj spid="_x0000_s113678" name="Equation" r:id="rId13" imgW="1180800" imgH="177480" progId="Equation.DSMT4">
                  <p:embed/>
                </p:oleObj>
              </mc:Choice>
              <mc:Fallback>
                <p:oleObj name="Equation" r:id="rId13" imgW="1180800" imgH="177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6487" y="5167255"/>
                        <a:ext cx="2412284"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8167608" y="852409"/>
            <a:ext cx="74391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196022" y="3407045"/>
            <a:ext cx="74391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383439" y="785833"/>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0" name="TextBox 19"/>
          <p:cNvSpPr txBox="1"/>
          <p:nvPr/>
        </p:nvSpPr>
        <p:spPr>
          <a:xfrm>
            <a:off x="3729927" y="244156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1" name="TextBox 20"/>
          <p:cNvSpPr txBox="1"/>
          <p:nvPr/>
        </p:nvSpPr>
        <p:spPr>
          <a:xfrm>
            <a:off x="3871996" y="3482538"/>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Tính: </a:t>
            </a:r>
            <a:endParaRPr lang="en-US" sz="2800" dirty="0">
              <a:latin typeface="Times New Roman" pitchFamily="18" charset="0"/>
              <a:cs typeface="Times New Roman" pitchFamily="18" charset="0"/>
            </a:endParaRPr>
          </a:p>
        </p:txBody>
      </p:sp>
      <p:sp>
        <p:nvSpPr>
          <p:cNvPr id="22" name="TextBox 21"/>
          <p:cNvSpPr txBox="1"/>
          <p:nvPr/>
        </p:nvSpPr>
        <p:spPr>
          <a:xfrm>
            <a:off x="4039893" y="5076280"/>
            <a:ext cx="963478" cy="523220"/>
          </a:xfrm>
          <a:prstGeom prst="rect">
            <a:avLst/>
          </a:prstGeom>
          <a:noFill/>
        </p:spPr>
        <p:txBody>
          <a:bodyPr wrap="square" rtlCol="0">
            <a:spAutoFit/>
          </a:bodyPr>
          <a:lstStyle/>
          <a:p>
            <a:r>
              <a:rPr lang="en-US" sz="2800" smtClean="0">
                <a:latin typeface="Times New Roman" pitchFamily="18" charset="0"/>
                <a:cs typeface="Times New Roman" pitchFamily="18" charset="0"/>
              </a:rPr>
              <a:t>Vậy: </a:t>
            </a:r>
            <a:endParaRPr lang="en-US" sz="2800" dirty="0">
              <a:latin typeface="Times New Roman" pitchFamily="18" charset="0"/>
              <a:cs typeface="Times New Roman" pitchFamily="18" charset="0"/>
            </a:endParaRPr>
          </a:p>
        </p:txBody>
      </p:sp>
      <p:sp>
        <p:nvSpPr>
          <p:cNvPr id="23"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4" name="Oval 23"/>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8</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2">
            <a:extLst>
              <a:ext uri="{FF2B5EF4-FFF2-40B4-BE49-F238E27FC236}">
                <a16:creationId xmlns=""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TextBox 5"/>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grpSp>
        <p:nvGrpSpPr>
          <p:cNvPr id="11" name="Group 10"/>
          <p:cNvGrpSpPr/>
          <p:nvPr/>
        </p:nvGrpSpPr>
        <p:grpSpPr>
          <a:xfrm>
            <a:off x="2887577" y="1815707"/>
            <a:ext cx="8183333"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Cho hai số</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tự nhiên a và b với        . Khi đó luôn tìm được đúng hai số tự nhiên q và r sao cho                 , trong đó              .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TextBox 11"/>
          <p:cNvSpPr txBox="1"/>
          <p:nvPr/>
        </p:nvSpPr>
        <p:spPr>
          <a:xfrm>
            <a:off x="2927888" y="3305992"/>
            <a:ext cx="3082871" cy="523220"/>
          </a:xfrm>
          <a:prstGeom prst="rect">
            <a:avLst/>
          </a:prstGeom>
          <a:noFill/>
        </p:spPr>
        <p:txBody>
          <a:bodyPr wrap="square" rtlCol="0">
            <a:spAutoFit/>
          </a:bodyPr>
          <a:lstStyle/>
          <a:p>
            <a:r>
              <a:rPr lang="en-US" sz="2800" b="1" i="1" smtClean="0">
                <a:solidFill>
                  <a:schemeClr val="tx2">
                    <a:lumMod val="50000"/>
                  </a:schemeClr>
                </a:solidFill>
                <a:latin typeface="Times New Roman" pitchFamily="18" charset="0"/>
                <a:cs typeface="Times New Roman" pitchFamily="18" charset="0"/>
              </a:rPr>
              <a:t>Lưu ý:</a:t>
            </a:r>
            <a:endParaRPr lang="en-US" sz="2800" b="1" i="1" dirty="0" smtClean="0">
              <a:solidFill>
                <a:schemeClr val="tx2">
                  <a:lumMod val="50000"/>
                </a:schemeClr>
              </a:solidFill>
              <a:latin typeface="Times New Roman" pitchFamily="18" charset="0"/>
              <a:cs typeface="Times New Roman" pitchFamily="18" charset="0"/>
            </a:endParaRPr>
          </a:p>
        </p:txBody>
      </p:sp>
      <p:grpSp>
        <p:nvGrpSpPr>
          <p:cNvPr id="15" name="Group 14"/>
          <p:cNvGrpSpPr/>
          <p:nvPr/>
        </p:nvGrpSpPr>
        <p:grpSpPr>
          <a:xfrm>
            <a:off x="3024481" y="3982887"/>
            <a:ext cx="8183333" cy="1395023"/>
            <a:chOff x="3117469" y="3982887"/>
            <a:chExt cx="8183333" cy="1395023"/>
          </a:xfrm>
        </p:grpSpPr>
        <p:sp>
          <p:nvSpPr>
            <p:cNvPr id="10" name="Rectangle 9"/>
            <p:cNvSpPr>
              <a:spLocks noChangeArrowheads="1"/>
            </p:cNvSpPr>
            <p:nvPr/>
          </p:nvSpPr>
          <p:spPr bwMode="auto">
            <a:xfrm>
              <a:off x="3117469" y="398288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Khi           ta có</a:t>
              </a:r>
              <a:r>
                <a:rPr kumimoji="0" lang="en-US" sz="28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phép chia hết</a:t>
              </a:r>
            </a:p>
            <a:p>
              <a:pPr marL="0" marR="0" lvl="0" indent="0" defTabSz="914400" rtl="0" eaLnBrk="1" fontAlgn="base" latinLnBrk="0" hangingPunct="1">
                <a:lnSpc>
                  <a:spcPct val="100000"/>
                </a:lnSpc>
                <a:spcBef>
                  <a:spcPct val="0"/>
                </a:spcBef>
                <a:spcAft>
                  <a:spcPct val="0"/>
                </a:spcAft>
                <a:buClrTx/>
                <a:buSzTx/>
                <a:buFontTx/>
                <a:buNone/>
                <a:tabLst/>
              </a:pPr>
              <a:r>
                <a:rPr lang="en-US" sz="2800" baseline="0" smtClean="0">
                  <a:latin typeface="Times New Roman" pitchFamily="18" charset="0"/>
                  <a:cs typeface="Times New Roman" pitchFamily="18" charset="0"/>
                </a:rPr>
                <a:t>Khi           ta</a:t>
              </a:r>
              <a:r>
                <a:rPr lang="en-US" sz="2800" smtClean="0">
                  <a:latin typeface="Times New Roman" pitchFamily="18" charset="0"/>
                  <a:cs typeface="Times New Roman" pitchFamily="18" charset="0"/>
                </a:rPr>
                <a:t> có phép chia có dư. Ta nói:  </a:t>
              </a:r>
              <a:r>
                <a:rPr lang="en-US" sz="2800" i="1" smtClean="0">
                  <a:latin typeface="Times New Roman" pitchFamily="18" charset="0"/>
                  <a:cs typeface="Times New Roman" pitchFamily="18" charset="0"/>
                </a:rPr>
                <a:t>a</a:t>
              </a:r>
              <a:r>
                <a:rPr lang="en-US" sz="2800" smtClean="0">
                  <a:latin typeface="Times New Roman" pitchFamily="18" charset="0"/>
                  <a:cs typeface="Times New Roman" pitchFamily="18" charset="0"/>
                </a:rPr>
                <a:t> chia cho </a:t>
              </a:r>
              <a:r>
                <a:rPr lang="en-US" sz="2800" i="1" smtClean="0">
                  <a:latin typeface="Times New Roman" pitchFamily="18" charset="0"/>
                  <a:cs typeface="Times New Roman" pitchFamily="18" charset="0"/>
                </a:rPr>
                <a:t>b</a:t>
              </a:r>
              <a:r>
                <a:rPr lang="en-US" sz="2800" smtClean="0">
                  <a:latin typeface="Times New Roman" pitchFamily="18" charset="0"/>
                  <a:cs typeface="Times New Roman" pitchFamily="18" charset="0"/>
                </a:rPr>
                <a:t> được thường là </a:t>
              </a:r>
              <a:r>
                <a:rPr lang="en-US" sz="2800" i="1" smtClean="0">
                  <a:latin typeface="Times New Roman" pitchFamily="18" charset="0"/>
                  <a:cs typeface="Times New Roman" pitchFamily="18" charset="0"/>
                </a:rPr>
                <a:t>q</a:t>
              </a:r>
              <a:r>
                <a:rPr lang="en-US" sz="2800" smtClean="0">
                  <a:latin typeface="Times New Roman" pitchFamily="18" charset="0"/>
                  <a:cs typeface="Times New Roman" pitchFamily="18" charset="0"/>
                </a:rPr>
                <a:t> và số dư là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Kí hiệu:               (dư </a:t>
              </a:r>
              <a:r>
                <a:rPr lang="en-US" sz="2800" i="1" smtClean="0">
                  <a:latin typeface="Times New Roman" pitchFamily="18" charset="0"/>
                  <a:cs typeface="Times New Roman" pitchFamily="18" charset="0"/>
                </a:rPr>
                <a:t>r</a:t>
              </a:r>
              <a:r>
                <a:rPr lang="en-US" sz="2800" smtClean="0">
                  <a:latin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3796547" y="4014062"/>
            <a:ext cx="861504" cy="446706"/>
          </p:xfrm>
          <a:graphic>
            <a:graphicData uri="http://schemas.openxmlformats.org/presentationml/2006/ole">
              <mc:AlternateContent xmlns:mc="http://schemas.openxmlformats.org/markup-compatibility/2006">
                <mc:Choice xmlns:v="urn:schemas-microsoft-com:vml" Requires="v">
                  <p:oleObj spid="_x0000_s115720" name="Equation" r:id="rId3" imgW="342720" imgH="177480" progId="Equation.DSMT4">
                    <p:embed/>
                  </p:oleObj>
                </mc:Choice>
                <mc:Fallback>
                  <p:oleObj name="Equation" r:id="rId3" imgW="34272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547" y="4014062"/>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nvGraphicFramePr>
          <p:xfrm>
            <a:off x="3815194" y="4469896"/>
            <a:ext cx="824609" cy="427575"/>
          </p:xfrm>
          <a:graphic>
            <a:graphicData uri="http://schemas.openxmlformats.org/presentationml/2006/ole">
              <mc:AlternateContent xmlns:mc="http://schemas.openxmlformats.org/markup-compatibility/2006">
                <mc:Choice xmlns:v="urn:schemas-microsoft-com:vml" Requires="v">
                  <p:oleObj spid="_x0000_s115721" name="Equation" r:id="rId5" imgW="342720" imgH="177480" progId="Equation.DSMT4">
                    <p:embed/>
                  </p:oleObj>
                </mc:Choice>
                <mc:Fallback>
                  <p:oleObj name="Equation" r:id="rId5" imgW="342720" imgH="177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194" y="4469896"/>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nvGraphicFramePr>
          <p:xfrm>
            <a:off x="8822087" y="4876287"/>
            <a:ext cx="1285409" cy="501623"/>
          </p:xfrm>
          <a:graphic>
            <a:graphicData uri="http://schemas.openxmlformats.org/presentationml/2006/ole">
              <mc:AlternateContent xmlns:mc="http://schemas.openxmlformats.org/markup-compatibility/2006">
                <mc:Choice xmlns:v="urn:schemas-microsoft-com:vml" Requires="v">
                  <p:oleObj spid="_x0000_s115722" name="Equation" r:id="rId7" imgW="520560" imgH="203040" progId="Equation.DSMT4">
                    <p:embed/>
                  </p:oleObj>
                </mc:Choice>
                <mc:Fallback>
                  <p:oleObj name="Equation" r:id="rId7" imgW="520560" imgH="2030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2087" y="4876287"/>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7246938" y="1890713"/>
            <a:ext cx="750887"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8755063" y="2309813"/>
            <a:ext cx="1546225"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203700" y="2759075"/>
            <a:ext cx="1211263" cy="385763"/>
          </a:xfrm>
          <a:prstGeom prst="rect">
            <a:avLst/>
          </a:prstGeom>
          <a:noFill/>
          <a:ln w="9525">
            <a:miter lim="800000"/>
            <a:headEnd/>
            <a:tailEnd/>
          </a:ln>
          <a:effectLst/>
        </p:spPr>
      </p:pic>
      <p:sp>
        <p:nvSpPr>
          <p:cNvPr id="16" name="Oval 15"/>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9</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3" name="!!2">
            <a:extLst>
              <a:ext uri="{FF2B5EF4-FFF2-40B4-BE49-F238E27FC236}">
                <a16:creationId xmlns="" xmlns:a16="http://schemas.microsoft.com/office/drawing/2014/main" id="{F4B5F415-7490-4054-85B4-10F7AE6D3385}"/>
              </a:ext>
            </a:extLst>
          </p:cNvPr>
          <p:cNvSpPr txBox="1">
            <a:spLocks/>
          </p:cNvSpPr>
          <p:nvPr/>
        </p:nvSpPr>
        <p:spPr>
          <a:xfrm>
            <a:off x="2781947" y="645759"/>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II. Phép chia</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5" name="TextBox 4"/>
          <p:cNvSpPr txBox="1"/>
          <p:nvPr/>
        </p:nvSpPr>
        <p:spPr>
          <a:xfrm>
            <a:off x="2775488" y="1185308"/>
            <a:ext cx="3082871"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2. Phép chia có dư</a:t>
            </a:r>
            <a:endParaRPr lang="en-US" sz="2800" b="1" dirty="0" smtClean="0">
              <a:solidFill>
                <a:schemeClr val="tx2">
                  <a:lumMod val="50000"/>
                </a:schemeClr>
              </a:solidFill>
              <a:latin typeface="Times New Roman" pitchFamily="18" charset="0"/>
              <a:cs typeface="Times New Roman"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2867186" y="177196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7" name="Object 6"/>
          <p:cNvGraphicFramePr>
            <a:graphicFrameLocks noChangeAspect="1"/>
          </p:cNvGraphicFramePr>
          <p:nvPr/>
        </p:nvGraphicFramePr>
        <p:xfrm>
          <a:off x="2993971" y="2379824"/>
          <a:ext cx="1235856" cy="376130"/>
        </p:xfrm>
        <a:graphic>
          <a:graphicData uri="http://schemas.openxmlformats.org/presentationml/2006/ole">
            <mc:AlternateContent xmlns:mc="http://schemas.openxmlformats.org/markup-compatibility/2006">
              <mc:Choice xmlns:v="urn:schemas-microsoft-com:vml" Requires="v">
                <p:oleObj spid="_x0000_s116745" name="Equation" r:id="rId3" imgW="583920" imgH="177480" progId="Equation.DSMT4">
                  <p:embed/>
                </p:oleObj>
              </mc:Choice>
              <mc:Fallback>
                <p:oleObj name="Equation" r:id="rId3" imgW="5839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971" y="2379824"/>
                        <a:ext cx="1235856"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396493" y="2324746"/>
          <a:ext cx="1397053" cy="1343321"/>
        </p:xfrm>
        <a:graphic>
          <a:graphicData uri="http://schemas.openxmlformats.org/presentationml/2006/ole">
            <mc:AlternateContent xmlns:mc="http://schemas.openxmlformats.org/markup-compatibility/2006">
              <mc:Choice xmlns:v="urn:schemas-microsoft-com:vml" Requires="v">
                <p:oleObj spid="_x0000_s116746" name="Equation" r:id="rId5" imgW="660240" imgH="634680" progId="Equation.DSMT4">
                  <p:embed/>
                </p:oleObj>
              </mc:Choice>
              <mc:Fallback>
                <p:oleObj name="Equation" r:id="rId5" imgW="66024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493" y="2324746"/>
                        <a:ext cx="1397053"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33362" y="4487594"/>
          <a:ext cx="1397054" cy="376130"/>
        </p:xfrm>
        <a:graphic>
          <a:graphicData uri="http://schemas.openxmlformats.org/presentationml/2006/ole">
            <mc:AlternateContent xmlns:mc="http://schemas.openxmlformats.org/markup-compatibility/2006">
              <mc:Choice xmlns:v="urn:schemas-microsoft-com:vml" Requires="v">
                <p:oleObj spid="_x0000_s116747" name="Equation" r:id="rId7" imgW="660240" imgH="177480" progId="Equation.DSMT4">
                  <p:embed/>
                </p:oleObj>
              </mc:Choice>
              <mc:Fallback>
                <p:oleObj name="Equation" r:id="rId7" imgW="66024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2" y="4487594"/>
                        <a:ext cx="1397054"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5944594" y="4478230"/>
          <a:ext cx="1558253" cy="1343321"/>
        </p:xfrm>
        <a:graphic>
          <a:graphicData uri="http://schemas.openxmlformats.org/presentationml/2006/ole">
            <mc:AlternateContent xmlns:mc="http://schemas.openxmlformats.org/markup-compatibility/2006">
              <mc:Choice xmlns:v="urn:schemas-microsoft-com:vml" Requires="v">
                <p:oleObj spid="_x0000_s116748" name="Equation" r:id="rId9" imgW="736560" imgH="634680" progId="Equation.DSMT4">
                  <p:embed/>
                </p:oleObj>
              </mc:Choice>
              <mc:Fallback>
                <p:oleObj name="Equation" r:id="rId9" imgW="736560" imgH="6346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4594" y="4478230"/>
                        <a:ext cx="1558253"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 xmlns:a16="http://schemas.microsoft.com/office/drawing/2014/main" id="{F4B5F415-7490-4054-85B4-10F7AE6D3385}"/>
              </a:ext>
            </a:extLst>
          </p:cNvPr>
          <p:cNvSpPr txBox="1">
            <a:spLocks/>
          </p:cNvSpPr>
          <p:nvPr/>
        </p:nvSpPr>
        <p:spPr>
          <a:xfrm>
            <a:off x="2833606" y="3846156"/>
            <a:ext cx="9128502"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Luyện tập 4</a:t>
            </a:r>
            <a:r>
              <a:rPr lang="en-US" sz="2800" noProof="0" smtClean="0">
                <a:latin typeface="Times New Roman" pitchFamily="18" charset="0"/>
                <a:ea typeface="+mj-ea"/>
                <a:cs typeface="Times New Roman" pitchFamily="18" charset="0"/>
              </a:rPr>
              <a:t>. Đặt tính để tính thương và số dư của phép chia:</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15" name="Group 14"/>
          <p:cNvGrpSpPr/>
          <p:nvPr/>
        </p:nvGrpSpPr>
        <p:grpSpPr>
          <a:xfrm>
            <a:off x="3036376" y="3414480"/>
            <a:ext cx="4759271" cy="523220"/>
            <a:chOff x="3160363" y="2887538"/>
            <a:chExt cx="4759271" cy="523220"/>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16749" name="Equation" r:id="rId11" imgW="888840" imgH="177480" progId="Equation.DSMT4">
                    <p:embed/>
                  </p:oleObj>
                </mc:Choice>
                <mc:Fallback>
                  <p:oleObj name="Equation" r:id="rId11" imgW="888840" imgH="17748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523220"/>
            </a:xfrm>
            <a:prstGeom prst="rect">
              <a:avLst/>
            </a:prstGeom>
            <a:noFill/>
          </p:spPr>
          <p:txBody>
            <a:bodyPr wrap="square" rtlCol="0">
              <a:spAutoFit/>
            </a:bodyPr>
            <a:lstStyle/>
            <a:p>
              <a:r>
                <a:rPr lang="en-US" sz="2800" smtClean="0">
                  <a:solidFill>
                    <a:schemeClr val="tx2">
                      <a:lumMod val="50000"/>
                    </a:schemeClr>
                  </a:solidFill>
                  <a:latin typeface="Times New Roman" pitchFamily="18" charset="0"/>
                  <a:cs typeface="Times New Roman" pitchFamily="18" charset="0"/>
                </a:rPr>
                <a:t>Vậy                      (dư 26)</a:t>
              </a:r>
              <a:endParaRPr lang="en-US" sz="2800" dirty="0" smtClean="0">
                <a:solidFill>
                  <a:schemeClr val="tx2">
                    <a:lumMod val="50000"/>
                  </a:schemeClr>
                </a:solidFill>
                <a:latin typeface="Times New Roman" pitchFamily="18" charset="0"/>
                <a:cs typeface="Times New Roman" pitchFamily="18" charset="0"/>
              </a:endParaRPr>
            </a:p>
          </p:txBody>
        </p:sp>
      </p:grpSp>
      <p:grpSp>
        <p:nvGrpSpPr>
          <p:cNvPr id="18" name="Group 17"/>
          <p:cNvGrpSpPr/>
          <p:nvPr/>
        </p:nvGrpSpPr>
        <p:grpSpPr>
          <a:xfrm>
            <a:off x="2897791" y="5879046"/>
            <a:ext cx="3820277" cy="523220"/>
            <a:chOff x="3037275" y="5584578"/>
            <a:chExt cx="3820277"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16750" name="Equation" r:id="rId13" imgW="939600" imgH="177480" progId="Equation.DSMT4">
                    <p:embed/>
                  </p:oleObj>
                </mc:Choice>
                <mc:Fallback>
                  <p:oleObj name="Equation" r:id="rId13" imgW="939600" imgH="1774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5" y="5584578"/>
              <a:ext cx="3820277" cy="523220"/>
            </a:xfrm>
            <a:prstGeom prst="rect">
              <a:avLst/>
            </a:prstGeom>
          </p:spPr>
          <p:txBody>
            <a:bodyPr wrap="none">
              <a:spAutoFit/>
            </a:bodyPr>
            <a:lstStyle/>
            <a:p>
              <a:r>
                <a:rPr lang="en-US" sz="2800" smtClean="0">
                  <a:solidFill>
                    <a:schemeClr val="tx2">
                      <a:lumMod val="50000"/>
                    </a:schemeClr>
                  </a:solidFill>
                  <a:latin typeface="Times New Roman" pitchFamily="18" charset="0"/>
                  <a:cs typeface="Times New Roman" pitchFamily="18" charset="0"/>
                </a:rPr>
                <a:t>Vậy                        (dư 5)</a:t>
              </a:r>
              <a:endParaRPr lang="en-US" sz="2800" dirty="0" smtClean="0">
                <a:solidFill>
                  <a:schemeClr val="tx2">
                    <a:lumMod val="50000"/>
                  </a:schemeClr>
                </a:solidFill>
                <a:latin typeface="Times New Roman" pitchFamily="18" charset="0"/>
                <a:cs typeface="Times New Roman" pitchFamily="18" charset="0"/>
              </a:endParaRPr>
            </a:p>
          </p:txBody>
        </p:sp>
      </p:grpSp>
      <p:sp>
        <p:nvSpPr>
          <p:cNvPr id="17" name="Oval 16"/>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10</a:t>
            </a:r>
            <a:endParaRPr lang="en-US" sz="4000" b="1">
              <a:solidFill>
                <a:srgbClr val="0070C0"/>
              </a:solidFill>
              <a:latin typeface="Times New Roman" pitchFamily="18" charset="0"/>
              <a:cs typeface="Times New Roman" pitchFamily="18" charset="0"/>
            </a:endParaRPr>
          </a:p>
        </p:txBody>
      </p:sp>
      <p:grpSp>
        <p:nvGrpSpPr>
          <p:cNvPr id="19" name="Group 18"/>
          <p:cNvGrpSpPr/>
          <p:nvPr/>
        </p:nvGrpSpPr>
        <p:grpSpPr>
          <a:xfrm>
            <a:off x="7250625" y="2293748"/>
            <a:ext cx="74391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21100" y="4476426"/>
            <a:ext cx="74391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556085" y="1171896"/>
            <a:ext cx="9801726" cy="3194131"/>
          </a:xfrm>
          <a:prstGeom prst="rect">
            <a:avLst/>
          </a:prstGeom>
        </p:spPr>
      </p:pic>
      <p:pic>
        <p:nvPicPr>
          <p:cNvPr id="14"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15"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
        <p:nvSpPr>
          <p:cNvPr id="16" name="!!2">
            <a:extLst>
              <a:ext uri="{FF2B5EF4-FFF2-40B4-BE49-F238E27FC236}">
                <a16:creationId xmlns=""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VẬN DỤNG</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11</a:t>
            </a:r>
            <a:endParaRPr lang="en-US" sz="4000" b="1">
              <a:solidFill>
                <a:srgbClr val="0070C0"/>
              </a:solidFill>
              <a:latin typeface="Times New Roman" pitchFamily="18" charset="0"/>
              <a:cs typeface="Times New Roman"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2231756" y="1146876"/>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Bài tập mở đầu</a:t>
            </a:r>
            <a:r>
              <a:rPr lang="en-US" sz="2800" noProof="0" smtClean="0">
                <a:latin typeface="Times New Roman" pitchFamily="18" charset="0"/>
                <a:ea typeface="+mj-ea"/>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nvGrpSpPr>
          <p:cNvPr id="9" name="Group 8"/>
          <p:cNvGrpSpPr/>
          <p:nvPr/>
        </p:nvGrpSpPr>
        <p:grpSpPr>
          <a:xfrm>
            <a:off x="5362412" y="2355743"/>
            <a:ext cx="4076054"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 xmlns:a16="http://schemas.microsoft.com/office/drawing/2014/main"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Diện tích mỗi phần là bao nhiêu mét vuông?</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9300275" y="2464230"/>
            <a:ext cx="1661458"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 xmlns:a16="http://schemas.microsoft.com/office/drawing/2014/main" id="{F4B5F415-7490-4054-85B4-10F7AE6D3385}"/>
              </a:ext>
            </a:extLst>
          </p:cNvPr>
          <p:cNvSpPr txBox="1">
            <a:spLocks/>
          </p:cNvSpPr>
          <p:nvPr/>
        </p:nvSpPr>
        <p:spPr>
          <a:xfrm>
            <a:off x="2105187" y="4476428"/>
            <a:ext cx="9128502" cy="170481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Giải</a:t>
            </a:r>
            <a:r>
              <a:rPr lang="en-US" sz="2800" noProof="0" smtClean="0">
                <a:latin typeface="Times New Roman" pitchFamily="18" charset="0"/>
                <a:ea typeface="+mj-ea"/>
                <a:cs typeface="Times New Roman" pitchFamily="18" charset="0"/>
              </a:rPr>
              <a:t>. </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thửa ruộng </a:t>
            </a:r>
            <a:r>
              <a:rPr lang="en-US" sz="2800" smtClean="0">
                <a:latin typeface="Times New Roman" pitchFamily="18" charset="0"/>
                <a:ea typeface="+mj-ea"/>
                <a:cs typeface="Times New Roman" pitchFamily="18" charset="0"/>
              </a:rPr>
              <a:t>đó </a:t>
            </a:r>
            <a:r>
              <a:rPr lang="en-US" sz="2800" noProof="0" smtClean="0">
                <a:latin typeface="Times New Roman" pitchFamily="18" charset="0"/>
                <a:ea typeface="+mj-ea"/>
                <a:cs typeface="Times New Roman" pitchFamily="18" charset="0"/>
              </a:rPr>
              <a:t>là:</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Diện tích mỗi phần là:</a:t>
            </a:r>
          </a:p>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1" name="Object 10"/>
          <p:cNvGraphicFramePr>
            <a:graphicFrameLocks noChangeAspect="1"/>
          </p:cNvGraphicFramePr>
          <p:nvPr/>
        </p:nvGraphicFramePr>
        <p:xfrm>
          <a:off x="6107380" y="4881965"/>
          <a:ext cx="3358475" cy="537356"/>
        </p:xfrm>
        <a:graphic>
          <a:graphicData uri="http://schemas.openxmlformats.org/presentationml/2006/ole">
            <mc:AlternateContent xmlns:mc="http://schemas.openxmlformats.org/markup-compatibility/2006">
              <mc:Choice xmlns:v="urn:schemas-microsoft-com:vml" Requires="v">
                <p:oleObj spid="_x0000_s123907" name="Equation" r:id="rId5" imgW="1269720" imgH="203040" progId="Equation.DSMT4">
                  <p:embed/>
                </p:oleObj>
              </mc:Choice>
              <mc:Fallback>
                <p:oleObj name="Equation" r:id="rId5" imgW="1269720" imgH="20304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7380" y="4881965"/>
                        <a:ext cx="3358475"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nvGraphicFramePr>
        <p:xfrm>
          <a:off x="5643644" y="5532868"/>
          <a:ext cx="3291306" cy="537356"/>
        </p:xfrm>
        <a:graphic>
          <a:graphicData uri="http://schemas.openxmlformats.org/presentationml/2006/ole">
            <mc:AlternateContent xmlns:mc="http://schemas.openxmlformats.org/markup-compatibility/2006">
              <mc:Choice xmlns:v="urn:schemas-microsoft-com:vml" Requires="v">
                <p:oleObj spid="_x0000_s123908" name="Equation" r:id="rId7" imgW="1244520" imgH="203040" progId="Equation.DSMT4">
                  <p:embed/>
                </p:oleObj>
              </mc:Choice>
              <mc:Fallback>
                <p:oleObj name="Equation" r:id="rId7" imgW="1244520" imgH="20304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644" y="5532868"/>
                        <a:ext cx="3291306"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5" name="Oval 4"/>
          <p:cNvSpPr/>
          <p:nvPr/>
        </p:nvSpPr>
        <p:spPr>
          <a:xfrm>
            <a:off x="11189777" y="0"/>
            <a:ext cx="1002224"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70C0"/>
                </a:solidFill>
                <a:latin typeface="Times New Roman" pitchFamily="18" charset="0"/>
                <a:cs typeface="Times New Roman" pitchFamily="18" charset="0"/>
              </a:rPr>
              <a:t>12</a:t>
            </a:r>
            <a:endParaRPr lang="en-US" sz="4000" b="1">
              <a:solidFill>
                <a:srgbClr val="0070C0"/>
              </a:solidFill>
              <a:latin typeface="Times New Roman" pitchFamily="18" charset="0"/>
              <a:cs typeface="Times New Roman" pitchFamily="18" charset="0"/>
            </a:endParaRPr>
          </a:p>
        </p:txBody>
      </p:sp>
      <p:graphicFrame>
        <p:nvGraphicFramePr>
          <p:cNvPr id="131074" name="Object 2"/>
          <p:cNvGraphicFramePr>
            <a:graphicFrameLocks noChangeAspect="1"/>
          </p:cNvGraphicFramePr>
          <p:nvPr/>
        </p:nvGraphicFramePr>
        <p:xfrm>
          <a:off x="1972511" y="1303126"/>
          <a:ext cx="3383676" cy="594070"/>
        </p:xfrm>
        <a:graphic>
          <a:graphicData uri="http://schemas.openxmlformats.org/presentationml/2006/ole">
            <mc:AlternateContent xmlns:mc="http://schemas.openxmlformats.org/markup-compatibility/2006">
              <mc:Choice xmlns:v="urn:schemas-microsoft-com:vml" Requires="v">
                <p:oleObj spid="_x0000_s131082" name="Equation" r:id="rId3" imgW="1447560" imgH="253800" progId="Equation.DSMT4">
                  <p:embed/>
                </p:oleObj>
              </mc:Choice>
              <mc:Fallback>
                <p:oleObj name="Equation" r:id="rId3" imgW="14475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11" y="1303126"/>
                        <a:ext cx="33836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954777" y="1752553"/>
          <a:ext cx="3323430" cy="594070"/>
        </p:xfrm>
        <a:graphic>
          <a:graphicData uri="http://schemas.openxmlformats.org/presentationml/2006/ole">
            <mc:AlternateContent xmlns:mc="http://schemas.openxmlformats.org/markup-compatibility/2006">
              <mc:Choice xmlns:v="urn:schemas-microsoft-com:vml" Requires="v">
                <p:oleObj spid="_x0000_s131083" name="Equation" r:id="rId5" imgW="1422360" imgH="253800" progId="Equation.DSMT4">
                  <p:embed/>
                </p:oleObj>
              </mc:Choice>
              <mc:Fallback>
                <p:oleObj name="Equation" r:id="rId5" imgW="1422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777" y="1752553"/>
                        <a:ext cx="3323430"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7382873" y="1241451"/>
          <a:ext cx="3382276" cy="594070"/>
        </p:xfrm>
        <a:graphic>
          <a:graphicData uri="http://schemas.openxmlformats.org/presentationml/2006/ole">
            <mc:AlternateContent xmlns:mc="http://schemas.openxmlformats.org/markup-compatibility/2006">
              <mc:Choice xmlns:v="urn:schemas-microsoft-com:vml" Requires="v">
                <p:oleObj spid="_x0000_s131084" name="Equation" r:id="rId7" imgW="1447560" imgH="253800" progId="Equation.DSMT4">
                  <p:embed/>
                </p:oleObj>
              </mc:Choice>
              <mc:Fallback>
                <p:oleObj name="Equation" r:id="rId7" imgW="1447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2873" y="1241451"/>
                        <a:ext cx="3382276"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7352630" y="1753093"/>
          <a:ext cx="3738155" cy="592669"/>
        </p:xfrm>
        <a:graphic>
          <a:graphicData uri="http://schemas.openxmlformats.org/presentationml/2006/ole">
            <mc:AlternateContent xmlns:mc="http://schemas.openxmlformats.org/markup-compatibility/2006">
              <mc:Choice xmlns:v="urn:schemas-microsoft-com:vml" Requires="v">
                <p:oleObj spid="_x0000_s131085" name="Equation" r:id="rId9" imgW="1600200" imgH="253800" progId="Equation.DSMT4">
                  <p:embed/>
                </p:oleObj>
              </mc:Choice>
              <mc:Fallback>
                <p:oleObj name="Equation" r:id="rId9" imgW="16002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2630" y="1753093"/>
                        <a:ext cx="3738155"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23081" y="875342"/>
            <a:ext cx="5547102"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Bài tập. </a:t>
            </a:r>
            <a:r>
              <a:rPr lang="en-US" sz="2800" smtClean="0">
                <a:solidFill>
                  <a:schemeClr val="tx2">
                    <a:lumMod val="50000"/>
                  </a:schemeClr>
                </a:solidFill>
                <a:latin typeface="Times New Roman" pitchFamily="18" charset="0"/>
                <a:cs typeface="Times New Roman" pitchFamily="18" charset="0"/>
              </a:rPr>
              <a:t>Tìm số tự nhiên x, biết:</a:t>
            </a:r>
            <a:endParaRPr lang="en-US" sz="2800" b="1" dirty="0" smtClean="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6027549" y="1911146"/>
            <a:ext cx="869198" cy="523220"/>
          </a:xfrm>
          <a:prstGeom prst="rect">
            <a:avLst/>
          </a:prstGeom>
          <a:noFill/>
        </p:spPr>
        <p:txBody>
          <a:bodyPr wrap="square" rtlCol="0">
            <a:spAutoFit/>
          </a:bodyPr>
          <a:lstStyle/>
          <a:p>
            <a:r>
              <a:rPr lang="en-US" sz="2800" b="1" smtClean="0">
                <a:solidFill>
                  <a:schemeClr val="tx2">
                    <a:lumMod val="50000"/>
                  </a:schemeClr>
                </a:solidFill>
                <a:latin typeface="Times New Roman" pitchFamily="18" charset="0"/>
                <a:cs typeface="Times New Roman" pitchFamily="18" charset="0"/>
              </a:rPr>
              <a:t>Giải</a:t>
            </a:r>
            <a:endParaRPr lang="en-US" sz="2800" b="1" dirty="0" smtClean="0">
              <a:solidFill>
                <a:schemeClr val="tx2">
                  <a:lumMod val="50000"/>
                </a:scheme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nvGraphicFramePr>
        <p:xfrm>
          <a:off x="185976" y="2581756"/>
          <a:ext cx="2743035" cy="2643891"/>
        </p:xfrm>
        <a:graphic>
          <a:graphicData uri="http://schemas.openxmlformats.org/presentationml/2006/ole">
            <mc:AlternateContent xmlns:mc="http://schemas.openxmlformats.org/markup-compatibility/2006">
              <mc:Choice xmlns:v="urn:schemas-microsoft-com:vml" Requires="v">
                <p:oleObj spid="_x0000_s131086" name="Equation" r:id="rId11" imgW="1447560" imgH="1130040" progId="Equation.DSMT4">
                  <p:embed/>
                </p:oleObj>
              </mc:Choice>
              <mc:Fallback>
                <p:oleObj name="Equation" r:id="rId11" imgW="1447560" imgH="1130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976" y="2581756"/>
                        <a:ext cx="2743035" cy="264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9" name="Object 7"/>
          <p:cNvGraphicFramePr>
            <a:graphicFrameLocks noChangeAspect="1"/>
          </p:cNvGraphicFramePr>
          <p:nvPr/>
        </p:nvGraphicFramePr>
        <p:xfrm>
          <a:off x="2929422" y="2556712"/>
          <a:ext cx="3052607" cy="1784350"/>
        </p:xfrm>
        <a:graphic>
          <a:graphicData uri="http://schemas.openxmlformats.org/presentationml/2006/ole">
            <mc:AlternateContent xmlns:mc="http://schemas.openxmlformats.org/markup-compatibility/2006">
              <mc:Choice xmlns:v="urn:schemas-microsoft-com:vml" Requires="v">
                <p:oleObj spid="_x0000_s131087" name="Equation" r:id="rId13" imgW="1422360" imgH="672840" progId="Equation.DSMT4">
                  <p:embed/>
                </p:oleObj>
              </mc:Choice>
              <mc:Fallback>
                <p:oleObj name="Equation" r:id="rId13" imgW="1422360" imgH="6728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9422" y="2556712"/>
                        <a:ext cx="3052607" cy="178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0" name="Object 8"/>
          <p:cNvGraphicFramePr>
            <a:graphicFrameLocks noChangeAspect="1"/>
          </p:cNvGraphicFramePr>
          <p:nvPr/>
        </p:nvGraphicFramePr>
        <p:xfrm>
          <a:off x="6109504" y="2457851"/>
          <a:ext cx="2741899" cy="2643890"/>
        </p:xfrm>
        <a:graphic>
          <a:graphicData uri="http://schemas.openxmlformats.org/presentationml/2006/ole">
            <mc:AlternateContent xmlns:mc="http://schemas.openxmlformats.org/markup-compatibility/2006">
              <mc:Choice xmlns:v="urn:schemas-microsoft-com:vml" Requires="v">
                <p:oleObj spid="_x0000_s131088" name="Equation" r:id="rId15" imgW="1447560" imgH="1130040" progId="Equation.DSMT4">
                  <p:embed/>
                </p:oleObj>
              </mc:Choice>
              <mc:Fallback>
                <p:oleObj name="Equation" r:id="rId15" imgW="1447560" imgH="1130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09504" y="2457851"/>
                        <a:ext cx="2741899" cy="2643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81" name="Object 9"/>
          <p:cNvGraphicFramePr>
            <a:graphicFrameLocks noChangeAspect="1"/>
          </p:cNvGraphicFramePr>
          <p:nvPr/>
        </p:nvGraphicFramePr>
        <p:xfrm>
          <a:off x="9073771" y="2433230"/>
          <a:ext cx="3030400" cy="3200131"/>
        </p:xfrm>
        <a:graphic>
          <a:graphicData uri="http://schemas.openxmlformats.org/presentationml/2006/ole">
            <mc:AlternateContent xmlns:mc="http://schemas.openxmlformats.org/markup-compatibility/2006">
              <mc:Choice xmlns:v="urn:schemas-microsoft-com:vml" Requires="v">
                <p:oleObj spid="_x0000_s131089" name="Equation" r:id="rId17" imgW="1600200" imgH="1371600" progId="Equation.DSMT4">
                  <p:embed/>
                </p:oleObj>
              </mc:Choice>
              <mc:Fallback>
                <p:oleObj name="Equation" r:id="rId17" imgW="1600200" imgH="1371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73771" y="2433230"/>
                        <a:ext cx="3030400" cy="3200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a:off x="2913679" y="2619214"/>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1752" y="2539140"/>
            <a:ext cx="46495"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955433" y="2678624"/>
            <a:ext cx="46495" cy="3177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8"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 xmlns:a16="http://schemas.microsoft.com/office/drawing/2014/main"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 xmlns:a16="http://schemas.microsoft.com/office/drawing/2014/main"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 xmlns:a16="http://schemas.microsoft.com/office/drawing/2014/main"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 xmlns:a16="http://schemas.microsoft.com/office/drawing/2014/main"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 xmlns:a16="http://schemas.microsoft.com/office/drawing/2014/main"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1</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7" grpId="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556085" y="1171896"/>
            <a:ext cx="9801726" cy="3194131"/>
          </a:xfrm>
          <a:prstGeom prst="rect">
            <a:avLst/>
          </a:prstGeom>
        </p:spPr>
      </p:pic>
      <p:pic>
        <p:nvPicPr>
          <p:cNvPr id="5"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
        <p:nvSpPr>
          <p:cNvPr id="7" name="!!2">
            <a:extLst>
              <a:ext uri="{FF2B5EF4-FFF2-40B4-BE49-F238E27FC236}">
                <a16:creationId xmlns=""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noProof="0" smtClean="0">
                <a:solidFill>
                  <a:schemeClr val="accent2">
                    <a:lumMod val="75000"/>
                  </a:schemeClr>
                </a:solidFill>
                <a:latin typeface="Times New Roman" panose="02020603050405020304" pitchFamily="18" charset="0"/>
                <a:ea typeface="+mj-ea"/>
                <a:cs typeface="Times New Roman" panose="02020603050405020304" pitchFamily="18" charset="0"/>
              </a:rPr>
              <a:t>CỦNG CỐ</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395200" cy="6858000"/>
          </a:xfrm>
          <a:prstGeom prst="rect">
            <a:avLst/>
          </a:prstGeom>
        </p:spPr>
      </p:pic>
      <p:pic>
        <p:nvPicPr>
          <p:cNvPr id="6" name="Picture 5" descr="8b563b34ad8f7b1b8fb033b87599d68c.png">
            <a:hlinkClick r:id="rId3" action="ppaction://hlinksldjump"/>
          </p:cNvPr>
          <p:cNvPicPr>
            <a:picLocks noChangeAspect="1"/>
          </p:cNvPicPr>
          <p:nvPr/>
        </p:nvPicPr>
        <p:blipFill>
          <a:blip r:embed="rId4" cstate="print"/>
          <a:stretch>
            <a:fillRect/>
          </a:stretch>
        </p:blipFill>
        <p:spPr>
          <a:xfrm>
            <a:off x="5486401" y="5334000"/>
            <a:ext cx="1137783" cy="914400"/>
          </a:xfrm>
          <a:prstGeom prst="rect">
            <a:avLst/>
          </a:prstGeom>
        </p:spPr>
      </p:pic>
      <p:pic>
        <p:nvPicPr>
          <p:cNvPr id="7" name="Picture 6" descr="1.png">
            <a:hlinkClick r:id="rId5" action="ppaction://hlinksldjump"/>
          </p:cNvPr>
          <p:cNvPicPr>
            <a:picLocks noChangeAspect="1"/>
          </p:cNvPicPr>
          <p:nvPr/>
        </p:nvPicPr>
        <p:blipFill>
          <a:blip r:embed="rId6" cstate="print"/>
          <a:stretch>
            <a:fillRect/>
          </a:stretch>
        </p:blipFill>
        <p:spPr>
          <a:xfrm>
            <a:off x="4165600" y="5715000"/>
            <a:ext cx="1117600" cy="913638"/>
          </a:xfrm>
          <a:prstGeom prst="rect">
            <a:avLst/>
          </a:prstGeom>
        </p:spPr>
      </p:pic>
      <p:pic>
        <p:nvPicPr>
          <p:cNvPr id="10" name="Picture 9" descr="2.png">
            <a:hlinkClick r:id="rId7" action="ppaction://hlinksldjump"/>
          </p:cNvPr>
          <p:cNvPicPr>
            <a:picLocks noChangeAspect="1"/>
          </p:cNvPicPr>
          <p:nvPr/>
        </p:nvPicPr>
        <p:blipFill>
          <a:blip r:embed="rId8" cstate="print"/>
          <a:stretch>
            <a:fillRect/>
          </a:stretch>
        </p:blipFill>
        <p:spPr>
          <a:xfrm>
            <a:off x="2336800" y="6247472"/>
            <a:ext cx="914400" cy="610529"/>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368800" y="4191000"/>
            <a:ext cx="1155861"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6502401" y="4572000"/>
            <a:ext cx="641791" cy="7045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4.44444E-6 C 0.03055 -0.00533 0.06128 -0.01065 0.08628 -0.02686 C 0.11128 -0.04306 0.1401 -0.06806 0.15 -0.09769 C 0.15989 -0.12732 0.15173 -0.17431 0.14548 -0.20487 C 0.13923 -0.23565 0.12882 -0.26459 0.11215 -0.28149 C 0.09548 -0.29838 0.06094 -0.30533 0.04548 -0.30625 C 0.03003 -0.30695 0.02483 -0.29723 0.01962 -0.28704 " pathEditMode="relative" rAng="0" ptsTypes="aaaaaaA">
                                      <p:cBhvr>
                                        <p:cTn id="17" dur="2000" fill="hold"/>
                                        <p:tgtEl>
                                          <p:spTgt spid="14"/>
                                        </p:tgtEl>
                                        <p:attrNameLst>
                                          <p:attrName>ppt_x</p:attrName>
                                          <p:attrName>ppt_y</p:attrName>
                                        </p:attrNameLst>
                                      </p:cBhvr>
                                      <p:rCtr x="8000" y="-15300"/>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5.27778E-6 1.85185E-6 C 0.03454 -0.01643 0.06909 -0.03264 0.11961 -0.09282 C 0.17013 -0.15301 0.27117 -0.29259 0.30294 -0.36157 C 0.33471 -0.43055 0.31544 -0.4706 0.31058 -0.50694 C 0.30572 -0.54328 0.28315 -0.5787 0.27412 -0.57963 C 0.2651 -0.58055 0.26041 -0.54676 0.25589 -0.51296 " pathEditMode="relative" ptsTypes="aaaaaA">
                                      <p:cBhvr>
                                        <p:cTn id="28" dur="2000" fill="hold"/>
                                        <p:tgtEl>
                                          <p:spTgt spid="10"/>
                                        </p:tgtEl>
                                        <p:attrNameLst>
                                          <p:attrName>ppt_x</p:attrName>
                                          <p:attrName>ppt_y</p:attrName>
                                        </p:attrNameLst>
                                      </p:cBhvr>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ppt_w*0.70"/>
                                          </p:val>
                                        </p:tav>
                                      </p:tavLst>
                                    </p:anim>
                                    <p:anim calcmode="lin" valueType="num">
                                      <p:cBhvr>
                                        <p:cTn id="32" dur="1000"/>
                                        <p:tgtEl>
                                          <p:spTgt spid="10"/>
                                        </p:tgtEl>
                                        <p:attrNameLst>
                                          <p:attrName>ppt_h</p:attrName>
                                        </p:attrNameLst>
                                      </p:cBhvr>
                                      <p:tavLst>
                                        <p:tav tm="0">
                                          <p:val>
                                            <p:strVal val="ppt_h"/>
                                          </p:val>
                                        </p:tav>
                                        <p:tav tm="100000">
                                          <p:val>
                                            <p:strVal val="ppt_h"/>
                                          </p:val>
                                        </p:tav>
                                      </p:tavLst>
                                    </p:anim>
                                    <p:animEffect transition="out" filter="fad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1.38889E-6 -4.44444E-6 C 0.03768 -0.00208 0.07535 -0.0037 0.10469 -0.02453 C 0.13403 -0.04537 0.16094 -0.08703 0.17587 -0.12546 C 0.1908 -0.16388 0.19462 -0.21203 0.19393 -0.25486 C 0.19323 -0.29791 0.17813 -0.35254 0.17136 -0.38449 C 0.16458 -0.41643 0.16545 -0.43356 0.15313 -0.44699 C 0.1408 -0.46018 0.10695 -0.46666 0.09705 -0.46527 C 0.08715 -0.46342 0.09045 -0.45023 0.09393 -0.4368 " pathEditMode="relative" rAng="0" ptsTypes="aaaaaaaA">
                                      <p:cBhvr>
                                        <p:cTn id="39" dur="2000" fill="hold"/>
                                        <p:tgtEl>
                                          <p:spTgt spid="6"/>
                                        </p:tgtEl>
                                        <p:attrNameLst>
                                          <p:attrName>ppt_x</p:attrName>
                                          <p:attrName>ppt_y</p:attrName>
                                        </p:attrNameLst>
                                      </p:cBhvr>
                                      <p:rCtr x="9700" y="-23300"/>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6"/>
                                        </p:tgtEl>
                                        <p:attrNameLst>
                                          <p:attrName>ppt_w</p:attrName>
                                        </p:attrNameLst>
                                      </p:cBhvr>
                                      <p:tavLst>
                                        <p:tav tm="0">
                                          <p:val>
                                            <p:strVal val="ppt_w"/>
                                          </p:val>
                                        </p:tav>
                                        <p:tav tm="100000">
                                          <p:val>
                                            <p:strVal val="ppt_w*0.70"/>
                                          </p:val>
                                        </p:tav>
                                      </p:tavLst>
                                    </p:anim>
                                    <p:anim calcmode="lin" valueType="num">
                                      <p:cBhvr>
                                        <p:cTn id="43" dur="1000"/>
                                        <p:tgtEl>
                                          <p:spTgt spid="6"/>
                                        </p:tgtEl>
                                        <p:attrNameLst>
                                          <p:attrName>ppt_h</p:attrName>
                                        </p:attrNameLst>
                                      </p:cBhvr>
                                      <p:tavLst>
                                        <p:tav tm="0">
                                          <p:val>
                                            <p:strVal val="ppt_h"/>
                                          </p:val>
                                        </p:tav>
                                        <p:tav tm="100000">
                                          <p:val>
                                            <p:strVal val="ppt_h"/>
                                          </p:val>
                                        </p:tav>
                                      </p:tavLst>
                                    </p:anim>
                                    <p:animEffect transition="out" filter="fade">
                                      <p:cBhvr>
                                        <p:cTn id="44" dur="1000"/>
                                        <p:tgtEl>
                                          <p:spTgt spid="6"/>
                                        </p:tgtEl>
                                      </p:cBhvr>
                                    </p:animEffect>
                                    <p:set>
                                      <p:cBhvr>
                                        <p:cTn id="4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07407E-6 C 0.05295 -0.00486 0.10608 -0.00949 0.15156 -0.05856 C 0.19705 -0.10763 0.25677 -0.2199 0.27274 -0.2949 C 0.28872 -0.3699 0.27049 -0.46898 0.24705 -0.50902 C 0.22361 -0.54907 0.15573 -0.54398 0.13195 -0.53518 C 0.10816 -0.52638 0.10625 -0.49143 0.10451 -0.45648 " pathEditMode="relative" ptsTypes="aaaaaA">
                                      <p:cBhvr>
                                        <p:cTn id="50" dur="2000" fill="hold"/>
                                        <p:tgtEl>
                                          <p:spTgt spid="7"/>
                                        </p:tgtEl>
                                        <p:attrNameLst>
                                          <p:attrName>ppt_x</p:attrName>
                                          <p:attrName>ppt_y</p:attrName>
                                        </p:attrNameLst>
                                      </p:cBhvr>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135322" y="4555211"/>
            <a:ext cx="7213600" cy="1384995"/>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nhân a.b = c, thì </a:t>
            </a:r>
          </a:p>
          <a:p>
            <a:r>
              <a:rPr lang="en-US" sz="2800" smtClean="0">
                <a:solidFill>
                  <a:srgbClr val="FF0000"/>
                </a:solidFill>
                <a:latin typeface="Times New Roman" pitchFamily="18" charset="0"/>
                <a:cs typeface="Times New Roman" pitchFamily="18" charset="0"/>
              </a:rPr>
              <a:t>a, b được gọi là thừa số</a:t>
            </a:r>
          </a:p>
          <a:p>
            <a:r>
              <a:rPr lang="en-US" sz="2800" smtClean="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66318" y="4648201"/>
            <a:ext cx="72136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2135322" y="4555211"/>
            <a:ext cx="7213600" cy="1815882"/>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Trong phép chia a : b = c, thì </a:t>
            </a:r>
          </a:p>
          <a:p>
            <a:r>
              <a:rPr lang="en-US" sz="2800" smtClean="0">
                <a:solidFill>
                  <a:srgbClr val="FF0000"/>
                </a:solidFill>
                <a:latin typeface="Times New Roman" pitchFamily="18" charset="0"/>
                <a:cs typeface="Times New Roman" pitchFamily="18" charset="0"/>
              </a:rPr>
              <a:t>a được gọi là số bị chia</a:t>
            </a:r>
          </a:p>
          <a:p>
            <a:r>
              <a:rPr lang="en-US" sz="2800" smtClean="0">
                <a:solidFill>
                  <a:srgbClr val="FF0000"/>
                </a:solidFill>
                <a:latin typeface="Times New Roman" pitchFamily="18" charset="0"/>
                <a:cs typeface="Times New Roman" pitchFamily="18" charset="0"/>
              </a:rPr>
              <a:t>b được gọi là số chia</a:t>
            </a:r>
          </a:p>
          <a:p>
            <a:r>
              <a:rPr lang="en-US" sz="2800" smtClean="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954107"/>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929538" y="4738609"/>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11887200" cy="5285779"/>
          </a:xfrm>
          <a:prstGeom prst="rect">
            <a:avLst/>
          </a:prstGeom>
        </p:spPr>
      </p:pic>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ight Arrow 7">
            <a:hlinkClick r:id="rId4"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102603" y="2183972"/>
            <a:ext cx="8128000" cy="523220"/>
          </a:xfrm>
          <a:prstGeom prst="rect">
            <a:avLst/>
          </a:prstGeom>
          <a:noFill/>
        </p:spPr>
        <p:txBody>
          <a:bodyPr wrap="square" rtlCol="0">
            <a:spAutoFit/>
          </a:bodyPr>
          <a:lstStyle/>
          <a:p>
            <a:r>
              <a:rPr lang="en-US" sz="2800" smtClean="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nvGraphicFramePr>
        <p:xfrm>
          <a:off x="5565721" y="2216655"/>
          <a:ext cx="2260924" cy="495545"/>
        </p:xfrm>
        <a:graphic>
          <a:graphicData uri="http://schemas.openxmlformats.org/presentationml/2006/ole">
            <mc:AlternateContent xmlns:mc="http://schemas.openxmlformats.org/markup-compatibility/2006">
              <mc:Choice xmlns:v="urn:schemas-microsoft-com:vml" Requires="v">
                <p:oleObj spid="_x0000_s133124" name="Equation" r:id="rId5" imgW="927000" imgH="203040" progId="Equation.DSMT4">
                  <p:embed/>
                </p:oleObj>
              </mc:Choice>
              <mc:Fallback>
                <p:oleObj name="Equation" r:id="rId5" imgW="927000" imgH="2030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721" y="2216655"/>
                        <a:ext cx="2260924"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4895850" y="4556502"/>
          <a:ext cx="1237496" cy="618748"/>
        </p:xfrm>
        <a:graphic>
          <a:graphicData uri="http://schemas.openxmlformats.org/presentationml/2006/ole">
            <mc:AlternateContent xmlns:mc="http://schemas.openxmlformats.org/markup-compatibility/2006">
              <mc:Choice xmlns:v="urn:schemas-microsoft-com:vml" Requires="v">
                <p:oleObj spid="_x0000_s133125" name="Equation" r:id="rId7" imgW="355320" imgH="177480" progId="Equation.DSMT4">
                  <p:embed/>
                </p:oleObj>
              </mc:Choice>
              <mc:Fallback>
                <p:oleObj name="Equation" r:id="rId7" imgW="35532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5850" y="4556502"/>
                        <a:ext cx="1237496"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11887200" cy="5285779"/>
          </a:xfrm>
          <a:prstGeom prst="rect">
            <a:avLst/>
          </a:prstGeom>
        </p:spPr>
      </p:pic>
      <p:sp>
        <p:nvSpPr>
          <p:cNvPr id="5" name="TextBox 4"/>
          <p:cNvSpPr txBox="1"/>
          <p:nvPr/>
        </p:nvSpPr>
        <p:spPr>
          <a:xfrm>
            <a:off x="2133600" y="1905002"/>
            <a:ext cx="8128000" cy="1569660"/>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828800" y="4343400"/>
            <a:ext cx="79248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2336800" y="4648201"/>
            <a:ext cx="7213600" cy="584775"/>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11074400" y="6324600"/>
            <a:ext cx="11176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466d1f793f5586c089134068fbe6291a.png"/>
          <p:cNvPicPr>
            <a:picLocks noChangeAspect="1"/>
          </p:cNvPicPr>
          <p:nvPr/>
        </p:nvPicPr>
        <p:blipFill>
          <a:blip r:embed="rId3" cstate="print"/>
          <a:stretch>
            <a:fillRect/>
          </a:stretch>
        </p:blipFill>
        <p:spPr>
          <a:xfrm>
            <a:off x="-402957" y="1"/>
            <a:ext cx="12348213" cy="7358742"/>
          </a:xfrm>
          <a:prstGeom prst="rect">
            <a:avLst/>
          </a:prstGeom>
        </p:spPr>
      </p:pic>
      <p:sp>
        <p:nvSpPr>
          <p:cNvPr id="8" name="!!4">
            <a:extLst>
              <a:ext uri="{FF2B5EF4-FFF2-40B4-BE49-F238E27FC236}">
                <a16:creationId xmlns="" xmlns:a16="http://schemas.microsoft.com/office/drawing/2014/main" id="{58E6D429-DC53-47C4-8036-1E9D12B8E28B}"/>
              </a:ext>
            </a:extLst>
          </p:cNvPr>
          <p:cNvSpPr/>
          <p:nvPr/>
        </p:nvSpPr>
        <p:spPr>
          <a:xfrm>
            <a:off x="3516774" y="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6" name="Rectangle 6"/>
          <p:cNvSpPr>
            <a:spLocks noChangeArrowheads="1"/>
          </p:cNvSpPr>
          <p:nvPr/>
        </p:nvSpPr>
        <p:spPr bwMode="auto">
          <a:xfrm>
            <a:off x="2119085" y="3316137"/>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BT1, BT2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423882" y="1436912"/>
          <a:ext cx="7852231" cy="2079028"/>
        </p:xfrm>
        <a:graphic>
          <a:graphicData uri="http://schemas.openxmlformats.org/drawingml/2006/table">
            <a:tbl>
              <a:tblPr/>
              <a:tblGrid>
                <a:gridCol w="872135"/>
                <a:gridCol w="872135"/>
                <a:gridCol w="872135"/>
                <a:gridCol w="872135"/>
                <a:gridCol w="872135"/>
                <a:gridCol w="872889"/>
                <a:gridCol w="872889"/>
                <a:gridCol w="872889"/>
                <a:gridCol w="872889"/>
              </a:tblGrid>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63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7</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3</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256</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432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19757">
                <a:tc>
                  <a:txBody>
                    <a:bodyPr/>
                    <a:lstStyle/>
                    <a:p>
                      <a:pPr marL="0" marR="0" algn="ctr">
                        <a:lnSpc>
                          <a:spcPct val="115000"/>
                        </a:lnSpc>
                        <a:spcBef>
                          <a:spcPts val="0"/>
                        </a:spcBef>
                        <a:spcAft>
                          <a:spcPts val="0"/>
                        </a:spcAft>
                      </a:pPr>
                      <a:r>
                        <a:rPr lang="fr-FR" sz="2800">
                          <a:latin typeface="Times New Roman"/>
                          <a:ea typeface="Times New Roman"/>
                          <a:cs typeface="Times New Roman"/>
                        </a:rPr>
                        <a:t>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fr-F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fr-FR" sz="2800">
                          <a:latin typeface="Times New Roman"/>
                          <a:ea typeface="Times New Roman"/>
                          <a:cs typeface="Times New Roman"/>
                        </a:rPr>
                        <a:t>144</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6" name="Table 5"/>
          <p:cNvGraphicFramePr>
            <a:graphicFrameLocks noGrp="1"/>
          </p:cNvGraphicFramePr>
          <p:nvPr/>
        </p:nvGraphicFramePr>
        <p:xfrm>
          <a:off x="2423885" y="4476241"/>
          <a:ext cx="7866745" cy="1962912"/>
        </p:xfrm>
        <a:graphic>
          <a:graphicData uri="http://schemas.openxmlformats.org/drawingml/2006/table">
            <a:tbl>
              <a:tblPr/>
              <a:tblGrid>
                <a:gridCol w="1573349"/>
                <a:gridCol w="1573349"/>
                <a:gridCol w="1573349"/>
                <a:gridCol w="1573349"/>
                <a:gridCol w="1573349"/>
              </a:tblGrid>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328</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982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1005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32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0"/>
                        </a:spcAft>
                      </a:pPr>
                      <a:r>
                        <a:rPr lang="en-US" sz="2800">
                          <a:latin typeface="Times New Roman"/>
                          <a:ea typeface="Times New Roman"/>
                          <a:cs typeface="Times New Roman"/>
                        </a:rPr>
                        <a:t>q</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endParaRPr lang="en-US"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en-US" sz="2800">
                          <a:latin typeface="Times New Roman"/>
                          <a:ea typeface="Times New Roman"/>
                          <a:cs typeface="Times New Roman"/>
                        </a:rPr>
                        <a:t>125</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04470">
                <a:tc>
                  <a:txBody>
                    <a:bodyPr/>
                    <a:lstStyle/>
                    <a:p>
                      <a:pPr marL="0" marR="0" algn="ctr">
                        <a:lnSpc>
                          <a:spcPct val="115000"/>
                        </a:lnSpc>
                        <a:spcBef>
                          <a:spcPts val="0"/>
                        </a:spcBef>
                        <a:spcAft>
                          <a:spcPts val="800"/>
                        </a:spcAft>
                      </a:pPr>
                      <a:r>
                        <a:rPr lang="en-US" sz="2800">
                          <a:latin typeface="Times New Roman"/>
                          <a:ea typeface="Calibri"/>
                          <a:cs typeface="Times New Roman"/>
                        </a:rPr>
                        <a:t>r</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9</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r>
                        <a:rPr lang="en-US" sz="2800">
                          <a:latin typeface="Times New Roman"/>
                          <a:ea typeface="Calibri"/>
                          <a:cs typeface="Times New Roman"/>
                        </a:rPr>
                        <a:t>42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800"/>
                        </a:spcAft>
                      </a:pPr>
                      <a:endParaRPr lang="en-US" sz="2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graphicFrame>
        <p:nvGraphicFramePr>
          <p:cNvPr id="145413" name="Object 5"/>
          <p:cNvGraphicFramePr>
            <a:graphicFrameLocks noChangeAspect="1"/>
          </p:cNvGraphicFramePr>
          <p:nvPr/>
        </p:nvGraphicFramePr>
        <p:xfrm>
          <a:off x="2438401" y="2510971"/>
          <a:ext cx="943427" cy="438226"/>
        </p:xfrm>
        <a:graphic>
          <a:graphicData uri="http://schemas.openxmlformats.org/presentationml/2006/ole">
            <mc:AlternateContent xmlns:mc="http://schemas.openxmlformats.org/markup-compatibility/2006">
              <mc:Choice xmlns:v="urn:schemas-microsoft-com:vml" Requires="v">
                <p:oleObj spid="_x0000_s145414" name="Equation" r:id="rId4" imgW="317225" imgH="190335" progId="Equation.DSMT4">
                  <p:embed/>
                </p:oleObj>
              </mc:Choice>
              <mc:Fallback>
                <p:oleObj name="Equation" r:id="rId4" imgW="317225" imgH="190335"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1" y="2510971"/>
                        <a:ext cx="943427" cy="438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412" name="Object 4"/>
          <p:cNvGraphicFramePr>
            <a:graphicFrameLocks noChangeAspect="1"/>
          </p:cNvGraphicFramePr>
          <p:nvPr/>
        </p:nvGraphicFramePr>
        <p:xfrm>
          <a:off x="2438401" y="3093653"/>
          <a:ext cx="986971" cy="447832"/>
        </p:xfrm>
        <a:graphic>
          <a:graphicData uri="http://schemas.openxmlformats.org/presentationml/2006/ole">
            <mc:AlternateContent xmlns:mc="http://schemas.openxmlformats.org/markup-compatibility/2006">
              <mc:Choice xmlns:v="urn:schemas-microsoft-com:vml" Requires="v">
                <p:oleObj spid="_x0000_s145415" name="Equation" r:id="rId6" imgW="330057" imgH="190417" progId="Equation.DSMT4">
                  <p:embed/>
                </p:oleObj>
              </mc:Choice>
              <mc:Fallback>
                <p:oleObj name="Equation" r:id="rId6" imgW="330057" imgH="190417"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1" y="3093653"/>
                        <a:ext cx="986971" cy="44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5415" name="Rectangle 7"/>
          <p:cNvSpPr>
            <a:spLocks noChangeArrowheads="1"/>
          </p:cNvSpPr>
          <p:nvPr/>
        </p:nvSpPr>
        <p:spPr bwMode="auto">
          <a:xfrm>
            <a:off x="2423885" y="3535717"/>
            <a:ext cx="7866743" cy="95410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Bài 2:</a:t>
            </a:r>
            <a:r>
              <a:rPr kumimoji="0" lang="en-US"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Điền số thích hợp vào ô trống trong bảng dưới đây, biết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a:xfrm>
            <a:off x="2438401" y="29028"/>
            <a:ext cx="7837713" cy="1384995"/>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1 :</a:t>
            </a:r>
            <a:r>
              <a:rPr lang="fr-FR" sz="2800" smtClean="0">
                <a:latin typeface="Times New Roman" pitchFamily="18" charset="0"/>
                <a:ea typeface="Times New Roman" pitchFamily="18" charset="0"/>
                <a:cs typeface="Times New Roman" pitchFamily="18" charset="0"/>
              </a:rPr>
              <a:t> Điền số thích hợp vào ô trống trong bảng dưới đây :</a:t>
            </a:r>
            <a:endParaRPr lang="fr-FR" sz="2800" smtClean="0">
              <a:latin typeface="Times New Roman" pitchFamily="18" charset="0"/>
              <a:cs typeface="Times New Roman" pitchFamily="18" charset="0"/>
            </a:endParaRPr>
          </a:p>
        </p:txBody>
      </p:sp>
      <p:graphicFrame>
        <p:nvGraphicFramePr>
          <p:cNvPr id="145411" name="Object 3"/>
          <p:cNvGraphicFramePr>
            <a:graphicFrameLocks noChangeAspect="1"/>
          </p:cNvGraphicFramePr>
          <p:nvPr/>
        </p:nvGraphicFramePr>
        <p:xfrm>
          <a:off x="3889822" y="4004943"/>
          <a:ext cx="3439883" cy="498897"/>
        </p:xfrm>
        <a:graphic>
          <a:graphicData uri="http://schemas.openxmlformats.org/presentationml/2006/ole">
            <mc:AlternateContent xmlns:mc="http://schemas.openxmlformats.org/markup-compatibility/2006">
              <mc:Choice xmlns:v="urn:schemas-microsoft-com:vml" Requires="v">
                <p:oleObj spid="_x0000_s145416" name="Equation" r:id="rId8" imgW="1498600" imgH="228600" progId="Equation.DSMT4">
                  <p:embed/>
                </p:oleObj>
              </mc:Choice>
              <mc:Fallback>
                <p:oleObj name="Equation" r:id="rId8" imgW="149860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9822" y="4004943"/>
                        <a:ext cx="3439883" cy="498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 xmlns:a16="http://schemas.microsoft.com/office/drawing/2014/main" id="{F4B5F415-7490-4054-85B4-10F7AE6D3385}"/>
              </a:ext>
            </a:extLst>
          </p:cNvPr>
          <p:cNvSpPr txBox="1">
            <a:spLocks/>
          </p:cNvSpPr>
          <p:nvPr/>
        </p:nvSpPr>
        <p:spPr>
          <a:xfrm>
            <a:off x="4355025" y="2665708"/>
            <a:ext cx="2960174" cy="7497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MỞ</a:t>
            </a:r>
            <a:r>
              <a:rPr kumimoji="0" lang="en-US" sz="50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ĐẦU</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6"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727702" y="1330543"/>
            <a:ext cx="6230317" cy="3194131"/>
          </a:xfrm>
          <a:prstGeom prst="rect">
            <a:avLst/>
          </a:prstGeom>
        </p:spPr>
      </p:pic>
      <p:pic>
        <p:nvPicPr>
          <p:cNvPr id="7"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10171718" y="145767"/>
            <a:ext cx="1574403" cy="1574403"/>
          </a:xfrm>
          <a:prstGeom prst="rect">
            <a:avLst/>
          </a:prstGeom>
        </p:spPr>
      </p:pic>
      <p:pic>
        <p:nvPicPr>
          <p:cNvPr id="8"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2017487" y="1643865"/>
            <a:ext cx="8812889" cy="2677656"/>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3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Phân xưởng sản xuất A gồm 25 công nhân, mỗi người làm trong một ngày được 40 sản phẩm. Phân xưởng sản xuất B có số công nhân nhiều hơn phân xưởng A là 5 người nhưng mỗi người làm trong 1 ngày chỉ được 30 sản phẩm. Tính tổng số sản phẩm cả hai phân xưởng đó làm được trong 1 ngày.</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032000" y="1146628"/>
            <a:ext cx="8795657" cy="523220"/>
          </a:xfrm>
          <a:prstGeom prst="rect">
            <a:avLst/>
          </a:prstGeom>
          <a:solidFill>
            <a:schemeClr val="accent2">
              <a:lumMod val="20000"/>
              <a:lumOff val="80000"/>
            </a:schemeClr>
          </a:solidFill>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PHIẾU BÀI TẬP VỀ NHÀ</a:t>
            </a:r>
            <a:endParaRPr lang="en-US" sz="280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56125" y="4269786"/>
          <a:ext cx="6121829" cy="2453640"/>
        </p:xfrm>
        <a:graphic>
          <a:graphicData uri="http://schemas.openxmlformats.org/drawingml/2006/table">
            <a:tbl>
              <a:tblPr/>
              <a:tblGrid>
                <a:gridCol w="1130791"/>
                <a:gridCol w="950556"/>
                <a:gridCol w="951790"/>
                <a:gridCol w="1544346"/>
                <a:gridCol w="1544346"/>
              </a:tblGrid>
              <a:tr h="418454">
                <a:tc rowSpan="2">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Nhóm</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Diện tích thửa ruộng  </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18454">
                <a:tc vMerge="1">
                  <a:txBody>
                    <a:bodyPr/>
                    <a:lstStyle/>
                    <a:p>
                      <a:endParaRPr lang="en-US"/>
                    </a:p>
                  </a:txBody>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b)</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c)</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d)</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1</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2</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8454">
                <a:tc>
                  <a:txBody>
                    <a:bodyPr/>
                    <a:lstStyle/>
                    <a:p>
                      <a:pPr marL="0" marR="0" algn="ctr">
                        <a:lnSpc>
                          <a:spcPct val="115000"/>
                        </a:lnSpc>
                        <a:spcBef>
                          <a:spcPts val="0"/>
                        </a:spcBef>
                        <a:spcAft>
                          <a:spcPts val="0"/>
                        </a:spcAft>
                      </a:pPr>
                      <a:r>
                        <a:rPr lang="en-US" sz="2800">
                          <a:solidFill>
                            <a:srgbClr val="0000FF"/>
                          </a:solidFill>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a:solidFill>
                          <a:srgbClr val="0000FF"/>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30" name="Rectangle 2"/>
          <p:cNvSpPr>
            <a:spLocks noChangeArrowheads="1"/>
          </p:cNvSpPr>
          <p:nvPr/>
        </p:nvSpPr>
        <p:spPr bwMode="auto">
          <a:xfrm>
            <a:off x="3280202" y="262573"/>
            <a:ext cx="891179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Nhắc lại cách tính diện tích hình chữ nhật.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Em hãy tính diện tích các thửa ruộng có dạng hình chữ nhật với cách kích thước như sau và điền kết quả vào bảng dưới:</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Chiều rộng là 5m, chiều dài là 10m.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Chiều rộng là 2m, chiều dài là 8m.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Chiều rộng là 4m, chiều dài là 20m.</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Chiều rộng là 12m, chiều dài là 25m.</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8129" name="Object 1"/>
          <p:cNvGraphicFramePr>
            <a:graphicFrameLocks noChangeAspect="1"/>
          </p:cNvGraphicFramePr>
          <p:nvPr/>
        </p:nvGraphicFramePr>
        <p:xfrm>
          <a:off x="9934414" y="2774197"/>
          <a:ext cx="333375" cy="238125"/>
        </p:xfrm>
        <a:graphic>
          <a:graphicData uri="http://schemas.openxmlformats.org/presentationml/2006/ole">
            <mc:AlternateContent xmlns:mc="http://schemas.openxmlformats.org/markup-compatibility/2006">
              <mc:Choice xmlns:v="urn:schemas-microsoft-com:vml" Requires="v">
                <p:oleObj spid="_x0000_s48130" name="Equation" r:id="rId4" imgW="330057" imgH="241195" progId="Equation.DSMT4">
                  <p:embed/>
                </p:oleObj>
              </mc:Choice>
              <mc:Fallback>
                <p:oleObj name="Equation" r:id="rId4" imgW="330057" imgH="241195"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414" y="2774197"/>
                        <a:ext cx="3333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75768" y="530644"/>
            <a:ext cx="891179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PHIẾU HỌC TẬP</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1:</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 Muốn tính diện tích hình chữ nhật</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ta lấy chiều dài nhân chiều rộng.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Câu 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a) </a:t>
            </a:r>
            <a:r>
              <a:rPr lang="en-US" sz="2800" smtClean="0">
                <a:solidFill>
                  <a:srgbClr val="0000FF"/>
                </a:solidFill>
                <a:latin typeface="Times New Roman" pitchFamily="18" charset="0"/>
                <a:ea typeface="Times New Roman" pitchFamily="18" charset="0"/>
                <a:cs typeface="Times New Roman" pitchFamily="18" charset="0"/>
              </a:rPr>
              <a:t>Diện tích thửa ruộng chiều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rộng là 5m, chiều dài là 10m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b) </a:t>
            </a:r>
            <a:r>
              <a:rPr lang="en-US" sz="2800" smtClean="0">
                <a:solidFill>
                  <a:srgbClr val="0000FF"/>
                </a:solidFill>
                <a:latin typeface="Times New Roman" pitchFamily="18" charset="0"/>
                <a:ea typeface="Times New Roman" pitchFamily="18" charset="0"/>
                <a:cs typeface="Times New Roman" pitchFamily="18" charset="0"/>
              </a:rPr>
              <a:t>Diện tích thửa ruộng </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chiều rộng là 2m, chiều dài là 8m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p>
          <a:p>
            <a:pPr lvl="0" eaLnBrk="0" fontAlgn="base" hangingPunct="0">
              <a:spcBef>
                <a:spcPct val="0"/>
              </a:spcBef>
              <a:spcAft>
                <a:spcPct val="0"/>
              </a:spcAf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c)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4m, chiều dài là 20m</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d) </a:t>
            </a:r>
            <a:r>
              <a:rPr lang="en-US" sz="2800" smtClean="0">
                <a:solidFill>
                  <a:srgbClr val="0000FF"/>
                </a:solidFill>
                <a:latin typeface="Times New Roman" pitchFamily="18" charset="0"/>
                <a:ea typeface="Times New Roman" pitchFamily="18" charset="0"/>
                <a:cs typeface="Times New Roman" pitchFamily="18" charset="0"/>
              </a:rPr>
              <a:t>Diện tích thửa ruộng c</a:t>
            </a:r>
            <a:r>
              <a:rPr kumimoji="0" lang="en-US" sz="2800" b="0" i="0" u="none" strike="noStrike" cap="none" normalizeH="0" baseline="0" smtClean="0">
                <a:ln>
                  <a:noFill/>
                </a:ln>
                <a:solidFill>
                  <a:srgbClr val="0000FF"/>
                </a:solidFill>
                <a:effectLst/>
                <a:latin typeface="Times New Roman" pitchFamily="18" charset="0"/>
                <a:ea typeface="Times New Roman" pitchFamily="18" charset="0"/>
                <a:cs typeface="Times New Roman" pitchFamily="18" charset="0"/>
              </a:rPr>
              <a:t>hiều rộng là 12m, chiều dài là 25m là:</a:t>
            </a:r>
            <a:r>
              <a:rPr kumimoji="0" lang="en-US" sz="2800" b="0" i="0" u="none" strike="noStrike" cap="none" normalizeH="0" smtClean="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Object 4"/>
          <p:cNvGraphicFramePr>
            <a:graphicFrameLocks noChangeAspect="1"/>
          </p:cNvGraphicFramePr>
          <p:nvPr/>
        </p:nvGraphicFramePr>
        <p:xfrm>
          <a:off x="3208686" y="2691027"/>
          <a:ext cx="1914897" cy="502268"/>
        </p:xfrm>
        <a:graphic>
          <a:graphicData uri="http://schemas.openxmlformats.org/presentationml/2006/ole">
            <mc:AlternateContent xmlns:mc="http://schemas.openxmlformats.org/markup-compatibility/2006">
              <mc:Choice xmlns:v="urn:schemas-microsoft-com:vml" Requires="v">
                <p:oleObj spid="_x0000_s132102" name="Equation" r:id="rId3" imgW="774360" imgH="203040" progId="Equation.DSMT4">
                  <p:embed/>
                </p:oleObj>
              </mc:Choice>
              <mc:Fallback>
                <p:oleObj name="Equation" r:id="rId3" imgW="77436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686" y="2691027"/>
                        <a:ext cx="1914897" cy="502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099" name="Object 3"/>
          <p:cNvGraphicFramePr>
            <a:graphicFrameLocks noChangeAspect="1"/>
          </p:cNvGraphicFramePr>
          <p:nvPr/>
        </p:nvGraphicFramePr>
        <p:xfrm>
          <a:off x="3243263" y="5247413"/>
          <a:ext cx="2228814" cy="502268"/>
        </p:xfrm>
        <a:graphic>
          <a:graphicData uri="http://schemas.openxmlformats.org/presentationml/2006/ole">
            <mc:AlternateContent xmlns:mc="http://schemas.openxmlformats.org/markup-compatibility/2006">
              <mc:Choice xmlns:v="urn:schemas-microsoft-com:vml" Requires="v">
                <p:oleObj spid="_x0000_s132103" name="Equation" r:id="rId5" imgW="901440" imgH="203040" progId="Equation.DSMT4">
                  <p:embed/>
                </p:oleObj>
              </mc:Choice>
              <mc:Fallback>
                <p:oleObj name="Equation" r:id="rId5" imgW="90144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5247413"/>
                        <a:ext cx="2228814"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0" name="Object 4"/>
          <p:cNvGraphicFramePr>
            <a:graphicFrameLocks noChangeAspect="1"/>
          </p:cNvGraphicFramePr>
          <p:nvPr/>
        </p:nvGraphicFramePr>
        <p:xfrm>
          <a:off x="3182425" y="4410695"/>
          <a:ext cx="1914897" cy="502268"/>
        </p:xfrm>
        <a:graphic>
          <a:graphicData uri="http://schemas.openxmlformats.org/presentationml/2006/ole">
            <mc:AlternateContent xmlns:mc="http://schemas.openxmlformats.org/markup-compatibility/2006">
              <mc:Choice xmlns:v="urn:schemas-microsoft-com:vml" Requires="v">
                <p:oleObj spid="_x0000_s132104" name="Equation" r:id="rId7" imgW="774360" imgH="203040" progId="Equation.DSMT4">
                  <p:embed/>
                </p:oleObj>
              </mc:Choice>
              <mc:Fallback>
                <p:oleObj name="Equation" r:id="rId7" imgW="77436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2425" y="4410695"/>
                        <a:ext cx="1914897"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3272805" y="3542951"/>
          <a:ext cx="1695155" cy="502268"/>
        </p:xfrm>
        <a:graphic>
          <a:graphicData uri="http://schemas.openxmlformats.org/presentationml/2006/ole">
            <mc:AlternateContent xmlns:mc="http://schemas.openxmlformats.org/markup-compatibility/2006">
              <mc:Choice xmlns:v="urn:schemas-microsoft-com:vml" Requires="v">
                <p:oleObj spid="_x0000_s132105" name="Equation" r:id="rId9" imgW="685800" imgH="203040" progId="Equation.DSMT4">
                  <p:embed/>
                </p:oleObj>
              </mc:Choice>
              <mc:Fallback>
                <p:oleObj name="Equation" r:id="rId9" imgW="6858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2805" y="3542951"/>
                        <a:ext cx="1695155" cy="50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 name="!!2">
            <a:extLst>
              <a:ext uri="{FF2B5EF4-FFF2-40B4-BE49-F238E27FC236}">
                <a16:creationId xmlns="" xmlns:a16="http://schemas.microsoft.com/office/drawing/2014/main" id="{F4B5F415-7490-4054-85B4-10F7AE6D3385}"/>
              </a:ext>
            </a:extLst>
          </p:cNvPr>
          <p:cNvSpPr txBox="1">
            <a:spLocks/>
          </p:cNvSpPr>
          <p:nvPr/>
        </p:nvSpPr>
        <p:spPr>
          <a:xfrm>
            <a:off x="4191611" y="2160790"/>
            <a:ext cx="4551336" cy="144720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HÌNH THÀNH KIẾN THỨC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pic>
        <p:nvPicPr>
          <p:cNvPr id="3"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618079" y="1109902"/>
            <a:ext cx="9801726" cy="3194131"/>
          </a:xfrm>
          <a:prstGeom prst="rect">
            <a:avLst/>
          </a:prstGeom>
        </p:spPr>
      </p:pic>
      <p:pic>
        <p:nvPicPr>
          <p:cNvPr id="4"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258101">
            <a:off x="10171718" y="145767"/>
            <a:ext cx="1574403" cy="1574403"/>
          </a:xfrm>
          <a:prstGeom prst="rect">
            <a:avLst/>
          </a:prstGeom>
        </p:spPr>
      </p:pic>
      <p:pic>
        <p:nvPicPr>
          <p:cNvPr id="6"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19889396">
            <a:off x="10917677" y="783939"/>
            <a:ext cx="1488402" cy="14884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533973" y="676760"/>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3" name="TextBox 2"/>
          <p:cNvSpPr txBox="1"/>
          <p:nvPr/>
        </p:nvSpPr>
        <p:spPr>
          <a:xfrm>
            <a:off x="2572715" y="1303472"/>
            <a:ext cx="3456122" cy="523220"/>
          </a:xfrm>
          <a:prstGeom prst="rect">
            <a:avLst/>
          </a:prstGeom>
          <a:noFill/>
        </p:spPr>
        <p:txBody>
          <a:bodyPr wrap="square" rtlCol="0">
            <a:spAutoFit/>
          </a:bodyPr>
          <a:lstStyle/>
          <a:p>
            <a:pPr algn="ctr"/>
            <a:r>
              <a:rPr lang="en-US" altLang="ko-KR" sz="2800" dirty="0" err="1" smtClean="0">
                <a:latin typeface="Times New Roman" pitchFamily="18" charset="0"/>
                <a:cs typeface="Times New Roman" pitchFamily="18" charset="0"/>
              </a:rPr>
              <a:t>Tích</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của</a:t>
            </a:r>
            <a:r>
              <a:rPr lang="en-US" altLang="ko-KR" sz="2800" dirty="0" smtClean="0">
                <a:latin typeface="Times New Roman" pitchFamily="18" charset="0"/>
                <a:cs typeface="Times New Roman" pitchFamily="18" charset="0"/>
              </a:rPr>
              <a:t> 2 </a:t>
            </a:r>
            <a:r>
              <a:rPr lang="en-US" altLang="ko-KR" sz="2800" dirty="0" err="1" smtClean="0">
                <a:latin typeface="Times New Roman" pitchFamily="18" charset="0"/>
                <a:cs typeface="Times New Roman" pitchFamily="18" charset="0"/>
              </a:rPr>
              <a:t>số</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tự</a:t>
            </a:r>
            <a:r>
              <a:rPr lang="en-US" altLang="ko-KR" sz="2800" dirty="0" smtClean="0">
                <a:latin typeface="Times New Roman" pitchFamily="18" charset="0"/>
                <a:cs typeface="Times New Roman" pitchFamily="18" charset="0"/>
              </a:rPr>
              <a:t> </a:t>
            </a:r>
            <a:r>
              <a:rPr lang="en-US" altLang="ko-KR" sz="2800" dirty="0" err="1" smtClean="0">
                <a:latin typeface="Times New Roman" pitchFamily="18" charset="0"/>
                <a:cs typeface="Times New Roman" pitchFamily="18" charset="0"/>
              </a:rPr>
              <a:t>nhiên</a:t>
            </a:r>
            <a:endParaRPr lang="en-US" altLang="ko-KR" sz="2800" dirty="0">
              <a:latin typeface="Times New Roman" pitchFamily="18" charset="0"/>
              <a:cs typeface="Times New Roman" pitchFamily="18" charset="0"/>
            </a:endParaRPr>
          </a:p>
        </p:txBody>
      </p:sp>
      <p:sp>
        <p:nvSpPr>
          <p:cNvPr id="5" name="TextBox 4"/>
          <p:cNvSpPr txBox="1"/>
          <p:nvPr/>
        </p:nvSpPr>
        <p:spPr>
          <a:xfrm>
            <a:off x="5873858" y="1759425"/>
            <a:ext cx="1627322"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TextBox 5"/>
          <p:cNvSpPr txBox="1"/>
          <p:nvPr/>
        </p:nvSpPr>
        <p:spPr>
          <a:xfrm>
            <a:off x="7758192" y="1743927"/>
            <a:ext cx="172676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9674817" y="1728427"/>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TextBox 7"/>
          <p:cNvSpPr txBox="1"/>
          <p:nvPr/>
        </p:nvSpPr>
        <p:spPr>
          <a:xfrm>
            <a:off x="6646190" y="1273767"/>
            <a:ext cx="3505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          x       b     =     c</a:t>
            </a:r>
            <a:endParaRPr lang="en-US" sz="2800" b="1" dirty="0">
              <a:latin typeface="Times New Roman" pitchFamily="18" charset="0"/>
              <a:cs typeface="Times New Roman" pitchFamily="18" charset="0"/>
            </a:endParaRPr>
          </a:p>
        </p:txBody>
      </p:sp>
      <p:sp>
        <p:nvSpPr>
          <p:cNvPr id="9" name="TextBox 8"/>
          <p:cNvSpPr txBox="1"/>
          <p:nvPr/>
        </p:nvSpPr>
        <p:spPr>
          <a:xfrm>
            <a:off x="6616479" y="1265374"/>
            <a:ext cx="3984355" cy="523220"/>
          </a:xfrm>
          <a:prstGeom prst="rect">
            <a:avLst/>
          </a:prstGeom>
          <a:noFill/>
        </p:spPr>
        <p:txBody>
          <a:bodyPr wrap="square" rtlCol="0">
            <a:spAutoFit/>
          </a:bodyPr>
          <a:lstStyle/>
          <a:p>
            <a:r>
              <a:rPr lang="en-US" altLang="ko-KR" sz="2800" b="1" dirty="0" smtClean="0">
                <a:latin typeface="Times New Roman" pitchFamily="18" charset="0"/>
                <a:cs typeface="Times New Roman" pitchFamily="18" charset="0"/>
              </a:rPr>
              <a:t>    a       .     b       =     c </a:t>
            </a:r>
            <a:endParaRPr lang="ko-KR" altLang="en-US" sz="2800" b="1" dirty="0">
              <a:latin typeface="Times New Roman" pitchFamily="18" charset="0"/>
              <a:cs typeface="Times New Roman" pitchFamily="18" charset="0"/>
            </a:endParaRPr>
          </a:p>
        </p:txBody>
      </p:sp>
      <p:sp>
        <p:nvSpPr>
          <p:cNvPr id="15" name="!!2">
            <a:extLst>
              <a:ext uri="{FF2B5EF4-FFF2-40B4-BE49-F238E27FC236}">
                <a16:creationId xmlns="" xmlns:a16="http://schemas.microsoft.com/office/drawing/2014/main" id="{F4B5F415-7490-4054-85B4-10F7AE6D3385}"/>
              </a:ext>
            </a:extLst>
          </p:cNvPr>
          <p:cNvSpPr txBox="1">
            <a:spLocks/>
          </p:cNvSpPr>
          <p:nvPr/>
        </p:nvSpPr>
        <p:spPr>
          <a:xfrm>
            <a:off x="2655380" y="2167181"/>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1. Nhân hai số có nhiều số</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a:srcRect/>
          <a:stretch>
            <a:fillRect/>
          </a:stretch>
        </p:blipFill>
        <p:spPr bwMode="auto">
          <a:xfrm>
            <a:off x="7629525" y="2811463"/>
            <a:ext cx="1087438" cy="2906712"/>
          </a:xfrm>
          <a:prstGeom prst="rect">
            <a:avLst/>
          </a:prstGeom>
          <a:noFill/>
          <a:ln w="9525">
            <a:miter lim="800000"/>
            <a:headEnd/>
            <a:tailEnd/>
          </a:ln>
          <a:effectLst/>
        </p:spPr>
      </p:pic>
      <p:pic>
        <p:nvPicPr>
          <p:cNvPr id="108546" name="Picture 2"/>
          <p:cNvPicPr>
            <a:picLocks noChangeAspect="1" noChangeArrowheads="1"/>
          </p:cNvPicPr>
          <p:nvPr/>
        </p:nvPicPr>
        <p:blipFill>
          <a:blip r:embed="rId3"/>
          <a:srcRect/>
          <a:stretch>
            <a:fillRect/>
          </a:stretch>
        </p:blipFill>
        <p:spPr bwMode="auto">
          <a:xfrm>
            <a:off x="7491413" y="3089275"/>
            <a:ext cx="458787" cy="325438"/>
          </a:xfrm>
          <a:prstGeom prst="rect">
            <a:avLst/>
          </a:prstGeom>
          <a:noFill/>
        </p:spPr>
      </p:pic>
      <p:pic>
        <p:nvPicPr>
          <p:cNvPr id="108547" name="Picture 3"/>
          <p:cNvPicPr>
            <a:picLocks noChangeAspect="1" noChangeArrowheads="1"/>
          </p:cNvPicPr>
          <p:nvPr/>
        </p:nvPicPr>
        <p:blipFill>
          <a:blip r:embed="rId4"/>
          <a:srcRect/>
          <a:stretch>
            <a:fillRect/>
          </a:stretch>
        </p:blipFill>
        <p:spPr bwMode="auto">
          <a:xfrm>
            <a:off x="4748213" y="5864225"/>
            <a:ext cx="2814637" cy="473075"/>
          </a:xfrm>
          <a:prstGeom prst="rect">
            <a:avLst/>
          </a:prstGeom>
          <a:noFill/>
          <a:ln w="9525">
            <a:miter lim="800000"/>
            <a:headEnd/>
            <a:tailEnd/>
          </a:ln>
          <a:effectLst/>
        </p:spPr>
      </p:pic>
      <p:sp>
        <p:nvSpPr>
          <p:cNvPr id="19" name="!!2">
            <a:extLst>
              <a:ext uri="{FF2B5EF4-FFF2-40B4-BE49-F238E27FC236}">
                <a16:creationId xmlns="" xmlns:a16="http://schemas.microsoft.com/office/drawing/2014/main" id="{F4B5F415-7490-4054-85B4-10F7AE6D3385}"/>
              </a:ext>
            </a:extLst>
          </p:cNvPr>
          <p:cNvSpPr txBox="1">
            <a:spLocks/>
          </p:cNvSpPr>
          <p:nvPr/>
        </p:nvSpPr>
        <p:spPr>
          <a:xfrm>
            <a:off x="3161654" y="2676043"/>
            <a:ext cx="2324746"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noProof="0" smtClean="0">
                <a:latin typeface="Times New Roman" pitchFamily="18" charset="0"/>
                <a:ea typeface="+mj-ea"/>
                <a:cs typeface="Times New Roman" pitchFamily="18" charset="0"/>
              </a:rPr>
              <a:t>Ví dụ 1</a:t>
            </a:r>
            <a:r>
              <a:rPr lang="en-US" sz="2800" noProof="0" smtClean="0">
                <a:latin typeface="Times New Roman" pitchFamily="18" charset="0"/>
                <a:ea typeface="+mj-ea"/>
                <a:cs typeface="Times New Roman" pitchFamily="18" charset="0"/>
              </a:rPr>
              <a:t>. Tính:</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108548" name="Picture 4"/>
          <p:cNvPicPr>
            <a:picLocks noChangeAspect="1" noChangeArrowheads="1"/>
          </p:cNvPicPr>
          <p:nvPr/>
        </p:nvPicPr>
        <p:blipFill>
          <a:blip r:embed="rId5"/>
          <a:srcRect/>
          <a:stretch>
            <a:fillRect/>
          </a:stretch>
        </p:blipFill>
        <p:spPr bwMode="auto">
          <a:xfrm>
            <a:off x="5421313" y="2784475"/>
            <a:ext cx="1385887" cy="412750"/>
          </a:xfrm>
          <a:prstGeom prst="rect">
            <a:avLst/>
          </a:prstGeom>
          <a:noFill/>
        </p:spPr>
      </p:pic>
      <p:sp>
        <p:nvSpPr>
          <p:cNvPr id="21" name="!!2">
            <a:extLst>
              <a:ext uri="{FF2B5EF4-FFF2-40B4-BE49-F238E27FC236}">
                <a16:creationId xmlns="" xmlns:a16="http://schemas.microsoft.com/office/drawing/2014/main" id="{F4B5F415-7490-4054-85B4-10F7AE6D3385}"/>
              </a:ext>
            </a:extLst>
          </p:cNvPr>
          <p:cNvSpPr txBox="1">
            <a:spLocks/>
          </p:cNvSpPr>
          <p:nvPr/>
        </p:nvSpPr>
        <p:spPr>
          <a:xfrm>
            <a:off x="3812578" y="5711127"/>
            <a:ext cx="1066798"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22"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Oval 16"/>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1</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8"/>
                                        </p:tgtEl>
                                        <p:attrNameLst>
                                          <p:attrName>ppt_x</p:attrName>
                                        </p:attrNameLst>
                                      </p:cBhvr>
                                      <p:tavLst>
                                        <p:tav tm="0">
                                          <p:val>
                                            <p:strVal val="ppt_x"/>
                                          </p:val>
                                        </p:tav>
                                        <p:tav tm="100000">
                                          <p:val>
                                            <p:strVal val="ppt_x"/>
                                          </p:val>
                                        </p:tav>
                                      </p:tavLst>
                                    </p:anim>
                                    <p:anim calcmode="lin" valueType="num">
                                      <p:cBhvr additive="base">
                                        <p:cTn id="36" dur="500"/>
                                        <p:tgtEl>
                                          <p:spTgt spid="8"/>
                                        </p:tgtEl>
                                        <p:attrNameLst>
                                          <p:attrName>ppt_y</p:attrName>
                                        </p:attrNameLst>
                                      </p:cBhvr>
                                      <p:tavLst>
                                        <p:tav tm="0">
                                          <p:val>
                                            <p:strVal val="ppt_y"/>
                                          </p:val>
                                        </p:tav>
                                        <p:tav tm="100000">
                                          <p:val>
                                            <p:strVal val="1+ppt_h/2"/>
                                          </p:val>
                                        </p:tav>
                                      </p:tavLst>
                                    </p:anim>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3"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linds(horizontal)">
                                      <p:cBhvr>
                                        <p:cTn id="44" dur="500"/>
                                        <p:tgtEl>
                                          <p:spTgt spid="15"/>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8548"/>
                                        </p:tgtEl>
                                        <p:attrNameLst>
                                          <p:attrName>style.visibility</p:attrName>
                                        </p:attrNameLst>
                                      </p:cBhvr>
                                      <p:to>
                                        <p:strVal val="visible"/>
                                      </p:to>
                                    </p:set>
                                    <p:animEffect transition="in" filter="blinds(horizontal)">
                                      <p:cBhvr>
                                        <p:cTn id="52" dur="500"/>
                                        <p:tgtEl>
                                          <p:spTgt spid="1085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8546"/>
                                        </p:tgtEl>
                                        <p:attrNameLst>
                                          <p:attrName>style.visibility</p:attrName>
                                        </p:attrNameLst>
                                      </p:cBhvr>
                                      <p:to>
                                        <p:strVal val="visible"/>
                                      </p:to>
                                    </p:set>
                                    <p:animEffect transition="in" filter="blinds(horizontal)">
                                      <p:cBhvr>
                                        <p:cTn id="57" dur="500"/>
                                        <p:tgtEl>
                                          <p:spTgt spid="108546"/>
                                        </p:tgtEl>
                                      </p:cBhvr>
                                    </p:animEffect>
                                  </p:childTnLst>
                                </p:cTn>
                              </p:par>
                              <p:par>
                                <p:cTn id="58" presetID="3" presetClass="entr" presetSubtype="10" fill="hold" nodeType="withEffect">
                                  <p:stCondLst>
                                    <p:cond delay="0"/>
                                  </p:stCondLst>
                                  <p:childTnLst>
                                    <p:set>
                                      <p:cBhvr>
                                        <p:cTn id="59" dur="1" fill="hold">
                                          <p:stCondLst>
                                            <p:cond delay="0"/>
                                          </p:stCondLst>
                                        </p:cTn>
                                        <p:tgtEl>
                                          <p:spTgt spid="108545"/>
                                        </p:tgtEl>
                                        <p:attrNameLst>
                                          <p:attrName>style.visibility</p:attrName>
                                        </p:attrNameLst>
                                      </p:cBhvr>
                                      <p:to>
                                        <p:strVal val="visible"/>
                                      </p:to>
                                    </p:set>
                                    <p:animEffect transition="in" filter="blinds(horizontal)">
                                      <p:cBhvr>
                                        <p:cTn id="60" dur="500"/>
                                        <p:tgtEl>
                                          <p:spTgt spid="10854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8547"/>
                                        </p:tgtEl>
                                        <p:attrNameLst>
                                          <p:attrName>style.visibility</p:attrName>
                                        </p:attrNameLst>
                                      </p:cBhvr>
                                      <p:to>
                                        <p:strVal val="visible"/>
                                      </p:to>
                                    </p:set>
                                    <p:animEffect transition="in" filter="blinds(horizontal)">
                                      <p:cBhvr>
                                        <p:cTn id="70"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9" grpId="0"/>
      <p:bldP spid="15"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730286" y="852403"/>
            <a:ext cx="2709619" cy="950563"/>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3200" smtClean="0">
                <a:latin typeface="Times New Roman" pitchFamily="18" charset="0"/>
                <a:ea typeface="+mj-ea"/>
                <a:cs typeface="Times New Roman" pitchFamily="18" charset="0"/>
              </a:rPr>
              <a:t>Luyện tập 1</a:t>
            </a:r>
          </a:p>
          <a:p>
            <a:pPr marL="0" marR="0" lvl="0" indent="0" defTabSz="914400" rtl="0" eaLnBrk="1" fontAlgn="auto" latinLnBrk="0" hangingPunct="1">
              <a:lnSpc>
                <a:spcPct val="150000"/>
              </a:lnSpc>
              <a:spcBef>
                <a:spcPct val="0"/>
              </a:spcBef>
              <a:spcAft>
                <a:spcPts val="0"/>
              </a:spcAft>
              <a:buClrTx/>
              <a:buSzTx/>
              <a:buFontTx/>
              <a:buNone/>
              <a:tabLst/>
              <a:defRPr/>
            </a:pPr>
            <a:r>
              <a:rPr lang="en-US" sz="2800" noProof="0" smtClean="0">
                <a:latin typeface="Times New Roman" pitchFamily="18" charset="0"/>
                <a:ea typeface="+mj-ea"/>
                <a:cs typeface="Times New Roman" pitchFamily="18" charset="0"/>
              </a:rPr>
              <a:t>Tính: </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5" name="Object 4"/>
          <p:cNvGraphicFramePr>
            <a:graphicFrameLocks noChangeAspect="1"/>
          </p:cNvGraphicFramePr>
          <p:nvPr/>
        </p:nvGraphicFramePr>
        <p:xfrm>
          <a:off x="3713781" y="1518832"/>
          <a:ext cx="1786352" cy="460994"/>
        </p:xfrm>
        <a:graphic>
          <a:graphicData uri="http://schemas.openxmlformats.org/presentationml/2006/ole">
            <mc:AlternateContent xmlns:mc="http://schemas.openxmlformats.org/markup-compatibility/2006">
              <mc:Choice xmlns:v="urn:schemas-microsoft-com:vml" Requires="v">
                <p:oleObj spid="_x0000_s65548" name="Equation" r:id="rId3" imgW="787320" imgH="203040" progId="Equation.DSMT4">
                  <p:embed/>
                </p:oleObj>
              </mc:Choice>
              <mc:Fallback>
                <p:oleObj name="Equation" r:id="rId3" imgW="787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781" y="1518832"/>
                        <a:ext cx="1786352" cy="460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nvGraphicFramePr>
        <p:xfrm>
          <a:off x="3738776" y="2154260"/>
          <a:ext cx="1695991" cy="444850"/>
        </p:xfrm>
        <a:graphic>
          <a:graphicData uri="http://schemas.openxmlformats.org/presentationml/2006/ole">
            <mc:AlternateContent xmlns:mc="http://schemas.openxmlformats.org/markup-compatibility/2006">
              <mc:Choice xmlns:v="urn:schemas-microsoft-com:vml" Requires="v">
                <p:oleObj spid="_x0000_s65549" name="Equation" r:id="rId5" imgW="774360" imgH="203040" progId="Equation.DSMT4">
                  <p:embed/>
                </p:oleObj>
              </mc:Choice>
              <mc:Fallback>
                <p:oleObj name="Equation" r:id="rId5" imgW="774360" imgH="203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776" y="2154260"/>
                        <a:ext cx="1695991" cy="4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2">
            <a:extLst>
              <a:ext uri="{FF2B5EF4-FFF2-40B4-BE49-F238E27FC236}">
                <a16:creationId xmlns="" xmlns:a16="http://schemas.microsoft.com/office/drawing/2014/main" id="{F4B5F415-7490-4054-85B4-10F7AE6D3385}"/>
              </a:ext>
            </a:extLst>
          </p:cNvPr>
          <p:cNvSpPr txBox="1">
            <a:spLocks/>
          </p:cNvSpPr>
          <p:nvPr/>
        </p:nvSpPr>
        <p:spPr>
          <a:xfrm>
            <a:off x="5160937" y="2355742"/>
            <a:ext cx="821410"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US" sz="2800" smtClean="0">
                <a:latin typeface="Times New Roman" pitchFamily="18" charset="0"/>
                <a:ea typeface="+mj-ea"/>
                <a:cs typeface="Times New Roman" pitchFamily="18" charset="0"/>
              </a:rPr>
              <a:t>Giải</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cxnSp>
        <p:nvCxnSpPr>
          <p:cNvPr id="9" name="Straight Connector 8"/>
          <p:cNvCxnSpPr/>
          <p:nvPr/>
        </p:nvCxnSpPr>
        <p:spPr>
          <a:xfrm>
            <a:off x="5393410" y="3146156"/>
            <a:ext cx="46495" cy="37118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5540" name="Object 4"/>
          <p:cNvGraphicFramePr>
            <a:graphicFrameLocks noChangeAspect="1"/>
          </p:cNvGraphicFramePr>
          <p:nvPr/>
        </p:nvGraphicFramePr>
        <p:xfrm>
          <a:off x="3750428" y="2992997"/>
          <a:ext cx="1023049" cy="2608775"/>
        </p:xfrm>
        <a:graphic>
          <a:graphicData uri="http://schemas.openxmlformats.org/presentationml/2006/ole">
            <mc:AlternateContent xmlns:mc="http://schemas.openxmlformats.org/markup-compatibility/2006">
              <mc:Choice xmlns:v="urn:schemas-microsoft-com:vml" Requires="v">
                <p:oleObj spid="_x0000_s65550" name="Equation" r:id="rId7" imgW="507960" imgH="1295280" progId="Equation.DSMT4">
                  <p:embed/>
                </p:oleObj>
              </mc:Choice>
              <mc:Fallback>
                <p:oleObj name="Equation" r:id="rId7" imgW="507960" imgH="1295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428" y="2992997"/>
                        <a:ext cx="1023049" cy="26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1" name="Object 5"/>
          <p:cNvGraphicFramePr>
            <a:graphicFrameLocks noChangeAspect="1"/>
          </p:cNvGraphicFramePr>
          <p:nvPr/>
        </p:nvGraphicFramePr>
        <p:xfrm>
          <a:off x="1591133" y="3011245"/>
          <a:ext cx="1787525" cy="460375"/>
        </p:xfrm>
        <a:graphic>
          <a:graphicData uri="http://schemas.openxmlformats.org/presentationml/2006/ole">
            <mc:AlternateContent xmlns:mc="http://schemas.openxmlformats.org/markup-compatibility/2006">
              <mc:Choice xmlns:v="urn:schemas-microsoft-com:vml" Requires="v">
                <p:oleObj spid="_x0000_s65551" name="Equation" r:id="rId9" imgW="1787400" imgH="460440" progId="Equation.DSMT4">
                  <p:embed/>
                </p:oleObj>
              </mc:Choice>
              <mc:Fallback>
                <p:oleObj name="Equation" r:id="rId9" imgW="1787400" imgH="46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1133" y="3011245"/>
                        <a:ext cx="17875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p:cNvGraphicFramePr>
            <a:graphicFrameLocks noChangeAspect="1"/>
          </p:cNvGraphicFramePr>
          <p:nvPr/>
        </p:nvGraphicFramePr>
        <p:xfrm>
          <a:off x="5837210" y="2988187"/>
          <a:ext cx="1695450" cy="444500"/>
        </p:xfrm>
        <a:graphic>
          <a:graphicData uri="http://schemas.openxmlformats.org/presentationml/2006/ole">
            <mc:AlternateContent xmlns:mc="http://schemas.openxmlformats.org/markup-compatibility/2006">
              <mc:Choice xmlns:v="urn:schemas-microsoft-com:vml" Requires="v">
                <p:oleObj spid="_x0000_s65552" name="Equation" r:id="rId11" imgW="1695600" imgH="444600" progId="Equation.DSMT4">
                  <p:embed/>
                </p:oleObj>
              </mc:Choice>
              <mc:Fallback>
                <p:oleObj name="Equation" r:id="rId11" imgW="1695600" imgH="444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7210" y="2988187"/>
                        <a:ext cx="1695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p:cNvGraphicFramePr>
            <a:graphicFrameLocks noChangeAspect="1"/>
          </p:cNvGraphicFramePr>
          <p:nvPr/>
        </p:nvGraphicFramePr>
        <p:xfrm>
          <a:off x="2111374" y="5864225"/>
          <a:ext cx="2534861" cy="381592"/>
        </p:xfrm>
        <a:graphic>
          <a:graphicData uri="http://schemas.openxmlformats.org/presentationml/2006/ole">
            <mc:AlternateContent xmlns:mc="http://schemas.openxmlformats.org/markup-compatibility/2006">
              <mc:Choice xmlns:v="urn:schemas-microsoft-com:vml" Requires="v">
                <p:oleObj spid="_x0000_s65553" name="Equation" r:id="rId13" imgW="1180800" imgH="177480" progId="Equation.DSMT4">
                  <p:embed/>
                </p:oleObj>
              </mc:Choice>
              <mc:Fallback>
                <p:oleObj name="Equation" r:id="rId13" imgW="118080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1374" y="5864225"/>
                        <a:ext cx="2534861" cy="38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2">
            <a:extLst>
              <a:ext uri="{FF2B5EF4-FFF2-40B4-BE49-F238E27FC236}">
                <a16:creationId xmlns="" xmlns:a16="http://schemas.microsoft.com/office/drawing/2014/main" id="{F4B5F415-7490-4054-85B4-10F7AE6D3385}"/>
              </a:ext>
            </a:extLst>
          </p:cNvPr>
          <p:cNvSpPr txBox="1">
            <a:spLocks/>
          </p:cNvSpPr>
          <p:nvPr/>
        </p:nvSpPr>
        <p:spPr>
          <a:xfrm>
            <a:off x="5695627" y="569562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7" name="!!2">
            <a:extLst>
              <a:ext uri="{FF2B5EF4-FFF2-40B4-BE49-F238E27FC236}">
                <a16:creationId xmlns="" xmlns:a16="http://schemas.microsoft.com/office/drawing/2014/main" id="{F4B5F415-7490-4054-85B4-10F7AE6D3385}"/>
              </a:ext>
            </a:extLst>
          </p:cNvPr>
          <p:cNvSpPr txBox="1">
            <a:spLocks/>
          </p:cNvSpPr>
          <p:nvPr/>
        </p:nvSpPr>
        <p:spPr>
          <a:xfrm>
            <a:off x="1384513" y="5662047"/>
            <a:ext cx="1061633" cy="66901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en-US" sz="2800" i="0" u="none" strike="noStrike" kern="1200" cap="none" spc="0" normalizeH="0" baseline="0" noProof="0" smtClean="0">
                <a:ln>
                  <a:noFill/>
                </a:ln>
                <a:effectLst/>
                <a:uLnTx/>
                <a:uFillTx/>
                <a:latin typeface="Times New Roman" pitchFamily="18" charset="0"/>
                <a:ea typeface="+mj-ea"/>
                <a:cs typeface="Times New Roman" pitchFamily="18" charset="0"/>
              </a:rPr>
              <a:t>Vậy:</a:t>
            </a:r>
            <a:endParaRPr kumimoji="0" lang="en-US" sz="2800"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65544" name="Object 8"/>
          <p:cNvGraphicFramePr>
            <a:graphicFrameLocks noChangeAspect="1"/>
          </p:cNvGraphicFramePr>
          <p:nvPr/>
        </p:nvGraphicFramePr>
        <p:xfrm>
          <a:off x="6621596" y="5889356"/>
          <a:ext cx="2426147" cy="385978"/>
        </p:xfrm>
        <a:graphic>
          <a:graphicData uri="http://schemas.openxmlformats.org/presentationml/2006/ole">
            <mc:AlternateContent xmlns:mc="http://schemas.openxmlformats.org/markup-compatibility/2006">
              <mc:Choice xmlns:v="urn:schemas-microsoft-com:vml" Requires="v">
                <p:oleObj spid="_x0000_s65554" name="Equation" r:id="rId15" imgW="1117440" imgH="177480" progId="Equation.DSMT4">
                  <p:embed/>
                </p:oleObj>
              </mc:Choice>
              <mc:Fallback>
                <p:oleObj name="Equation" r:id="rId15" imgW="1117440" imgH="1774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1596" y="5889356"/>
                        <a:ext cx="2426147" cy="38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5" name="Object 9"/>
          <p:cNvGraphicFramePr>
            <a:graphicFrameLocks noChangeAspect="1"/>
          </p:cNvGraphicFramePr>
          <p:nvPr/>
        </p:nvGraphicFramePr>
        <p:xfrm>
          <a:off x="8015772" y="3074180"/>
          <a:ext cx="1081733" cy="2507654"/>
        </p:xfrm>
        <a:graphic>
          <a:graphicData uri="http://schemas.openxmlformats.org/presentationml/2006/ole">
            <mc:AlternateContent xmlns:mc="http://schemas.openxmlformats.org/markup-compatibility/2006">
              <mc:Choice xmlns:v="urn:schemas-microsoft-com:vml" Requires="v">
                <p:oleObj spid="_x0000_s65555" name="Equation" r:id="rId17" imgW="558720" imgH="1295280" progId="Equation.DSMT4">
                  <p:embed/>
                </p:oleObj>
              </mc:Choice>
              <mc:Fallback>
                <p:oleObj name="Equation" r:id="rId17" imgW="558720" imgH="12952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15772" y="3074180"/>
                        <a:ext cx="1081733" cy="25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6" name="Object 10"/>
          <p:cNvGraphicFramePr>
            <a:graphicFrameLocks noChangeAspect="1"/>
          </p:cNvGraphicFramePr>
          <p:nvPr/>
        </p:nvGraphicFramePr>
        <p:xfrm>
          <a:off x="3928525" y="3265488"/>
          <a:ext cx="458787" cy="325437"/>
        </p:xfrm>
        <a:graphic>
          <a:graphicData uri="http://schemas.openxmlformats.org/presentationml/2006/ole">
            <mc:AlternateContent xmlns:mc="http://schemas.openxmlformats.org/markup-compatibility/2006">
              <mc:Choice xmlns:v="urn:schemas-microsoft-com:vml" Requires="v">
                <p:oleObj spid="_x0000_s65556" name="Equation" r:id="rId19" imgW="458640" imgH="325440" progId="Equation.DSMT4">
                  <p:embed/>
                </p:oleObj>
              </mc:Choice>
              <mc:Fallback>
                <p:oleObj name="Equation" r:id="rId19" imgW="458640" imgH="325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28525" y="3265488"/>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7" name="Object 11"/>
          <p:cNvGraphicFramePr>
            <a:graphicFrameLocks noChangeAspect="1"/>
          </p:cNvGraphicFramePr>
          <p:nvPr/>
        </p:nvGraphicFramePr>
        <p:xfrm>
          <a:off x="8190559" y="3311983"/>
          <a:ext cx="458787" cy="325437"/>
        </p:xfrm>
        <a:graphic>
          <a:graphicData uri="http://schemas.openxmlformats.org/presentationml/2006/ole">
            <mc:AlternateContent xmlns:mc="http://schemas.openxmlformats.org/markup-compatibility/2006">
              <mc:Choice xmlns:v="urn:schemas-microsoft-com:vml" Requires="v">
                <p:oleObj spid="_x0000_s65557" name="Equation" r:id="rId21" imgW="458640" imgH="325440" progId="Equation.DSMT4">
                  <p:embed/>
                </p:oleObj>
              </mc:Choice>
              <mc:Fallback>
                <p:oleObj name="Equation" r:id="rId21" imgW="458640" imgH="3254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0559" y="3311983"/>
                        <a:ext cx="458787"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Oval 18"/>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2</a:t>
            </a:r>
            <a:endParaRPr lang="en-US" sz="5400" b="1">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5541"/>
                                        </p:tgtEl>
                                        <p:attrNameLst>
                                          <p:attrName>style.visibility</p:attrName>
                                        </p:attrNameLst>
                                      </p:cBhvr>
                                      <p:to>
                                        <p:strVal val="visible"/>
                                      </p:to>
                                    </p:set>
                                    <p:animEffect transition="in" filter="blinds(horizontal)">
                                      <p:cBhvr>
                                        <p:cTn id="12" dur="500"/>
                                        <p:tgtEl>
                                          <p:spTgt spid="655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5546"/>
                                        </p:tgtEl>
                                        <p:attrNameLst>
                                          <p:attrName>style.visibility</p:attrName>
                                        </p:attrNameLst>
                                      </p:cBhvr>
                                      <p:to>
                                        <p:strVal val="visible"/>
                                      </p:to>
                                    </p:set>
                                    <p:animEffect transition="in" filter="blinds(horizontal)">
                                      <p:cBhvr>
                                        <p:cTn id="17" dur="500"/>
                                        <p:tgtEl>
                                          <p:spTgt spid="65546"/>
                                        </p:tgtEl>
                                      </p:cBhvr>
                                    </p:animEffect>
                                  </p:childTnLst>
                                </p:cTn>
                              </p:par>
                              <p:par>
                                <p:cTn id="18" presetID="3" presetClass="entr" presetSubtype="10" fill="hold" nodeType="withEffect">
                                  <p:stCondLst>
                                    <p:cond delay="0"/>
                                  </p:stCondLst>
                                  <p:childTnLst>
                                    <p:set>
                                      <p:cBhvr>
                                        <p:cTn id="19" dur="1" fill="hold">
                                          <p:stCondLst>
                                            <p:cond delay="0"/>
                                          </p:stCondLst>
                                        </p:cTn>
                                        <p:tgtEl>
                                          <p:spTgt spid="65540"/>
                                        </p:tgtEl>
                                        <p:attrNameLst>
                                          <p:attrName>style.visibility</p:attrName>
                                        </p:attrNameLst>
                                      </p:cBhvr>
                                      <p:to>
                                        <p:strVal val="visible"/>
                                      </p:to>
                                    </p:set>
                                    <p:animEffect transition="in" filter="blinds(horizontal)">
                                      <p:cBhvr>
                                        <p:cTn id="20" dur="500"/>
                                        <p:tgtEl>
                                          <p:spTgt spid="655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blinds(horizontal)">
                                      <p:cBhvr>
                                        <p:cTn id="25" dur="500"/>
                                        <p:tgtEl>
                                          <p:spTgt spid="65543"/>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5542"/>
                                        </p:tgtEl>
                                        <p:attrNameLst>
                                          <p:attrName>style.visibility</p:attrName>
                                        </p:attrNameLst>
                                      </p:cBhvr>
                                      <p:to>
                                        <p:strVal val="visible"/>
                                      </p:to>
                                    </p:set>
                                    <p:animEffect transition="in" filter="blinds(horizontal)">
                                      <p:cBhvr>
                                        <p:cTn id="33" dur="500"/>
                                        <p:tgtEl>
                                          <p:spTgt spid="655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65547"/>
                                        </p:tgtEl>
                                        <p:attrNameLst>
                                          <p:attrName>style.visibility</p:attrName>
                                        </p:attrNameLst>
                                      </p:cBhvr>
                                      <p:to>
                                        <p:strVal val="visible"/>
                                      </p:to>
                                    </p:set>
                                    <p:animEffect transition="in" filter="blinds(horizontal)">
                                      <p:cBhvr>
                                        <p:cTn id="43" dur="500"/>
                                        <p:tgtEl>
                                          <p:spTgt spid="65547"/>
                                        </p:tgtEl>
                                      </p:cBhvr>
                                    </p:animEffect>
                                  </p:childTnLst>
                                </p:cTn>
                              </p:par>
                              <p:par>
                                <p:cTn id="44" presetID="3" presetClass="entr" presetSubtype="10" fill="hold" nodeType="withEffect">
                                  <p:stCondLst>
                                    <p:cond delay="0"/>
                                  </p:stCondLst>
                                  <p:childTnLst>
                                    <p:set>
                                      <p:cBhvr>
                                        <p:cTn id="45" dur="1" fill="hold">
                                          <p:stCondLst>
                                            <p:cond delay="0"/>
                                          </p:stCondLst>
                                        </p:cTn>
                                        <p:tgtEl>
                                          <p:spTgt spid="65545"/>
                                        </p:tgtEl>
                                        <p:attrNameLst>
                                          <p:attrName>style.visibility</p:attrName>
                                        </p:attrNameLst>
                                      </p:cBhvr>
                                      <p:to>
                                        <p:strVal val="visible"/>
                                      </p:to>
                                    </p:set>
                                    <p:animEffect transition="in" filter="blinds(horizontal)">
                                      <p:cBhvr>
                                        <p:cTn id="46" dur="500"/>
                                        <p:tgtEl>
                                          <p:spTgt spid="6554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par>
                                <p:cTn id="52" presetID="3" presetClass="entr" presetSubtype="10" fill="hold" nodeType="withEffect">
                                  <p:stCondLst>
                                    <p:cond delay="0"/>
                                  </p:stCondLst>
                                  <p:childTnLst>
                                    <p:set>
                                      <p:cBhvr>
                                        <p:cTn id="53" dur="1" fill="hold">
                                          <p:stCondLst>
                                            <p:cond delay="0"/>
                                          </p:stCondLst>
                                        </p:cTn>
                                        <p:tgtEl>
                                          <p:spTgt spid="65544"/>
                                        </p:tgtEl>
                                        <p:attrNameLst>
                                          <p:attrName>style.visibility</p:attrName>
                                        </p:attrNameLst>
                                      </p:cBhvr>
                                      <p:to>
                                        <p:strVal val="visible"/>
                                      </p:to>
                                    </p:set>
                                    <p:animEffect transition="in" filter="blinds(horizontal)">
                                      <p:cBhvr>
                                        <p:cTn id="54"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extLst>
              <a:ext uri="{FF2B5EF4-FFF2-40B4-BE49-F238E27FC236}">
                <a16:creationId xmlns="" xmlns:a16="http://schemas.microsoft.com/office/drawing/2014/main" id="{F4B5F415-7490-4054-85B4-10F7AE6D3385}"/>
              </a:ext>
            </a:extLst>
          </p:cNvPr>
          <p:cNvSpPr txBox="1">
            <a:spLocks/>
          </p:cNvSpPr>
          <p:nvPr/>
        </p:nvSpPr>
        <p:spPr>
          <a:xfrm>
            <a:off x="2409988" y="800742"/>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smtClean="0">
                <a:solidFill>
                  <a:schemeClr val="accent2">
                    <a:lumMod val="75000"/>
                  </a:schemeClr>
                </a:solidFill>
                <a:latin typeface="Times New Roman" pitchFamily="18" charset="0"/>
                <a:ea typeface="+mj-ea"/>
                <a:cs typeface="Times New Roman" pitchFamily="18" charset="0"/>
              </a:rPr>
              <a:t>I. Phép nhân</a:t>
            </a:r>
            <a:endParaRPr kumimoji="0" lang="en-US" sz="32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
        <p:nvSpPr>
          <p:cNvPr id="6" name="!!2">
            <a:extLst>
              <a:ext uri="{FF2B5EF4-FFF2-40B4-BE49-F238E27FC236}">
                <a16:creationId xmlns="" xmlns:a16="http://schemas.microsoft.com/office/drawing/2014/main" id="{F4B5F415-7490-4054-85B4-10F7AE6D3385}"/>
              </a:ext>
            </a:extLst>
          </p:cNvPr>
          <p:cNvSpPr txBox="1">
            <a:spLocks/>
          </p:cNvSpPr>
          <p:nvPr/>
        </p:nvSpPr>
        <p:spPr>
          <a:xfrm>
            <a:off x="2358327" y="132251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2800" b="1" smtClean="0">
                <a:solidFill>
                  <a:schemeClr val="accent2">
                    <a:lumMod val="75000"/>
                  </a:schemeClr>
                </a:solidFill>
                <a:latin typeface="Times New Roman" pitchFamily="18" charset="0"/>
                <a:ea typeface="+mj-ea"/>
                <a:cs typeface="Times New Roman" pitchFamily="18" charset="0"/>
              </a:rPr>
              <a:t>2. Tính chất của phép nhân</a:t>
            </a:r>
            <a:endParaRPr kumimoji="0" lang="en-US" sz="2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graphicFrame>
        <p:nvGraphicFramePr>
          <p:cNvPr id="7" name="Table 6"/>
          <p:cNvGraphicFramePr>
            <a:graphicFrameLocks noGrp="1"/>
          </p:cNvGraphicFramePr>
          <p:nvPr/>
        </p:nvGraphicFramePr>
        <p:xfrm>
          <a:off x="2076749" y="2182676"/>
          <a:ext cx="9122905" cy="3444240"/>
        </p:xfrm>
        <a:graphic>
          <a:graphicData uri="http://schemas.openxmlformats.org/drawingml/2006/table">
            <a:tbl>
              <a:tblPr firstRow="1" bandRow="1">
                <a:tableStyleId>{D7AC3CCA-C797-4891-BE02-D94E43425B78}</a:tableStyleId>
              </a:tblPr>
              <a:tblGrid>
                <a:gridCol w="4321376">
                  <a:extLst>
                    <a:ext uri="{9D8B030D-6E8A-4147-A177-3AD203B41FA5}">
                      <a16:colId xmlns="" xmlns:a16="http://schemas.microsoft.com/office/drawing/2014/main" val="20000"/>
                    </a:ext>
                  </a:extLst>
                </a:gridCol>
                <a:gridCol w="4801529">
                  <a:extLst>
                    <a:ext uri="{9D8B030D-6E8A-4147-A177-3AD203B41FA5}">
                      <a16:colId xmlns="" xmlns:a16="http://schemas.microsoft.com/office/drawing/2014/main"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447690">
                <a:tc>
                  <a:txBody>
                    <a:bodyPr/>
                    <a:lstStyle/>
                    <a:p>
                      <a:pPr algn="ctr"/>
                      <a:r>
                        <a:rPr lang="en-US" sz="2800" dirty="0" err="1" smtClean="0">
                          <a:latin typeface="Times New Roman" pitchFamily="18" charset="0"/>
                          <a:cs typeface="Times New Roman" pitchFamily="18" charset="0"/>
                        </a:rPr>
                        <a:t>Giao</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hoán</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447690">
                <a:tc>
                  <a:txBody>
                    <a:bodyPr/>
                    <a:lstStyle/>
                    <a:p>
                      <a:pPr algn="ctr"/>
                      <a:r>
                        <a:rPr lang="en-US" sz="2800" dirty="0" err="1" smtClean="0">
                          <a:latin typeface="Times New Roman" pitchFamily="18" charset="0"/>
                          <a:cs typeface="Times New Roman" pitchFamily="18" charset="0"/>
                        </a:rPr>
                        <a:t>Kết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hợp</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447690">
                <a:tc>
                  <a:txBody>
                    <a:bodyPr/>
                    <a:lstStyle/>
                    <a:p>
                      <a:pPr algn="ctr"/>
                      <a:r>
                        <a:rPr lang="en-US" sz="280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số</a:t>
                      </a:r>
                      <a:r>
                        <a:rPr lang="en-US" sz="2800" baseline="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816376">
                <a:tc>
                  <a:txBody>
                    <a:bodyPr/>
                    <a:lstStyle/>
                    <a:p>
                      <a:pPr algn="ctr"/>
                      <a:r>
                        <a:rPr lang="en-US" sz="2800" dirty="0" err="1" smtClean="0">
                          <a:latin typeface="Times New Roman" pitchFamily="18" charset="0"/>
                          <a:cs typeface="Times New Roman" pitchFamily="18" charset="0"/>
                        </a:rPr>
                        <a:t>Phân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phối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của</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p>
                    <a:p>
                      <a:pPr algn="ctr"/>
                      <a:r>
                        <a:rPr lang="en-US" sz="2800" baseline="0" dirty="0" err="1" smtClean="0">
                          <a:latin typeface="Times New Roman" pitchFamily="18" charset="0"/>
                          <a:cs typeface="Times New Roman" pitchFamily="18" charset="0"/>
                        </a:rPr>
                        <a:t>nhân</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với</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phép</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cộng</a:t>
                      </a: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5"/>
                  </a:ext>
                </a:extLst>
              </a:tr>
            </a:tbl>
          </a:graphicData>
        </a:graphic>
      </p:graphicFrame>
      <p:sp>
        <p:nvSpPr>
          <p:cNvPr id="5" name="!!2">
            <a:extLst>
              <a:ext uri="{FF2B5EF4-FFF2-40B4-BE49-F238E27FC236}">
                <a16:creationId xmlns="" xmlns:a16="http://schemas.microsoft.com/office/drawing/2014/main" id="{F4B5F415-7490-4054-85B4-10F7AE6D3385}"/>
              </a:ext>
            </a:extLst>
          </p:cNvPr>
          <p:cNvSpPr txBox="1">
            <a:spLocks/>
          </p:cNvSpPr>
          <p:nvPr/>
        </p:nvSpPr>
        <p:spPr>
          <a:xfrm>
            <a:off x="2495229" y="0"/>
            <a:ext cx="9128500" cy="790413"/>
          </a:xfrm>
          <a:prstGeom prst="rect">
            <a:avLst/>
          </a:prstGeom>
          <a:solidFill>
            <a:schemeClr val="accent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Bài 4. Phép nhân, phép chia</a:t>
            </a:r>
            <a:r>
              <a:rPr kumimoji="0" lang="en-US" sz="3600" b="1" i="0" u="none" strike="noStrike" kern="1200" cap="none" spc="0" normalizeH="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none" spc="0" normalizeH="0" baseline="0" noProof="0" smtClean="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rPr>
              <a:t>các số tự nhiên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8" name="Oval 7"/>
          <p:cNvSpPr/>
          <p:nvPr/>
        </p:nvSpPr>
        <p:spPr>
          <a:xfrm>
            <a:off x="11546237" y="0"/>
            <a:ext cx="645763"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0070C0"/>
                </a:solidFill>
                <a:latin typeface="Times New Roman" pitchFamily="18" charset="0"/>
                <a:cs typeface="Times New Roman" pitchFamily="18" charset="0"/>
              </a:rPr>
              <a:t>3</a:t>
            </a:r>
            <a:endParaRPr lang="en-US" sz="5400" b="1">
              <a:solidFill>
                <a:srgbClr val="0070C0"/>
              </a:solidFill>
              <a:latin typeface="Times New Roman" pitchFamily="18" charset="0"/>
              <a:cs typeface="Times New Roman" pitchFamily="18" charset="0"/>
            </a:endParaRPr>
          </a:p>
        </p:txBody>
      </p:sp>
      <p:graphicFrame>
        <p:nvGraphicFramePr>
          <p:cNvPr id="9" name="Object 8"/>
          <p:cNvGraphicFramePr>
            <a:graphicFrameLocks noChangeAspect="1"/>
          </p:cNvGraphicFramePr>
          <p:nvPr/>
        </p:nvGraphicFramePr>
        <p:xfrm>
          <a:off x="6815157" y="3161654"/>
          <a:ext cx="1921797" cy="433954"/>
        </p:xfrm>
        <a:graphic>
          <a:graphicData uri="http://schemas.openxmlformats.org/presentationml/2006/ole">
            <mc:AlternateContent xmlns:mc="http://schemas.openxmlformats.org/markup-compatibility/2006">
              <mc:Choice xmlns:v="urn:schemas-microsoft-com:vml" Requires="v">
                <p:oleObj spid="_x0000_s71685" name="Equation" r:id="rId3" imgW="787320" imgH="177480" progId="Equation.DSMT4">
                  <p:embed/>
                </p:oleObj>
              </mc:Choice>
              <mc:Fallback>
                <p:oleObj name="Equation" r:id="rId3" imgW="787320" imgH="1774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57" y="3161654"/>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2" name="Object 2"/>
          <p:cNvGraphicFramePr>
            <a:graphicFrameLocks noChangeAspect="1"/>
          </p:cNvGraphicFramePr>
          <p:nvPr/>
        </p:nvGraphicFramePr>
        <p:xfrm>
          <a:off x="6579707" y="3574316"/>
          <a:ext cx="3812925" cy="614988"/>
        </p:xfrm>
        <a:graphic>
          <a:graphicData uri="http://schemas.openxmlformats.org/presentationml/2006/ole">
            <mc:AlternateContent xmlns:mc="http://schemas.openxmlformats.org/markup-compatibility/2006">
              <mc:Choice xmlns:v="urn:schemas-microsoft-com:vml" Requires="v">
                <p:oleObj spid="_x0000_s71686" name="Equation" r:id="rId5" imgW="1574640" imgH="253800" progId="Equation.DSMT4">
                  <p:embed/>
                </p:oleObj>
              </mc:Choice>
              <mc:Fallback>
                <p:oleObj name="Equation" r:id="rId5" imgW="157464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9707" y="3574316"/>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6793102" y="4150800"/>
          <a:ext cx="2634721" cy="433954"/>
        </p:xfrm>
        <a:graphic>
          <a:graphicData uri="http://schemas.openxmlformats.org/presentationml/2006/ole">
            <mc:AlternateContent xmlns:mc="http://schemas.openxmlformats.org/markup-compatibility/2006">
              <mc:Choice xmlns:v="urn:schemas-microsoft-com:vml" Requires="v">
                <p:oleObj spid="_x0000_s71687" name="Equation" r:id="rId7" imgW="1079280" imgH="177480" progId="Equation.DSMT4">
                  <p:embed/>
                </p:oleObj>
              </mc:Choice>
              <mc:Fallback>
                <p:oleObj name="Equation" r:id="rId7" imgW="1079280" imgH="1774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3102" y="4150800"/>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747465" y="4835471"/>
          <a:ext cx="4335671" cy="491991"/>
        </p:xfrm>
        <a:graphic>
          <a:graphicData uri="http://schemas.openxmlformats.org/presentationml/2006/ole">
            <mc:AlternateContent xmlns:mc="http://schemas.openxmlformats.org/markup-compatibility/2006">
              <mc:Choice xmlns:v="urn:schemas-microsoft-com:vml" Requires="v">
                <p:oleObj spid="_x0000_s71688" name="Equation" r:id="rId9" imgW="1790640" imgH="203040" progId="Equation.DSMT4">
                  <p:embed/>
                </p:oleObj>
              </mc:Choice>
              <mc:Fallback>
                <p:oleObj name="Equation" r:id="rId9" imgW="1790640" imgH="20304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47465" y="4835471"/>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682"/>
                                        </p:tgtEl>
                                        <p:attrNameLst>
                                          <p:attrName>style.visibility</p:attrName>
                                        </p:attrNameLst>
                                      </p:cBhvr>
                                      <p:to>
                                        <p:strVal val="visible"/>
                                      </p:to>
                                    </p:set>
                                    <p:animEffect transition="in" filter="blinds(horizontal)">
                                      <p:cBhvr>
                                        <p:cTn id="25" dur="500"/>
                                        <p:tgtEl>
                                          <p:spTgt spid="7168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purl.org/dc/dcmitype/"/>
    <ds:schemaRef ds:uri="http://purl.org/dc/terms/"/>
    <ds:schemaRef ds:uri="16c05727-aa75-4e4a-9b5f-8a80a1165891"/>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1537</TotalTime>
  <Words>1224</Words>
  <Application>Microsoft Office PowerPoint</Application>
  <PresentationFormat>Custom</PresentationFormat>
  <Paragraphs>195</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122</cp:revision>
  <dcterms:created xsi:type="dcterms:W3CDTF">2021-06-07T13:44:30Z</dcterms:created>
  <dcterms:modified xsi:type="dcterms:W3CDTF">2021-08-19T11:27:59Z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