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2" r:id="rId13"/>
    <p:sldId id="267" r:id="rId14"/>
    <p:sldId id="268" r:id="rId15"/>
    <p:sldId id="269" r:id="rId16"/>
    <p:sldId id="270" r:id="rId17"/>
    <p:sldId id="271" r:id="rId18"/>
    <p:sldId id="272" r:id="rId19"/>
    <p:sldId id="273" r:id="rId20"/>
    <p:sldId id="276" r:id="rId21"/>
    <p:sldId id="277" r:id="rId22"/>
    <p:sldId id="278"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BD906F-BF45-4408-826D-18551DE560C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73035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420716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02423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BD906F-BF45-4408-826D-18551DE560C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84140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D906F-BF45-4408-826D-18551DE560C1}" type="datetimeFigureOut">
              <a:rPr lang="en-US" smtClean="0"/>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9110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BD906F-BF45-4408-826D-18551DE560C1}"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18509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BD906F-BF45-4408-826D-18551DE560C1}" type="datetimeFigureOut">
              <a:rPr lang="en-US" smtClean="0"/>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72699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BD906F-BF45-4408-826D-18551DE560C1}" type="datetimeFigureOut">
              <a:rPr lang="en-US" smtClean="0"/>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240588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D906F-BF45-4408-826D-18551DE560C1}" type="datetimeFigureOut">
              <a:rPr lang="en-US" smtClean="0"/>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319940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878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BD906F-BF45-4408-826D-18551DE560C1}" type="datetimeFigureOut">
              <a:rPr lang="en-US" smtClean="0"/>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10A1AA-181F-465F-86BB-13E6EBF6AC88}" type="slidenum">
              <a:rPr lang="en-US" smtClean="0"/>
              <a:t>‹#›</a:t>
            </a:fld>
            <a:endParaRPr lang="en-US"/>
          </a:p>
        </p:txBody>
      </p:sp>
    </p:spTree>
    <p:extLst>
      <p:ext uri="{BB962C8B-B14F-4D97-AF65-F5344CB8AC3E}">
        <p14:creationId xmlns:p14="http://schemas.microsoft.com/office/powerpoint/2010/main" val="194568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D906F-BF45-4408-826D-18551DE560C1}" type="datetimeFigureOut">
              <a:rPr lang="en-US" smtClean="0"/>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A1AA-181F-465F-86BB-13E6EBF6AC88}" type="slidenum">
              <a:rPr lang="en-US" smtClean="0"/>
              <a:t>‹#›</a:t>
            </a:fld>
            <a:endParaRPr lang="en-US"/>
          </a:p>
        </p:txBody>
      </p:sp>
    </p:spTree>
    <p:extLst>
      <p:ext uri="{BB962C8B-B14F-4D97-AF65-F5344CB8AC3E}">
        <p14:creationId xmlns:p14="http://schemas.microsoft.com/office/powerpoint/2010/main" val="136826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79512" y="260648"/>
            <a:ext cx="8964488" cy="1440160"/>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2:</a:t>
            </a:r>
          </a:p>
          <a:p>
            <a:pPr algn="ct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GẶP</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LÁ</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CƠM</a:t>
            </a:r>
            <a:r>
              <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2800" b="1" i="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NẾP</a:t>
            </a:r>
            <a:endParaRPr lang="en-US" sz="2800" b="1" i="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(Thanh </a:t>
            </a:r>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348880"/>
            <a:ext cx="3744416" cy="295198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348880"/>
            <a:ext cx="3693790" cy="2951981"/>
          </a:xfrm>
          <a:prstGeom prst="rect">
            <a:avLst/>
          </a:prstGeom>
        </p:spPr>
      </p:pic>
      <p:sp>
        <p:nvSpPr>
          <p:cNvPr id="7" name="TextBox 6">
            <a:extLst>
              <a:ext uri="{FF2B5EF4-FFF2-40B4-BE49-F238E27FC236}">
                <a16:creationId xmlns:a16="http://schemas.microsoft.com/office/drawing/2014/main" xmlns="" id="{0FF31F03-3518-4317-B44A-144A8D966F26}"/>
              </a:ext>
            </a:extLst>
          </p:cNvPr>
          <p:cNvSpPr txBox="1"/>
          <p:nvPr/>
        </p:nvSpPr>
        <p:spPr>
          <a:xfrm>
            <a:off x="2053493" y="5677929"/>
            <a:ext cx="4581426" cy="542008"/>
          </a:xfrm>
          <a:prstGeom prst="rect">
            <a:avLst/>
          </a:prstGeom>
          <a:noFill/>
        </p:spPr>
        <p:txBody>
          <a:bodyPr wrap="square">
            <a:spAutoFit/>
          </a:bodyPr>
          <a:lstStyle/>
          <a:p>
            <a:pPr marL="0" marR="0">
              <a:lnSpc>
                <a:spcPct val="107000"/>
              </a:lnSpc>
              <a:spcBef>
                <a:spcPts val="0"/>
              </a:spcBef>
              <a:spcAft>
                <a:spcPts val="0"/>
              </a:spcAft>
            </a:pPr>
            <a:r>
              <a:rPr lang="de-DE" sz="1400" b="1" u="sng"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(Trần Kim Anh-THCS Ngô Gia Tự- Long Biên- HN-0972993568)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7839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Horizontal Scroll 5"/>
          <p:cNvSpPr/>
          <p:nvPr/>
        </p:nvSpPr>
        <p:spPr>
          <a:xfrm>
            <a:off x="2843808" y="908720"/>
            <a:ext cx="3456384"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4447574"/>
              </p:ext>
            </p:extLst>
          </p:nvPr>
        </p:nvGraphicFramePr>
        <p:xfrm>
          <a:off x="179512" y="2060848"/>
          <a:ext cx="8784976" cy="2538349"/>
        </p:xfrm>
        <a:graphic>
          <a:graphicData uri="http://schemas.openxmlformats.org/drawingml/2006/table">
            <a:tbl>
              <a:tblPr firstRow="1" firstCol="1" bandRow="1">
                <a:tableStyleId>{5C22544A-7EE6-4342-B048-85BDC9FD1C3A}</a:tableStyleId>
              </a:tblPr>
              <a:tblGrid>
                <a:gridCol w="3240587">
                  <a:extLst>
                    <a:ext uri="{9D8B030D-6E8A-4147-A177-3AD203B41FA5}">
                      <a16:colId xmlns:a16="http://schemas.microsoft.com/office/drawing/2014/main" xmlns="" val="20000"/>
                    </a:ext>
                  </a:extLst>
                </a:gridCol>
                <a:gridCol w="2971571">
                  <a:extLst>
                    <a:ext uri="{9D8B030D-6E8A-4147-A177-3AD203B41FA5}">
                      <a16:colId xmlns:a16="http://schemas.microsoft.com/office/drawing/2014/main" xmlns="" val="20001"/>
                    </a:ext>
                  </a:extLst>
                </a:gridCol>
                <a:gridCol w="2572818">
                  <a:extLst>
                    <a:ext uri="{9D8B030D-6E8A-4147-A177-3AD203B41FA5}">
                      <a16:colId xmlns:a16="http://schemas.microsoft.com/office/drawing/2014/main" xmlns="" val="20002"/>
                    </a:ext>
                  </a:extLst>
                </a:gridCol>
              </a:tblGrid>
              <a:tr h="0">
                <a:tc>
                  <a:txBody>
                    <a:bodyPr/>
                    <a:lstStyle/>
                    <a:p>
                      <a:pPr marL="101600">
                        <a:lnSpc>
                          <a:spcPct val="117000"/>
                        </a:lnSpc>
                        <a:spcBef>
                          <a:spcPts val="1300"/>
                        </a:spcBef>
                        <a:spcAft>
                          <a:spcPts val="0"/>
                        </a:spcAft>
                      </a:pPr>
                      <a:r>
                        <a:rPr lang="en-US" sz="2400" dirty="0" err="1">
                          <a:effectLst/>
                          <a:latin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88900">
                        <a:lnSpc>
                          <a:spcPct val="119000"/>
                        </a:lnSpc>
                        <a:spcAft>
                          <a:spcPts val="0"/>
                        </a:spcAft>
                      </a:pPr>
                      <a:r>
                        <a:rPr lang="en-US" sz="2400">
                          <a:effectLst/>
                          <a:latin typeface="Times New Roman" panose="02020603050405020304" pitchFamily="18" charset="0"/>
                          <a:cs typeface="Times New Roman" panose="02020603050405020304" pitchFamily="18" charset="0"/>
                        </a:rPr>
                        <a:t>Đồng dao mùa xuân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Gặp lá cơm nếp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0">
                <a:tc>
                  <a:txBody>
                    <a:bodyPr/>
                    <a:lstStyle/>
                    <a:p>
                      <a:pPr>
                        <a:lnSpc>
                          <a:spcPct val="115000"/>
                        </a:lnSpc>
                        <a:spcAft>
                          <a:spcPts val="0"/>
                        </a:spcAft>
                      </a:pPr>
                      <a:r>
                        <a:rPr lang="pt-BR" sz="2400" dirty="0">
                          <a:effectLst/>
                          <a:latin typeface="Times New Roman" panose="02020603050405020304" pitchFamily="18" charset="0"/>
                          <a:cs typeface="Times New Roman" panose="02020603050405020304" pitchFamily="18" charset="0"/>
                        </a:rPr>
                        <a:t>Số tiếng trong mỗi dòng thơ</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Cách gieo vần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Ngắt nhịp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a:lnSpc>
                          <a:spcPct val="115000"/>
                        </a:lnSpc>
                        <a:spcAft>
                          <a:spcPts val="0"/>
                        </a:spcAft>
                      </a:pPr>
                      <a:r>
                        <a:rPr lang="pt-BR" sz="2400">
                          <a:effectLst/>
                          <a:latin typeface="Times New Roman" panose="02020603050405020304" pitchFamily="18" charset="0"/>
                          <a:cs typeface="Times New Roman" panose="02020603050405020304" pitchFamily="18" charset="0"/>
                        </a:rPr>
                        <a:t>Chia khổ</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8" name="TextBox 7"/>
          <p:cNvSpPr txBox="1"/>
          <p:nvPr/>
        </p:nvSpPr>
        <p:spPr>
          <a:xfrm>
            <a:off x="323528" y="1413123"/>
            <a:ext cx="842493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chữ</a:t>
            </a:r>
            <a:endParaRPr lang="en-US" sz="2400" dirty="0">
              <a:latin typeface="Times New Roman" panose="02020603050405020304" pitchFamily="18" charset="0"/>
              <a:cs typeface="Times New Roman" panose="02020603050405020304" pitchFamily="18" charset="0"/>
            </a:endParaRPr>
          </a:p>
        </p:txBody>
      </p:sp>
      <p:sp>
        <p:nvSpPr>
          <p:cNvPr id="9" name="Horizontal Scroll 8"/>
          <p:cNvSpPr/>
          <p:nvPr/>
        </p:nvSpPr>
        <p:spPr>
          <a:xfrm>
            <a:off x="2786683" y="4605518"/>
            <a:ext cx="360040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59216687"/>
              </p:ext>
            </p:extLst>
          </p:nvPr>
        </p:nvGraphicFramePr>
        <p:xfrm>
          <a:off x="179512" y="5229200"/>
          <a:ext cx="8712967" cy="1472094"/>
        </p:xfrm>
        <a:graphic>
          <a:graphicData uri="http://schemas.openxmlformats.org/drawingml/2006/table">
            <a:tbl>
              <a:tblPr firstRow="1" firstCol="1" bandRow="1">
                <a:tableStyleId>{5C22544A-7EE6-4342-B048-85BDC9FD1C3A}</a:tableStyleId>
              </a:tblPr>
              <a:tblGrid>
                <a:gridCol w="3165217">
                  <a:extLst>
                    <a:ext uri="{9D8B030D-6E8A-4147-A177-3AD203B41FA5}">
                      <a16:colId xmlns:a16="http://schemas.microsoft.com/office/drawing/2014/main" xmlns="" val="20000"/>
                    </a:ext>
                  </a:extLst>
                </a:gridCol>
                <a:gridCol w="5547750">
                  <a:extLst>
                    <a:ext uri="{9D8B030D-6E8A-4147-A177-3AD203B41FA5}">
                      <a16:colId xmlns:a16="http://schemas.microsoft.com/office/drawing/2014/main" xmlns="" val="20001"/>
                    </a:ext>
                  </a:extLst>
                </a:gridCol>
              </a:tblGrid>
              <a:tr h="62250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601636">
                <a:tc>
                  <a:txBody>
                    <a:bodyPr/>
                    <a:lstStyle/>
                    <a:p>
                      <a:pPr algn="ctr">
                        <a:lnSpc>
                          <a:spcPct val="115000"/>
                        </a:lnSpc>
                        <a:spcAft>
                          <a:spcPts val="0"/>
                        </a:spcAft>
                      </a:pPr>
                      <a:r>
                        <a:rPr lang="pt-BR"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221647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868785"/>
            <a:ext cx="7488832"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ngắt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nhịp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khổ</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thơ</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179512" y="165820"/>
            <a:ext cx="5400600"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CHI </a:t>
            </a:r>
            <a:r>
              <a:rPr lang="en-US" sz="2400" dirty="0" err="1">
                <a:solidFill>
                  <a:srgbClr val="FF0000"/>
                </a:solidFill>
                <a:latin typeface="Times New Roman" panose="02020603050405020304" pitchFamily="18" charset="0"/>
                <a:cs typeface="Times New Roman" panose="02020603050405020304" pitchFamily="18" charset="0"/>
              </a:rPr>
              <a:t>TIẾT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Right Arrow Callout 5"/>
          <p:cNvSpPr/>
          <p:nvPr/>
        </p:nvSpPr>
        <p:spPr>
          <a:xfrm>
            <a:off x="179512" y="1988840"/>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1700325"/>
            <a:ext cx="2592288" cy="2143125"/>
          </a:xfrm>
          <a:prstGeom prst="rect">
            <a:avLst/>
          </a:prstGeom>
        </p:spPr>
      </p:pic>
      <p:sp>
        <p:nvSpPr>
          <p:cNvPr id="9" name="Pentagon 8"/>
          <p:cNvSpPr/>
          <p:nvPr/>
        </p:nvSpPr>
        <p:spPr>
          <a:xfrm>
            <a:off x="2879812" y="1844824"/>
            <a:ext cx="2844316" cy="1998626"/>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Theo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10 </a:t>
            </a:r>
            <a:r>
              <a:rPr lang="en-US" sz="2400" dirty="0" err="1">
                <a:solidFill>
                  <a:srgbClr val="002060"/>
                </a:solidFill>
                <a:latin typeface="Times New Roman" panose="02020603050405020304" pitchFamily="18" charset="0"/>
                <a:cs typeface="Times New Roman" panose="02020603050405020304" pitchFamily="18" charset="0"/>
              </a:rPr>
              <a:t>phút</a:t>
            </a:r>
            <a:r>
              <a:rPr lang="en-US" sz="2400" dirty="0">
                <a:solidFill>
                  <a:srgbClr val="002060"/>
                </a:solidFill>
                <a:latin typeface="Times New Roman" panose="02020603050405020304" pitchFamily="18" charset="0"/>
                <a:cs typeface="Times New Roman" panose="02020603050405020304" pitchFamily="18" charset="0"/>
              </a:rPr>
              <a:t> </a:t>
            </a:r>
          </a:p>
          <a:p>
            <a:pPr algn="ctr"/>
            <a:r>
              <a:rPr lang="en-US" sz="2400" dirty="0">
                <a:solidFill>
                  <a:srgbClr val="00206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Cùng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hơn</a:t>
            </a:r>
            <a:r>
              <a:rPr lang="en-US" sz="2400" dirty="0">
                <a:solidFill>
                  <a:srgbClr val="002060"/>
                </a:solidFill>
                <a:latin typeface="Times New Roman" panose="02020603050405020304" pitchFamily="18" charset="0"/>
                <a:cs typeface="Times New Roman" panose="02020603050405020304" pitchFamily="18" charset="0"/>
              </a:rPr>
              <a:t>):</a:t>
            </a:r>
          </a:p>
          <a:p>
            <a:pPr algn="ct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179512" y="4077072"/>
            <a:ext cx="8352928" cy="2592288"/>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B050"/>
                </a:solidFill>
                <a:latin typeface="Times New Roman" panose="02020603050405020304" pitchFamily="18" charset="0"/>
                <a:cs typeface="Times New Roman" panose="02020603050405020304" pitchFamily="18" charset="0"/>
              </a:rPr>
              <a:t>Số</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tiếng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một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dòng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ngắt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nhịp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chia </a:t>
            </a:r>
            <a:r>
              <a:rPr lang="en-US" sz="2400" dirty="0" err="1">
                <a:solidFill>
                  <a:srgbClr val="00B050"/>
                </a:solidFill>
                <a:latin typeface="Times New Roman" panose="02020603050405020304" pitchFamily="18" charset="0"/>
                <a:cs typeface="Times New Roman" panose="02020603050405020304" pitchFamily="18" charset="0"/>
              </a:rPr>
              <a:t>khổ</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Gặp</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cơm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nếp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gì</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khác</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Đồng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dao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mùa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xuân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Hãy</a:t>
            </a:r>
            <a:r>
              <a:rPr lang="en-US" sz="2400" dirty="0">
                <a:solidFill>
                  <a:srgbClr val="00B050"/>
                </a:solidFill>
                <a:latin typeface="Times New Roman" panose="02020603050405020304" pitchFamily="18" charset="0"/>
                <a:cs typeface="Times New Roman" panose="02020603050405020304" pitchFamily="18" charset="0"/>
              </a:rPr>
              <a:t> so </a:t>
            </a:r>
            <a:r>
              <a:rPr lang="en-US" sz="2400" dirty="0" err="1">
                <a:solidFill>
                  <a:srgbClr val="00B050"/>
                </a:solidFill>
                <a:latin typeface="Times New Roman" panose="02020603050405020304" pitchFamily="18" charset="0"/>
                <a:cs typeface="Times New Roman" panose="02020603050405020304" pitchFamily="18" charset="0"/>
              </a:rPr>
              <a:t>sánh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phương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đó</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hai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bằng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thực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vào</a:t>
            </a:r>
            <a:r>
              <a:rPr lang="en-US" sz="2400"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Phiếu</a:t>
            </a:r>
            <a:r>
              <a:rPr lang="en-US" sz="2400" b="1" i="1" dirty="0">
                <a:solidFill>
                  <a:srgbClr val="00B050"/>
                </a:solidFill>
                <a:latin typeface="Times New Roman" panose="02020603050405020304" pitchFamily="18" charset="0"/>
                <a:cs typeface="Times New Roman" panose="02020603050405020304" pitchFamily="18" charset="0"/>
              </a:rPr>
              <a:t> HT </a:t>
            </a:r>
            <a:r>
              <a:rPr lang="en-US" sz="2400" b="1" i="1" dirty="0" err="1">
                <a:solidFill>
                  <a:srgbClr val="00B050"/>
                </a:solidFill>
                <a:latin typeface="Times New Roman" panose="02020603050405020304" pitchFamily="18" charset="0"/>
                <a:cs typeface="Times New Roman" panose="02020603050405020304" pitchFamily="18" charset="0"/>
              </a:rPr>
              <a:t>số</a:t>
            </a:r>
            <a:r>
              <a:rPr lang="en-US" sz="2400" b="1" i="1" dirty="0">
                <a:solidFill>
                  <a:srgbClr val="00B050"/>
                </a:solidFill>
                <a:latin typeface="Times New Roman" panose="02020603050405020304" pitchFamily="18" charset="0"/>
                <a:cs typeface="Times New Roman" panose="02020603050405020304" pitchFamily="18" charset="0"/>
              </a:rPr>
              <a:t> 09</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8802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953943"/>
              </p:ext>
            </p:extLst>
          </p:nvPr>
        </p:nvGraphicFramePr>
        <p:xfrm>
          <a:off x="395535" y="1052736"/>
          <a:ext cx="8280920" cy="4446356"/>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xmlns="" val="20000"/>
                    </a:ext>
                  </a:extLst>
                </a:gridCol>
                <a:gridCol w="2759773">
                  <a:extLst>
                    <a:ext uri="{9D8B030D-6E8A-4147-A177-3AD203B41FA5}">
                      <a16:colId xmlns:a16="http://schemas.microsoft.com/office/drawing/2014/main" xmlns="" val="20001"/>
                    </a:ext>
                  </a:extLst>
                </a:gridCol>
                <a:gridCol w="2761374">
                  <a:extLst>
                    <a:ext uri="{9D8B030D-6E8A-4147-A177-3AD203B41FA5}">
                      <a16:colId xmlns:a16="http://schemas.microsoft.com/office/drawing/2014/main" xmlns=""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Đồng</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dao</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mùa</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xuân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Gặp</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lá</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cơm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nếp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400" dirty="0">
                          <a:solidFill>
                            <a:srgbClr val="00206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PHIẾU HỌC TẬP 09</a:t>
            </a:r>
            <a:endPar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2840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87317375"/>
              </p:ext>
            </p:extLst>
          </p:nvPr>
        </p:nvGraphicFramePr>
        <p:xfrm>
          <a:off x="395535" y="1052736"/>
          <a:ext cx="8280920" cy="4446356"/>
        </p:xfrm>
        <a:graphic>
          <a:graphicData uri="http://schemas.openxmlformats.org/drawingml/2006/table">
            <a:tbl>
              <a:tblPr firstRow="1" firstCol="1" bandRow="1">
                <a:tableStyleId>{5C22544A-7EE6-4342-B048-85BDC9FD1C3A}</a:tableStyleId>
              </a:tblPr>
              <a:tblGrid>
                <a:gridCol w="2759773">
                  <a:extLst>
                    <a:ext uri="{9D8B030D-6E8A-4147-A177-3AD203B41FA5}">
                      <a16:colId xmlns:a16="http://schemas.microsoft.com/office/drawing/2014/main" xmlns="" val="20000"/>
                    </a:ext>
                  </a:extLst>
                </a:gridCol>
                <a:gridCol w="2759773">
                  <a:extLst>
                    <a:ext uri="{9D8B030D-6E8A-4147-A177-3AD203B41FA5}">
                      <a16:colId xmlns:a16="http://schemas.microsoft.com/office/drawing/2014/main" xmlns="" val="20001"/>
                    </a:ext>
                  </a:extLst>
                </a:gridCol>
                <a:gridCol w="2761374">
                  <a:extLst>
                    <a:ext uri="{9D8B030D-6E8A-4147-A177-3AD203B41FA5}">
                      <a16:colId xmlns:a16="http://schemas.microsoft.com/office/drawing/2014/main" xmlns="" val="20002"/>
                    </a:ext>
                  </a:extLst>
                </a:gridCol>
              </a:tblGrid>
              <a:tr h="528558">
                <a:tc>
                  <a:txBody>
                    <a:bodyPr/>
                    <a:lstStyle/>
                    <a:p>
                      <a:pPr marL="101600">
                        <a:lnSpc>
                          <a:spcPct val="117000"/>
                        </a:lnSpc>
                        <a:spcBef>
                          <a:spcPts val="130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Đặc</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điểm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hình</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thức</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89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Đồng</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dao</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mùa</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xuân</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1600">
                        <a:lnSpc>
                          <a:spcPct val="119000"/>
                        </a:lnSpc>
                        <a:spcAft>
                          <a:spcPts val="0"/>
                        </a:spcAft>
                      </a:pPr>
                      <a:r>
                        <a:rPr lang="en-US" sz="2400" i="1" dirty="0" err="1">
                          <a:solidFill>
                            <a:srgbClr val="FFFF00"/>
                          </a:solidFill>
                          <a:effectLst/>
                          <a:latin typeface="Times New Roman" panose="02020603050405020304" pitchFamily="18" charset="0"/>
                          <a:cs typeface="Times New Roman" panose="02020603050405020304" pitchFamily="18" charset="0"/>
                        </a:rPr>
                        <a:t>Gặp</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lá</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cơm</a:t>
                      </a:r>
                      <a:r>
                        <a:rPr lang="en-US" sz="2400" i="1" dirty="0">
                          <a:solidFill>
                            <a:srgbClr val="FFFF00"/>
                          </a:solidFill>
                          <a:effectLst/>
                          <a:latin typeface="Times New Roman" panose="02020603050405020304" pitchFamily="18" charset="0"/>
                          <a:cs typeface="Times New Roman" panose="02020603050405020304" pitchFamily="18" charset="0"/>
                        </a:rPr>
                        <a:t> </a:t>
                      </a:r>
                      <a:r>
                        <a:rPr lang="en-US" sz="2400" i="1" dirty="0" err="1">
                          <a:solidFill>
                            <a:srgbClr val="FFFF00"/>
                          </a:solidFill>
                          <a:effectLst/>
                          <a:latin typeface="Times New Roman" panose="02020603050405020304" pitchFamily="18" charset="0"/>
                          <a:cs typeface="Times New Roman" panose="02020603050405020304" pitchFamily="18" charset="0"/>
                        </a:rPr>
                        <a:t>nếp</a:t>
                      </a:r>
                      <a:endParaRPr lang="en-US" sz="2400" i="1"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Số tiếng trong mỗi dòng thơ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5 tiếng/dòng</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10843">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Cách gieo vần</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chân</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chân</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Ngắt nhịp</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linh hoạt, biến tấu trên nền nhịp 2/2</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21685">
                <a:tc>
                  <a:txBody>
                    <a:bodyPr/>
                    <a:lstStyle/>
                    <a:p>
                      <a:pPr>
                        <a:lnSpc>
                          <a:spcPct val="115000"/>
                        </a:lnSpc>
                        <a:spcAft>
                          <a:spcPts val="0"/>
                        </a:spcAft>
                      </a:pPr>
                      <a:r>
                        <a:rPr lang="pt-BR" sz="2400" dirty="0">
                          <a:solidFill>
                            <a:srgbClr val="FFFF00"/>
                          </a:solidFill>
                          <a:effectLst/>
                          <a:latin typeface="Times New Roman" panose="02020603050405020304" pitchFamily="18" charset="0"/>
                          <a:cs typeface="Times New Roman" panose="02020603050405020304" pitchFamily="18" charset="0"/>
                        </a:rPr>
                        <a:t>Chia khổ</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a:solidFill>
                            <a:srgbClr val="002060"/>
                          </a:solidFill>
                          <a:effectLst/>
                          <a:latin typeface="Times New Roman" panose="02020603050405020304" pitchFamily="18" charset="0"/>
                          <a:cs typeface="Times New Roman" panose="02020603050405020304" pitchFamily="18" charset="0"/>
                        </a:rPr>
                        <a:t>9 khổ, trong đó có 2 khổ đặc biệt</a:t>
                      </a:r>
                      <a:endParaRPr lang="en-US" sz="240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t-BR" sz="2400" dirty="0">
                          <a:solidFill>
                            <a:srgbClr val="002060"/>
                          </a:solidFill>
                          <a:effectLst/>
                          <a:latin typeface="Times New Roman" panose="02020603050405020304" pitchFamily="18" charset="0"/>
                          <a:cs typeface="Times New Roman" panose="02020603050405020304" pitchFamily="18" charset="0"/>
                        </a:rPr>
                        <a:t>4 khổ, trong đó có 1 khổ đặc biệt</a:t>
                      </a:r>
                      <a:endParaRPr lang="en-US" sz="2400"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Horizontal Scroll 4"/>
          <p:cNvSpPr/>
          <p:nvPr/>
        </p:nvSpPr>
        <p:spPr>
          <a:xfrm>
            <a:off x="3038128" y="260648"/>
            <a:ext cx="3766120"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09</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382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95536" y="115591"/>
            <a:ext cx="5904656" cy="720080"/>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mẹ</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115616" y="943620"/>
            <a:ext cx="6768752"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vi-VN" sz="2400" b="1" dirty="0">
                <a:solidFill>
                  <a:srgbClr val="FFFF00"/>
                </a:solidFill>
                <a:latin typeface="Times New Roman" panose="02020603050405020304" pitchFamily="18" charset="0"/>
                <a:cs typeface="Times New Roman" panose="02020603050405020304" pitchFamily="18" charset="0"/>
              </a:rPr>
              <a:t>Hoàn </a:t>
            </a:r>
            <a:r>
              <a:rPr lang="en-US" sz="2400" b="1" dirty="0">
                <a:solidFill>
                  <a:srgbClr val="FFFF00"/>
                </a:solidFill>
                <a:latin typeface="Times New Roman" panose="02020603050405020304" pitchFamily="18" charset="0"/>
                <a:cs typeface="Times New Roman" panose="02020603050405020304" pitchFamily="18" charset="0"/>
              </a:rPr>
              <a:t>c</a:t>
            </a:r>
            <a:r>
              <a:rPr lang="vi-VN" sz="2400" b="1" dirty="0">
                <a:solidFill>
                  <a:srgbClr val="FFFF00"/>
                </a:solidFill>
                <a:latin typeface="Times New Roman" panose="02020603050405020304" pitchFamily="18" charset="0"/>
                <a:cs typeface="Times New Roman" panose="02020603050405020304" pitchFamily="18" charset="0"/>
              </a:rPr>
              <a:t>ảnh gợi nhắc người lính nhớ về mẹ</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0" y="1700808"/>
            <a:ext cx="29523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Người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nhớ</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mẹ</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hoàn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nào</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Flowchart: Stored Data 6"/>
          <p:cNvSpPr/>
          <p:nvPr/>
        </p:nvSpPr>
        <p:spPr>
          <a:xfrm>
            <a:off x="2771800" y="1988840"/>
            <a:ext cx="6372200" cy="2592288"/>
          </a:xfrm>
          <a:prstGeom prst="flowChartOnlineStora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đường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hành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quân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mặt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trận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Chính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vị</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lá</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cơm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gợi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anh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nhớ</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đến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thân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thương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người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mẹ</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bếp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lửa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đang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nấu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xôi</a:t>
            </a:r>
            <a:r>
              <a:rPr 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0008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ppt_x"/>
                                          </p:val>
                                        </p:tav>
                                      </p:tavLst>
                                    </p:anim>
                                    <p:anim calcmode="lin" valueType="num">
                                      <p:cBhvr additive="base">
                                        <p:cTn id="26" dur="500"/>
                                        <p:tgtEl>
                                          <p:spTgt spid="6"/>
                                        </p:tgtEl>
                                        <p:attrNameLst>
                                          <p:attrName>ppt_y</p:attrName>
                                        </p:attrNameLst>
                                      </p:cBhvr>
                                      <p:tavLst>
                                        <p:tav tm="0">
                                          <p:val>
                                            <p:strVal val="ppt_y"/>
                                          </p:val>
                                        </p:tav>
                                        <p:tav tm="100000">
                                          <p:val>
                                            <p:strVal val="1+ppt_h/2"/>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51520" y="260648"/>
            <a:ext cx="655272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mẹ</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kí</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ức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203848" y="83093"/>
            <a:ext cx="5729126" cy="432048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Tìm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trong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kí</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ức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con. </a:t>
            </a:r>
            <a:r>
              <a:rPr lang="en-US" sz="2400" i="1" dirty="0" err="1">
                <a:solidFill>
                  <a:srgbClr val="7030A0"/>
                </a:solidFill>
                <a:latin typeface="Times New Roman" panose="02020603050405020304" pitchFamily="18" charset="0"/>
                <a:cs typeface="Times New Roman" panose="02020603050405020304" pitchFamily="18" charset="0"/>
              </a:rPr>
              <a:t>Từ</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dòng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kể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ấy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nhận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xét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hình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ảnh</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người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mẹ</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dung </a:t>
            </a:r>
            <a:r>
              <a:rPr lang="en-US" sz="2400" dirty="0" err="1">
                <a:solidFill>
                  <a:srgbClr val="7030A0"/>
                </a:solidFill>
                <a:latin typeface="Times New Roman" panose="02020603050405020304" pitchFamily="18" charset="0"/>
                <a:cs typeface="Times New Roman" panose="02020603050405020304" pitchFamily="18" charset="0"/>
              </a:rPr>
              <a:t>về</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qua </a:t>
            </a:r>
            <a:r>
              <a:rPr lang="en-US" sz="2400" dirty="0" err="1">
                <a:solidFill>
                  <a:srgbClr val="7030A0"/>
                </a:solidFill>
                <a:latin typeface="Times New Roman" panose="02020603050405020304" pitchFamily="18" charset="0"/>
                <a:cs typeface="Times New Roman" panose="02020603050405020304" pitchFamily="18" charset="0"/>
              </a:rPr>
              <a:t>hình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ảnh</a:t>
            </a:r>
            <a:r>
              <a:rPr lang="en-US" sz="2400"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Nhặt</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đun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bếp</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a:t>
            </a:r>
          </a:p>
        </p:txBody>
      </p:sp>
      <p:sp>
        <p:nvSpPr>
          <p:cNvPr id="6" name="Horizontal Scroll 5"/>
          <p:cNvSpPr/>
          <p:nvPr/>
        </p:nvSpPr>
        <p:spPr>
          <a:xfrm>
            <a:off x="1487053" y="1991131"/>
            <a:ext cx="3433589"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10</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10909316"/>
              </p:ext>
            </p:extLst>
          </p:nvPr>
        </p:nvGraphicFramePr>
        <p:xfrm>
          <a:off x="127619" y="3017583"/>
          <a:ext cx="8352930" cy="3080258"/>
        </p:xfrm>
        <a:graphic>
          <a:graphicData uri="http://schemas.openxmlformats.org/drawingml/2006/table">
            <a:tbl>
              <a:tblPr firstRow="1" firstCol="1" bandRow="1">
                <a:tableStyleId>{5C22544A-7EE6-4342-B048-85BDC9FD1C3A}</a:tableStyleId>
              </a:tblPr>
              <a:tblGrid>
                <a:gridCol w="4176465">
                  <a:extLst>
                    <a:ext uri="{9D8B030D-6E8A-4147-A177-3AD203B41FA5}">
                      <a16:colId xmlns:a16="http://schemas.microsoft.com/office/drawing/2014/main" xmlns="" val="20000"/>
                    </a:ext>
                  </a:extLst>
                </a:gridCol>
                <a:gridCol w="4176465">
                  <a:extLst>
                    <a:ext uri="{9D8B030D-6E8A-4147-A177-3AD203B41FA5}">
                      <a16:colId xmlns:a16="http://schemas.microsoft.com/office/drawing/2014/main" xmlns="" val="20001"/>
                    </a:ext>
                  </a:extLst>
                </a:gridCol>
              </a:tblGrid>
              <a:tr h="0">
                <a:tc>
                  <a:txBody>
                    <a:bodyPr/>
                    <a:lstStyle/>
                    <a:p>
                      <a:pPr marL="88900">
                        <a:lnSpc>
                          <a:spcPct val="119000"/>
                        </a:lnSpc>
                        <a:spcAft>
                          <a:spcPts val="0"/>
                        </a:spcAf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101600">
                        <a:lnSpc>
                          <a:spcPct val="119000"/>
                        </a:lnSpc>
                        <a:spcAft>
                          <a:spcPts val="0"/>
                        </a:spcAft>
                      </a:pPr>
                      <a:r>
                        <a:rPr lang="en-US" sz="2400">
                          <a:effectLst/>
                          <a:latin typeface="Times New Roman" panose="02020603050405020304" pitchFamily="18" charset="0"/>
                          <a:cs typeface="Times New Roman" panose="02020603050405020304" pitchFamily="18" charset="0"/>
                        </a:rPr>
                        <a:t>Nhận xét hình ảnh người mẹ trong kí ức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0">
                <a:tc>
                  <a:txBody>
                    <a:bodyPr/>
                    <a:lstStyle/>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ở </a:t>
                      </a:r>
                      <a:r>
                        <a:rPr lang="en-US" sz="2400" b="0" i="1" dirty="0" err="1">
                          <a:effectLst/>
                          <a:latin typeface="Times New Roman" panose="02020603050405020304" pitchFamily="18" charset="0"/>
                          <a:cs typeface="Times New Roman" panose="02020603050405020304" pitchFamily="18" charset="0"/>
                        </a:rPr>
                        <a:t>đâu</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chiều</a:t>
                      </a:r>
                      <a:r>
                        <a:rPr lang="en-US" sz="2400" b="0" i="1" dirty="0">
                          <a:effectLst/>
                          <a:latin typeface="Times New Roman" panose="02020603050405020304" pitchFamily="18" charset="0"/>
                          <a:cs typeface="Times New Roman" panose="02020603050405020304" pitchFamily="18" charset="0"/>
                        </a:rPr>
                        <a:t> nay</a:t>
                      </a: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Nhặt</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lá</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về</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đun</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bếp</a:t>
                      </a:r>
                      <a:endParaRPr lang="en-US" sz="2400" b="0" i="1" dirty="0">
                        <a:effectLst/>
                        <a:latin typeface="Times New Roman" panose="02020603050405020304" pitchFamily="18" charset="0"/>
                        <a:cs typeface="Times New Roman" panose="02020603050405020304" pitchFamily="18" charset="0"/>
                      </a:endParaRPr>
                    </a:p>
                    <a:p>
                      <a:pPr marL="88900">
                        <a:lnSpc>
                          <a:spcPct val="119000"/>
                        </a:lnSpc>
                        <a:spcAft>
                          <a:spcPts val="0"/>
                        </a:spcAft>
                      </a:pPr>
                      <a:r>
                        <a:rPr lang="en-US" sz="2400" b="0" i="1" dirty="0" err="1">
                          <a:effectLst/>
                          <a:latin typeface="Times New Roman" panose="02020603050405020304" pitchFamily="18" charset="0"/>
                          <a:cs typeface="Times New Roman" panose="02020603050405020304" pitchFamily="18" charset="0"/>
                        </a:rPr>
                        <a:t>Phải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mẹ</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thổi</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cơm</a:t>
                      </a:r>
                      <a:r>
                        <a:rPr lang="en-US" sz="2400" b="0" i="1" dirty="0">
                          <a:effectLst/>
                          <a:latin typeface="Times New Roman" panose="02020603050405020304" pitchFamily="18" charset="0"/>
                          <a:cs typeface="Times New Roman" panose="02020603050405020304" pitchFamily="18" charset="0"/>
                        </a:rPr>
                        <a:t> </a:t>
                      </a:r>
                      <a:r>
                        <a:rPr lang="en-US" sz="2400" b="0" i="1" dirty="0" err="1">
                          <a:effectLst/>
                          <a:latin typeface="Times New Roman" panose="02020603050405020304" pitchFamily="18" charset="0"/>
                          <a:cs typeface="Times New Roman" panose="02020603050405020304" pitchFamily="18" charset="0"/>
                        </a:rPr>
                        <a:t>nếp</a:t>
                      </a:r>
                      <a:endParaRPr lang="en-US" sz="2400" b="0" i="1"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lo </a:t>
                      </a:r>
                      <a:r>
                        <a:rPr lang="en-US" sz="2400" dirty="0" err="1">
                          <a:effectLst/>
                          <a:latin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đình</a:t>
                      </a:r>
                      <a:r>
                        <a:rPr lang="en-US" sz="2400" dirty="0">
                          <a:effectLst/>
                          <a:latin typeface="Times New Roman" panose="02020603050405020304" pitchFamily="18" charset="0"/>
                          <a:cs typeface="Times New Roman" panose="02020603050405020304" pitchFamily="18" charset="0"/>
                        </a:rPr>
                        <a:t>.</a:t>
                      </a:r>
                    </a:p>
                    <a:p>
                      <a:pPr algn="just">
                        <a:spcAft>
                          <a:spcPts val="1500"/>
                        </a:spcAft>
                        <a:tabLst>
                          <a:tab pos="248920" algn="l"/>
                        </a:tabLs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con.</a:t>
                      </a:r>
                    </a:p>
                    <a:p>
                      <a:pPr algn="just"/>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387444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611560" y="260648"/>
            <a:ext cx="3672408" cy="43204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Hình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ảnh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lính</a:t>
            </a:r>
            <a:endParaRPr lang="en-US" sz="2400" dirty="0">
              <a:solidFill>
                <a:srgbClr val="FFFF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179512" y="908720"/>
            <a:ext cx="3456384" cy="208823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C00000"/>
                </a:solidFill>
                <a:latin typeface="Times New Roman" panose="02020603050405020304" pitchFamily="18" charset="0"/>
                <a:cs typeface="Times New Roman" panose="02020603050405020304" pitchFamily="18" charset="0"/>
              </a:rPr>
              <a:t>Khổ</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thể</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hiện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của</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với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mẹ</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4283968" y="260648"/>
            <a:ext cx="4608512" cy="230425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C00000"/>
                </a:solidFill>
                <a:latin typeface="Times New Roman" panose="02020603050405020304" pitchFamily="18" charset="0"/>
                <a:cs typeface="Times New Roman" panose="02020603050405020304" pitchFamily="18" charset="0"/>
              </a:rPr>
              <a:t>Vì</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sao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những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tình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cảm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xúc</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ấy</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lại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cùng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trào</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dâng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trong</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tâm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hồn</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người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lính</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khi</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gặp</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lá</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cơm</a:t>
            </a:r>
            <a:r>
              <a:rPr lang="en-US" sz="2400" i="1" dirty="0">
                <a:solidFill>
                  <a:srgbClr val="C00000"/>
                </a:solidFill>
                <a:latin typeface="Times New Roman" panose="02020603050405020304" pitchFamily="18" charset="0"/>
                <a:cs typeface="Times New Roman" panose="02020603050405020304" pitchFamily="18" charset="0"/>
              </a:rPr>
              <a:t> </a:t>
            </a:r>
            <a:r>
              <a:rPr lang="en-US" sz="2400" i="1" dirty="0" err="1">
                <a:solidFill>
                  <a:srgbClr val="C00000"/>
                </a:solidFill>
                <a:latin typeface="Times New Roman" panose="02020603050405020304" pitchFamily="18" charset="0"/>
                <a:cs typeface="Times New Roman" panose="02020603050405020304" pitchFamily="18" charset="0"/>
              </a:rPr>
              <a:t>nếp</a:t>
            </a:r>
            <a:r>
              <a:rPr lang="en-US" sz="2400" i="1" dirty="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7" name="Flowchart: Predefined Process 6"/>
          <p:cNvSpPr/>
          <p:nvPr/>
        </p:nvSpPr>
        <p:spPr>
          <a:xfrm>
            <a:off x="467544" y="3284984"/>
            <a:ext cx="8208912" cy="3240360"/>
          </a:xfrm>
          <a:prstGeom prst="flowChartPredefined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7030A0"/>
                </a:solidFill>
                <a:latin typeface="Times New Roman" panose="02020603050405020304" pitchFamily="18" charset="0"/>
                <a:cs typeface="Times New Roman" panose="02020603050405020304" pitchFamily="18" charset="0"/>
              </a:rPr>
              <a:t>Khổ</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hoà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với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yêu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đất</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nước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trào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trong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lòng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lính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vì</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đang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trên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đường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hành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gia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lá</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khiến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con </a:t>
            </a:r>
            <a:r>
              <a:rPr lang="en-US" sz="2400" dirty="0" err="1">
                <a:solidFill>
                  <a:srgbClr val="7030A0"/>
                </a:solidFill>
                <a:latin typeface="Times New Roman" panose="02020603050405020304" pitchFamily="18" charset="0"/>
                <a:cs typeface="Times New Roman" panose="02020603050405020304" pitchFamily="18" charset="0"/>
              </a:rPr>
              <a:t>nhớ</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đến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cơm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nếp</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người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mẹ</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nấu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vị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món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ăn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dân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dã</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bình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dị</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đó</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được</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anh</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xem</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như</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là</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biểu</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tượng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của</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quê</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hương</a:t>
            </a:r>
            <a:r>
              <a:rPr lang="en-US" sz="2400" dirty="0">
                <a:solidFill>
                  <a:srgbClr val="7030A0"/>
                </a:solidFill>
                <a:latin typeface="Times New Roman" panose="02020603050405020304" pitchFamily="18" charset="0"/>
                <a:cs typeface="Times New Roman" panose="02020603050405020304" pitchFamily="18" charset="0"/>
              </a:rPr>
              <a:t> - </a:t>
            </a:r>
            <a:r>
              <a:rPr lang="en-US" sz="2400" i="1" dirty="0" err="1">
                <a:solidFill>
                  <a:srgbClr val="7030A0"/>
                </a:solidFill>
                <a:latin typeface="Times New Roman" panose="02020603050405020304" pitchFamily="18" charset="0"/>
                <a:cs typeface="Times New Roman" panose="02020603050405020304" pitchFamily="18" charset="0"/>
              </a:rPr>
              <a:t>mùi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vị</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quê</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hương</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4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1" nodeType="clickEffect">
                                  <p:stCondLst>
                                    <p:cond delay="0"/>
                                  </p:stCondLst>
                                  <p:childTnLst>
                                    <p:anim calcmode="lin" valueType="num">
                                      <p:cBhvr>
                                        <p:cTn id="30" dur="1000"/>
                                        <p:tgtEl>
                                          <p:spTgt spid="6"/>
                                        </p:tgtEl>
                                        <p:attrNameLst>
                                          <p:attrName>ppt_w</p:attrName>
                                        </p:attrNameLst>
                                      </p:cBhvr>
                                      <p:tavLst>
                                        <p:tav tm="0">
                                          <p:val>
                                            <p:strVal val="ppt_w"/>
                                          </p:val>
                                        </p:tav>
                                        <p:tav tm="100000">
                                          <p:val>
                                            <p:fltVal val="0"/>
                                          </p:val>
                                        </p:tav>
                                      </p:tavLst>
                                    </p:anim>
                                    <p:anim calcmode="lin" valueType="num">
                                      <p:cBhvr>
                                        <p:cTn id="31" dur="1000"/>
                                        <p:tgtEl>
                                          <p:spTgt spid="6"/>
                                        </p:tgtEl>
                                        <p:attrNameLst>
                                          <p:attrName>ppt_h</p:attrName>
                                        </p:attrNameLst>
                                      </p:cBhvr>
                                      <p:tavLst>
                                        <p:tav tm="0">
                                          <p:val>
                                            <p:strVal val="ppt_h"/>
                                          </p:val>
                                        </p:tav>
                                        <p:tav tm="100000">
                                          <p:val>
                                            <p:fltVal val="0"/>
                                          </p:val>
                                        </p:tav>
                                      </p:tavLst>
                                    </p:anim>
                                    <p:anim calcmode="lin" valueType="num">
                                      <p:cBhvr>
                                        <p:cTn id="32" dur="1000"/>
                                        <p:tgtEl>
                                          <p:spTgt spid="6"/>
                                        </p:tgtEl>
                                        <p:attrNameLst>
                                          <p:attrName>style.rotation</p:attrName>
                                        </p:attrNameLst>
                                      </p:cBhvr>
                                      <p:tavLst>
                                        <p:tav tm="0">
                                          <p:val>
                                            <p:fltVal val="0"/>
                                          </p:val>
                                        </p:tav>
                                        <p:tav tm="100000">
                                          <p:val>
                                            <p:fltVal val="90"/>
                                          </p:val>
                                        </p:tav>
                                      </p:tavLst>
                                    </p:anim>
                                    <p:animEffect transition="out" filter="fade">
                                      <p:cBhvr>
                                        <p:cTn id="33" dur="1000"/>
                                        <p:tgtEl>
                                          <p:spTgt spid="6"/>
                                        </p:tgtEl>
                                      </p:cBhvr>
                                    </p:animEffect>
                                    <p:set>
                                      <p:cBhvr>
                                        <p:cTn id="34" dur="1" fill="hold">
                                          <p:stCondLst>
                                            <p:cond delay="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Callout 3"/>
          <p:cNvSpPr/>
          <p:nvPr/>
        </p:nvSpPr>
        <p:spPr>
          <a:xfrm>
            <a:off x="23490" y="258899"/>
            <a:ext cx="2376264" cy="1368152"/>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7030A0"/>
                </a:solidFill>
                <a:latin typeface="Times New Roman" panose="02020603050405020304" pitchFamily="18" charset="0"/>
                <a:cs typeface="Times New Roman" panose="02020603050405020304" pitchFamily="18" charset="0"/>
              </a:rPr>
              <a:t>Thảo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luận</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nhóm</a:t>
            </a:r>
            <a:r>
              <a:rPr lang="en-US" sz="2400" dirty="0">
                <a:solidFill>
                  <a:srgbClr val="7030A0"/>
                </a:solidFill>
                <a:latin typeface="Times New Roman" panose="02020603050405020304" pitchFamily="18" charset="0"/>
                <a:cs typeface="Times New Roman" panose="02020603050405020304" pitchFamily="18" charset="0"/>
              </a:rPr>
              <a:t> </a:t>
            </a:r>
          </a:p>
        </p:txBody>
      </p:sp>
      <p:sp>
        <p:nvSpPr>
          <p:cNvPr id="5" name="Pentagon 4"/>
          <p:cNvSpPr/>
          <p:nvPr/>
        </p:nvSpPr>
        <p:spPr>
          <a:xfrm>
            <a:off x="2555776" y="35991"/>
            <a:ext cx="2664296" cy="1813968"/>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50"/>
                </a:solidFill>
                <a:latin typeface="Times New Roman" panose="02020603050405020304" pitchFamily="18" charset="0"/>
                <a:cs typeface="Times New Roman" panose="02020603050405020304" pitchFamily="18" charset="0"/>
              </a:rPr>
              <a:t>V</a:t>
            </a:r>
            <a:r>
              <a:rPr lang="vi-VN" sz="2400" dirty="0">
                <a:solidFill>
                  <a:srgbClr val="00B050"/>
                </a:solidFill>
                <a:latin typeface="Times New Roman" panose="02020603050405020304" pitchFamily="18" charset="0"/>
                <a:cs typeface="Times New Roman" panose="02020603050405020304" pitchFamily="18" charset="0"/>
              </a:rPr>
              <a:t>ẽ sơ đồ. Mỗi HS ghi cảm nhận của mình vào một góc sơ đồ</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851"/>
            <a:ext cx="3707904" cy="2978102"/>
          </a:xfrm>
          <a:prstGeom prst="rect">
            <a:avLst/>
          </a:prstGeom>
        </p:spPr>
      </p:pic>
      <p:sp>
        <p:nvSpPr>
          <p:cNvPr id="7" name="Oval Callout 6"/>
          <p:cNvSpPr/>
          <p:nvPr/>
        </p:nvSpPr>
        <p:spPr>
          <a:xfrm>
            <a:off x="0" y="1849959"/>
            <a:ext cx="3168352"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Em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cảm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về</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con </a:t>
            </a:r>
            <a:r>
              <a:rPr lang="en-US" sz="2400" i="1" dirty="0" err="1">
                <a:solidFill>
                  <a:srgbClr val="FF0000"/>
                </a:solidFill>
                <a:latin typeface="Times New Roman" panose="02020603050405020304" pitchFamily="18" charset="0"/>
                <a:cs typeface="Times New Roman" panose="02020603050405020304" pitchFamily="18" charset="0"/>
              </a:rPr>
              <a:t>trong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bài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thơ</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4211960" y="2636912"/>
            <a:ext cx="4824536" cy="345638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70C0"/>
                </a:solidFill>
                <a:latin typeface="Times New Roman" panose="02020603050405020304" pitchFamily="18" charset="0"/>
                <a:cs typeface="Times New Roman" panose="02020603050405020304" pitchFamily="18" charset="0"/>
              </a:rPr>
              <a:t>Thấy mùi xôi trên đường hành quân, người lính thương nỗi vất vả tảo tần của mẹ, nôn nao nỗi nhớ quê hương đất nước. Chính điều đó đã giúp ta biết </a:t>
            </a:r>
            <a:r>
              <a:rPr lang="en-US" sz="2400" i="1" dirty="0" err="1">
                <a:solidFill>
                  <a:srgbClr val="0070C0"/>
                </a:solidFill>
                <a:latin typeface="Times New Roman" panose="02020603050405020304" pitchFamily="18" charset="0"/>
                <a:cs typeface="Times New Roman" panose="02020603050405020304" pitchFamily="18" charset="0"/>
              </a:rPr>
              <a:t>thêm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điều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về</a:t>
            </a:r>
            <a:r>
              <a:rPr lang="en-US" sz="2400" i="1" dirty="0">
                <a:solidFill>
                  <a:srgbClr val="0070C0"/>
                </a:solidFill>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người lính?.</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9" name="Oval Callout 8"/>
          <p:cNvSpPr/>
          <p:nvPr/>
        </p:nvSpPr>
        <p:spPr>
          <a:xfrm>
            <a:off x="1211622" y="2256855"/>
            <a:ext cx="4782269" cy="273630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i="1" dirty="0">
                <a:solidFill>
                  <a:srgbClr val="00B050"/>
                </a:solidFill>
                <a:latin typeface="Times New Roman" panose="02020603050405020304" pitchFamily="18" charset="0"/>
                <a:cs typeface="Times New Roman" panose="02020603050405020304" pitchFamily="18" charset="0"/>
              </a:rPr>
              <a:t>Điều gì khiến người con tự nguyện lên đường</a:t>
            </a:r>
            <a:r>
              <a:rPr lang="en-US" sz="2400" i="1" dirty="0">
                <a:solidFill>
                  <a:srgbClr val="00B050"/>
                </a:solidFill>
                <a:latin typeface="Times New Roman" panose="02020603050405020304" pitchFamily="18" charset="0"/>
                <a:cs typeface="Times New Roman" panose="02020603050405020304" pitchFamily="18" charset="0"/>
              </a:rPr>
              <a:t>,</a:t>
            </a:r>
            <a:r>
              <a:rPr lang="vi-VN" sz="2400" i="1" dirty="0">
                <a:solidFill>
                  <a:srgbClr val="00B050"/>
                </a:solidFill>
                <a:latin typeface="Times New Roman" panose="02020603050405020304" pitchFamily="18" charset="0"/>
                <a:cs typeface="Times New Roman" panose="02020603050405020304" pitchFamily="18" charset="0"/>
              </a:rPr>
              <a:t> xa nhà đi chiến đấu để bảo vệ Tổ quốc? </a:t>
            </a:r>
            <a:r>
              <a:rPr lang="vi-VN" sz="2400" dirty="0">
                <a:solidFill>
                  <a:srgbClr val="00B050"/>
                </a:solidFill>
                <a:latin typeface="Times New Roman" panose="02020603050405020304" pitchFamily="18" charset="0"/>
                <a:cs typeface="Times New Roman" panose="02020603050405020304" pitchFamily="18" charset="0"/>
              </a:rPr>
              <a:t>(Qua đó ta thấy người lính hiện lên với phẩm chất gì?)</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23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1000"/>
                                        <p:tgtEl>
                                          <p:spTgt spid="9"/>
                                        </p:tgtEl>
                                        <p:attrNameLst>
                                          <p:attrName>ppt_w</p:attrName>
                                        </p:attrNameLst>
                                      </p:cBhvr>
                                      <p:tavLst>
                                        <p:tav tm="0">
                                          <p:val>
                                            <p:strVal val="ppt_w"/>
                                          </p:val>
                                        </p:tav>
                                        <p:tav tm="100000">
                                          <p:val>
                                            <p:fltVal val="0"/>
                                          </p:val>
                                        </p:tav>
                                      </p:tavLst>
                                    </p:anim>
                                    <p:anim calcmode="lin" valueType="num">
                                      <p:cBhvr>
                                        <p:cTn id="41" dur="1000"/>
                                        <p:tgtEl>
                                          <p:spTgt spid="9"/>
                                        </p:tgtEl>
                                        <p:attrNameLst>
                                          <p:attrName>ppt_h</p:attrName>
                                        </p:attrNameLst>
                                      </p:cBhvr>
                                      <p:tavLst>
                                        <p:tav tm="0">
                                          <p:val>
                                            <p:strVal val="ppt_h"/>
                                          </p:val>
                                        </p:tav>
                                        <p:tav tm="100000">
                                          <p:val>
                                            <p:fltVal val="0"/>
                                          </p:val>
                                        </p:tav>
                                      </p:tavLst>
                                    </p:anim>
                                    <p:anim calcmode="lin" valueType="num">
                                      <p:cBhvr>
                                        <p:cTn id="42" dur="1000"/>
                                        <p:tgtEl>
                                          <p:spTgt spid="9"/>
                                        </p:tgtEl>
                                        <p:attrNameLst>
                                          <p:attrName>style.rotation</p:attrName>
                                        </p:attrNameLst>
                                      </p:cBhvr>
                                      <p:tavLst>
                                        <p:tav tm="0">
                                          <p:val>
                                            <p:fltVal val="0"/>
                                          </p:val>
                                        </p:tav>
                                        <p:tav tm="100000">
                                          <p:val>
                                            <p:fltVal val="90"/>
                                          </p:val>
                                        </p:tav>
                                      </p:tavLst>
                                    </p:anim>
                                    <p:animEffect transition="out" filter="fade">
                                      <p:cBhvr>
                                        <p:cTn id="43" dur="1000"/>
                                        <p:tgtEl>
                                          <p:spTgt spid="9"/>
                                        </p:tgtEl>
                                      </p:cBhvr>
                                    </p:animEffect>
                                    <p:set>
                                      <p:cBhvr>
                                        <p:cTn id="44" dur="1" fill="hold">
                                          <p:stCondLst>
                                            <p:cond delay="9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xit" presetSubtype="1" fill="hold" grpId="1" nodeType="clickEffect">
                                  <p:stCondLst>
                                    <p:cond delay="0"/>
                                  </p:stCondLst>
                                  <p:childTnLst>
                                    <p:animEffect transition="out" filter="wheel(1)">
                                      <p:cBhvr>
                                        <p:cTn id="53" dur="2000"/>
                                        <p:tgtEl>
                                          <p:spTgt spid="8"/>
                                        </p:tgtEl>
                                      </p:cBhvr>
                                    </p:animEffect>
                                    <p:set>
                                      <p:cBhvr>
                                        <p:cTn id="54"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93383" y="548680"/>
            <a:ext cx="5544616"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Vẻ</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đẹp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lính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Up-Down Arrow 4"/>
          <p:cNvSpPr/>
          <p:nvPr/>
        </p:nvSpPr>
        <p:spPr>
          <a:xfrm>
            <a:off x="4319972" y="1772816"/>
            <a:ext cx="45719" cy="4320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2709507" y="2204864"/>
            <a:ext cx="331236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ertical Scroll 6"/>
          <p:cNvSpPr/>
          <p:nvPr/>
        </p:nvSpPr>
        <p:spPr>
          <a:xfrm>
            <a:off x="1259632" y="3011041"/>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yêu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quê</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8" name="Vertical Scroll 7"/>
          <p:cNvSpPr/>
          <p:nvPr/>
        </p:nvSpPr>
        <p:spPr>
          <a:xfrm>
            <a:off x="4572000" y="3005336"/>
            <a:ext cx="2736304" cy="2592288"/>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tâm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nhạy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Down Arrow 8"/>
          <p:cNvSpPr/>
          <p:nvPr/>
        </p:nvSpPr>
        <p:spPr>
          <a:xfrm>
            <a:off x="2709507" y="2276872"/>
            <a:ext cx="45719" cy="728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894433" y="2348880"/>
            <a:ext cx="45719" cy="6564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915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611560" y="548680"/>
            <a:ext cx="7920880" cy="3384376"/>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solidFill>
                  <a:srgbClr val="FF0000"/>
                </a:solidFill>
                <a:latin typeface="Times New Roman" panose="02020603050405020304" pitchFamily="18" charset="0"/>
                <a:cs typeface="Times New Roman" panose="02020603050405020304" pitchFamily="18" charset="0"/>
              </a:rPr>
              <a:t>Tình yêu gia đình hoà </a:t>
            </a:r>
            <a:r>
              <a:rPr lang="en-US" sz="2400" i="1" dirty="0" err="1">
                <a:solidFill>
                  <a:srgbClr val="FF0000"/>
                </a:solidFill>
                <a:latin typeface="Times New Roman" panose="02020603050405020304" pitchFamily="18" charset="0"/>
                <a:cs typeface="Times New Roman" panose="02020603050405020304" pitchFamily="18" charset="0"/>
              </a:rPr>
              <a:t>quyện</a:t>
            </a:r>
            <a:r>
              <a:rPr lang="en-US"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với tình yêu quê hương, đất nước. Trong trái tim người lính, hình ảnh quê hương, đất nước hiện lên chân thật, gần gũi, gắn với hình bóng lam lũ, tần tảo mà tha thiết yêu thương của mẹ. Khổ thơ đã chạm đến chiều sâu cảm xúc, thể hiện cái nhìn đầy thương cảm với đất nước mình.</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3456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3004988" y="404664"/>
            <a:ext cx="3295203"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08:</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77703608"/>
              </p:ext>
            </p:extLst>
          </p:nvPr>
        </p:nvGraphicFramePr>
        <p:xfrm>
          <a:off x="179509" y="1412776"/>
          <a:ext cx="8712970" cy="2940685"/>
        </p:xfrm>
        <a:graphic>
          <a:graphicData uri="http://schemas.openxmlformats.org/drawingml/2006/table">
            <a:tbl>
              <a:tblPr firstRow="1" bandRow="1">
                <a:tableStyleId>{5C22544A-7EE6-4342-B048-85BDC9FD1C3A}</a:tableStyleId>
              </a:tblPr>
              <a:tblGrid>
                <a:gridCol w="6120683">
                  <a:extLst>
                    <a:ext uri="{9D8B030D-6E8A-4147-A177-3AD203B41FA5}">
                      <a16:colId xmlns:a16="http://schemas.microsoft.com/office/drawing/2014/main" xmlns="" val="20000"/>
                    </a:ext>
                  </a:extLst>
                </a:gridCol>
                <a:gridCol w="2592287">
                  <a:extLst>
                    <a:ext uri="{9D8B030D-6E8A-4147-A177-3AD203B41FA5}">
                      <a16:colId xmlns:a16="http://schemas.microsoft.com/office/drawing/2014/main" xmlns="" val="20001"/>
                    </a:ext>
                  </a:extLst>
                </a:gridCol>
              </a:tblGrid>
              <a:tr h="46512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Xác</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định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của</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từng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bài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sau</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370840">
                <a:tc>
                  <a:txBody>
                    <a:bodyPr/>
                    <a:lstStyle/>
                    <a:p>
                      <a:pPr marL="889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Tên</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bài</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tác</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giả</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101600" algn="ctr">
                        <a:lnSpc>
                          <a:spcPct val="119000"/>
                        </a:lnSpc>
                        <a:spcAft>
                          <a:spcPts val="0"/>
                        </a:spcAft>
                      </a:pP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Thể</a:t>
                      </a:r>
                      <a:r>
                        <a:rPr lang="en-US" sz="2400" b="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a:cs typeface="Times New Roman" panose="02020603050405020304" pitchFamily="18" charset="0"/>
                        </a:rPr>
                        <a:t>thơ</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tích về loài người</a:t>
                      </a:r>
                      <a:r>
                        <a:rPr lang="de-DE" sz="2400">
                          <a:solidFill>
                            <a:srgbClr val="0D0D0D"/>
                          </a:solidFill>
                          <a:effectLst/>
                          <a:latin typeface="Times New Roman" panose="02020603050405020304" pitchFamily="18" charset="0"/>
                          <a:ea typeface="Times New Roman"/>
                          <a:cs typeface="Times New Roman" panose="02020603050405020304" pitchFamily="18" charset="0"/>
                        </a:rPr>
                        <a:t> (Xuân Quỳnh)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2"/>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Chuyện cổ nước mình</a:t>
                      </a:r>
                      <a:r>
                        <a:rPr lang="de-DE" sz="2400">
                          <a:solidFill>
                            <a:srgbClr val="0D0D0D"/>
                          </a:solidFill>
                          <a:effectLst/>
                          <a:latin typeface="Times New Roman" panose="02020603050405020304" pitchFamily="18" charset="0"/>
                          <a:ea typeface="Times New Roman"/>
                          <a:cs typeface="Times New Roman" panose="02020603050405020304" pitchFamily="18" charset="0"/>
                        </a:rPr>
                        <a:t> (Lâm Thị Mỹ Dạ)</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370840">
                <a:tc>
                  <a:txBody>
                    <a:bodyPr/>
                    <a:lstStyle/>
                    <a:p>
                      <a:pPr>
                        <a:lnSpc>
                          <a:spcPct val="115000"/>
                        </a:lnSpc>
                        <a:spcAft>
                          <a:spcPts val="0"/>
                        </a:spcAft>
                        <a:tabLst>
                          <a:tab pos="152400" algn="l"/>
                        </a:tabLst>
                      </a:pPr>
                      <a:r>
                        <a:rPr lang="de-DE" sz="2400" i="1">
                          <a:solidFill>
                            <a:srgbClr val="0D0D0D"/>
                          </a:solidFill>
                          <a:effectLst/>
                          <a:latin typeface="Times New Roman" panose="02020603050405020304" pitchFamily="18" charset="0"/>
                          <a:ea typeface="Times New Roman"/>
                          <a:cs typeface="Times New Roman" panose="02020603050405020304" pitchFamily="18" charset="0"/>
                        </a:rPr>
                        <a:t>Bắt nạt</a:t>
                      </a:r>
                      <a:r>
                        <a:rPr lang="de-DE" sz="2400">
                          <a:solidFill>
                            <a:srgbClr val="0D0D0D"/>
                          </a:solidFill>
                          <a:effectLst/>
                          <a:latin typeface="Times New Roman" panose="02020603050405020304" pitchFamily="18" charset="0"/>
                          <a:ea typeface="Times New Roman"/>
                          <a:cs typeface="Times New Roman" panose="02020603050405020304" pitchFamily="18" charset="0"/>
                        </a:rPr>
                        <a:t> (Nguyễn Thế Hoàng Linh)</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4"/>
                  </a:ext>
                </a:extLst>
              </a:tr>
              <a:tr h="370840">
                <a:tc>
                  <a:txBody>
                    <a:bodyPr/>
                    <a:lstStyle/>
                    <a:p>
                      <a:pPr>
                        <a:lnSpc>
                          <a:spcPct val="115000"/>
                        </a:lnSpc>
                        <a:spcAft>
                          <a:spcPts val="0"/>
                        </a:spcAft>
                        <a:tabLst>
                          <a:tab pos="152400" algn="l"/>
                        </a:tabLst>
                      </a:pPr>
                      <a:r>
                        <a:rPr lang="de-DE" sz="2400" i="1" dirty="0">
                          <a:solidFill>
                            <a:srgbClr val="0D0D0D"/>
                          </a:solidFill>
                          <a:effectLst/>
                          <a:latin typeface="Times New Roman" panose="02020603050405020304" pitchFamily="18" charset="0"/>
                          <a:ea typeface="Times New Roman"/>
                          <a:cs typeface="Times New Roman" panose="02020603050405020304" pitchFamily="18" charset="0"/>
                        </a:rPr>
                        <a:t>Mây và sóng</a:t>
                      </a:r>
                      <a:r>
                        <a:rPr lang="de-DE" sz="2400" dirty="0">
                          <a:solidFill>
                            <a:srgbClr val="0D0D0D"/>
                          </a:solidFill>
                          <a:effectLst/>
                          <a:latin typeface="Times New Roman" panose="02020603050405020304" pitchFamily="18" charset="0"/>
                          <a:ea typeface="Times New Roman"/>
                          <a:cs typeface="Times New Roman" panose="02020603050405020304" pitchFamily="18" charset="0"/>
                        </a:rPr>
                        <a:t> (Ta-go)</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0"/>
                        </a:spcAft>
                        <a:tabLst>
                          <a:tab pos="152400" algn="l"/>
                        </a:tabLst>
                      </a:pPr>
                      <a:r>
                        <a:rPr lang="de-DE" sz="2400" dirty="0">
                          <a:solidFill>
                            <a:srgbClr val="0D0D0D"/>
                          </a:solidFill>
                          <a:effectLst/>
                          <a:latin typeface="Times New Roman" panose="02020603050405020304" pitchFamily="18" charset="0"/>
                          <a:ea typeface="Times New Roman"/>
                          <a:cs typeface="Times New Roman" panose="02020603050405020304" pitchFamily="18" charset="0"/>
                        </a:rPr>
                        <a: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8856443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 y="908720"/>
            <a:ext cx="2483767" cy="5688632"/>
          </a:xfrm>
          <a:prstGeom prst="vertic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Nghệ</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thuật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dao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hoạt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điệu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trẻo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mang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Vertical Scroll 4"/>
          <p:cNvSpPr/>
          <p:nvPr/>
        </p:nvSpPr>
        <p:spPr>
          <a:xfrm>
            <a:off x="2483769" y="764704"/>
            <a:ext cx="2808312" cy="5832648"/>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dung – Ý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da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gắn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quê</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hương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nguồn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nâng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bước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đường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chiến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đấu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6" name="Vertical Scroll 5"/>
          <p:cNvSpPr/>
          <p:nvPr/>
        </p:nvSpPr>
        <p:spPr>
          <a:xfrm>
            <a:off x="5148064" y="764704"/>
            <a:ext cx="3995936" cy="5832648"/>
          </a:xfrm>
          <a:prstGeom prst="vertic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bốn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i="1"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gieo</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vần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ngắt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nhịp</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hiểu</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giải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hệ</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sống</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tiễn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Horizontal Scroll 6"/>
          <p:cNvSpPr/>
          <p:nvPr/>
        </p:nvSpPr>
        <p:spPr>
          <a:xfrm>
            <a:off x="2915816" y="0"/>
            <a:ext cx="2736304" cy="72008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III.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874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518457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LUYỆN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Oval Callout 4"/>
          <p:cNvSpPr/>
          <p:nvPr/>
        </p:nvSpPr>
        <p:spPr>
          <a:xfrm>
            <a:off x="2555776" y="841871"/>
            <a:ext cx="4536504" cy="2016224"/>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Em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hãy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nhắc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lại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những</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đặc</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điểm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năm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chữ</a:t>
            </a:r>
            <a:r>
              <a:rPr lang="en-US" sz="2400" i="1" dirty="0">
                <a:solidFill>
                  <a:srgbClr val="7030A0"/>
                </a:solidFill>
                <a:latin typeface="Times New Roman" panose="02020603050405020304" pitchFamily="18" charset="0"/>
                <a:cs typeface="Times New Roman" panose="02020603050405020304" pitchFamily="18" charset="0"/>
              </a:rPr>
              <a:t> qua </a:t>
            </a:r>
            <a:r>
              <a:rPr lang="en-US" sz="2400" i="1" dirty="0" err="1">
                <a:solidFill>
                  <a:srgbClr val="7030A0"/>
                </a:solidFill>
                <a:latin typeface="Times New Roman" panose="02020603050405020304" pitchFamily="18" charset="0"/>
                <a:cs typeface="Times New Roman" panose="02020603050405020304" pitchFamily="18" charset="0"/>
              </a:rPr>
              <a:t>bài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Gặp</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lá</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cơm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nếp</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6" name="Oval Callout 5"/>
          <p:cNvSpPr/>
          <p:nvPr/>
        </p:nvSpPr>
        <p:spPr>
          <a:xfrm>
            <a:off x="5364088" y="0"/>
            <a:ext cx="3779912" cy="263691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latin typeface="Times New Roman" panose="02020603050405020304" pitchFamily="18" charset="0"/>
                <a:cs typeface="Times New Roman" panose="02020603050405020304" pitchFamily="18" charset="0"/>
              </a:rPr>
              <a:t>Theo </a:t>
            </a:r>
            <a:r>
              <a:rPr lang="en-US" sz="2400" i="1" dirty="0" err="1">
                <a:solidFill>
                  <a:srgbClr val="0070C0"/>
                </a:solidFill>
                <a:latin typeface="Times New Roman" panose="02020603050405020304" pitchFamily="18" charset="0"/>
                <a:cs typeface="Times New Roman" panose="02020603050405020304" pitchFamily="18" charset="0"/>
              </a:rPr>
              <a:t>em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những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đặc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trên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năm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chữ</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dụng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gì</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trong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việc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hiện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cảm</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xúc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của</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nhà</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thơ</a:t>
            </a:r>
            <a:r>
              <a:rPr lang="en-US"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7" name="Pentagon 6"/>
          <p:cNvSpPr/>
          <p:nvPr/>
        </p:nvSpPr>
        <p:spPr>
          <a:xfrm>
            <a:off x="179512" y="1268760"/>
            <a:ext cx="2520280" cy="1152127"/>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Times New Roman" panose="02020603050405020304" pitchFamily="18" charset="0"/>
                <a:cs typeface="Times New Roman" panose="02020603050405020304" pitchFamily="18" charset="0"/>
              </a:rPr>
              <a:t>HS </a:t>
            </a:r>
            <a:r>
              <a:rPr lang="en-US" sz="2400" dirty="0" err="1">
                <a:solidFill>
                  <a:srgbClr val="C00000"/>
                </a:solidFill>
                <a:latin typeface="Times New Roman" panose="02020603050405020304" pitchFamily="18" charset="0"/>
                <a:cs typeface="Times New Roman" panose="02020603050405020304" pitchFamily="18" charset="0"/>
              </a:rPr>
              <a:t>suy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nghĩ</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làm</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việc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theo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cặp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bàn</a:t>
            </a:r>
            <a:r>
              <a:rPr lang="en-US" sz="2400" dirty="0">
                <a:solidFill>
                  <a:srgbClr val="C00000"/>
                </a:solidFill>
                <a:latin typeface="Times New Roman" panose="02020603050405020304" pitchFamily="18" charset="0"/>
                <a:cs typeface="Times New Roman" panose="02020603050405020304" pitchFamily="18" charset="0"/>
              </a:rPr>
              <a:t> </a:t>
            </a:r>
          </a:p>
        </p:txBody>
      </p:sp>
      <p:sp>
        <p:nvSpPr>
          <p:cNvPr id="8" name="Flowchart: Alternate Process 7"/>
          <p:cNvSpPr/>
          <p:nvPr/>
        </p:nvSpPr>
        <p:spPr>
          <a:xfrm>
            <a:off x="179512" y="2420887"/>
            <a:ext cx="8712968" cy="4320481"/>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qua </a:t>
            </a:r>
            <a:r>
              <a:rPr lang="en-US" sz="2200" dirty="0" err="1">
                <a:latin typeface="Times New Roman" panose="02020603050405020304" pitchFamily="18" charset="0"/>
                <a:cs typeface="Times New Roman" panose="02020603050405020304" pitchFamily="18" charset="0"/>
              </a:rPr>
              <a:t>bài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Gặp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nếp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mỗi dòng có năm tiếng; nhịp 3/2, 2/3 hoặc linh hoạt phù hợp với tình cảm, cảm xúc được thể hiện trong bài; sử dụng vần chần;...</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dụng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Bài thơ ngắn, toàn bài chỉ có bốn khổ, tổng cộng mười bốn dòng, trong đó ba khổ đầu mỗi khổ bốn dòng, khổ cuối chỉ có hai dòng. Mỗi dòng năm tiếng được ngắt nhịp linh hoạt với vần ch</a:t>
            </a:r>
            <a:r>
              <a:rPr lang="en-US" sz="2200" dirty="0">
                <a:latin typeface="Times New Roman" panose="02020603050405020304" pitchFamily="18" charset="0"/>
                <a:cs typeface="Times New Roman" panose="02020603050405020304" pitchFamily="18" charset="0"/>
              </a:rPr>
              <a:t>â</a:t>
            </a:r>
            <a:r>
              <a:rPr lang="vi-VN" sz="2200" dirty="0">
                <a:latin typeface="Times New Roman" panose="02020603050405020304" pitchFamily="18" charset="0"/>
                <a:cs typeface="Times New Roman" panose="02020603050405020304" pitchFamily="18" charset="0"/>
              </a:rPr>
              <a:t>n biến hoá, có tác dụng:</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Thể hiện một cách hàm súc tình cảm, tấm lòng của người con đối với quê hương, đất nước và mẹ của mình. </a:t>
            </a:r>
            <a:endParaRPr lang="en-US" sz="2200" dirty="0">
              <a:latin typeface="Times New Roman" panose="02020603050405020304" pitchFamily="18" charset="0"/>
              <a:cs typeface="Times New Roman" panose="02020603050405020304" pitchFamily="18" charset="0"/>
            </a:endParaRPr>
          </a:p>
          <a:p>
            <a:r>
              <a:rPr lang="vi-VN" sz="2200" dirty="0">
                <a:latin typeface="Times New Roman" panose="02020603050405020304" pitchFamily="18" charset="0"/>
                <a:cs typeface="Times New Roman" panose="02020603050405020304" pitchFamily="18" charset="0"/>
              </a:rPr>
              <a:t>- Khơi gợi tâm tình </a:t>
            </a:r>
            <a:r>
              <a:rPr lang="en-US" sz="2200" dirty="0" err="1">
                <a:latin typeface="Times New Roman" panose="02020603050405020304" pitchFamily="18" charset="0"/>
                <a:cs typeface="Times New Roman" panose="02020603050405020304" pitchFamily="18" charset="0"/>
              </a:rPr>
              <a:t>sâu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nặng</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của người con dành cho quê hương và người mẹ.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tình yêu thương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liêng</a:t>
            </a:r>
            <a:r>
              <a:rPr lang="vi-VN"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357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xit" presetSubtype="0" fill="hold" grpId="1" nodeType="clickEffect">
                                  <p:stCondLst>
                                    <p:cond delay="0"/>
                                  </p:stCondLst>
                                  <p:childTnLst>
                                    <p:animEffect transition="out" filter="fade">
                                      <p:cBhvr>
                                        <p:cTn id="22" dur="2000"/>
                                        <p:tgtEl>
                                          <p:spTgt spid="5"/>
                                        </p:tgtEl>
                                      </p:cBhvr>
                                    </p:animEffect>
                                    <p:anim calcmode="lin" valueType="num">
                                      <p:cBhvr>
                                        <p:cTn id="23"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4" dur="2000"/>
                                        <p:tgtEl>
                                          <p:spTgt spid="5"/>
                                        </p:tgtEl>
                                        <p:attrNameLst>
                                          <p:attrName>ppt_h</p:attrName>
                                        </p:attrNameLst>
                                      </p:cBhvr>
                                      <p:tavLst>
                                        <p:tav tm="0">
                                          <p:val>
                                            <p:strVal val="ppt_h"/>
                                          </p:val>
                                        </p:tav>
                                        <p:tav tm="100000">
                                          <p:val>
                                            <p:strVal val="ppt_h"/>
                                          </p:val>
                                        </p:tav>
                                      </p:tavLst>
                                    </p:anim>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4" fill="hold" grpId="1" nodeType="clickEffect">
                                  <p:stCondLst>
                                    <p:cond delay="0"/>
                                  </p:stCondLst>
                                  <p:childTnLst>
                                    <p:animEffect transition="out" filter="wipe(down)">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467544" y="0"/>
            <a:ext cx="554461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4: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Pentagon 4"/>
          <p:cNvSpPr/>
          <p:nvPr/>
        </p:nvSpPr>
        <p:spPr>
          <a:xfrm>
            <a:off x="683568" y="1196752"/>
            <a:ext cx="5760640" cy="1440160"/>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khoảng</a:t>
            </a:r>
            <a:r>
              <a:rPr lang="en-US" sz="2400" dirty="0">
                <a:solidFill>
                  <a:srgbClr val="002060"/>
                </a:solidFill>
                <a:latin typeface="Times New Roman" panose="02020603050405020304" pitchFamily="18" charset="0"/>
                <a:cs typeface="Times New Roman" panose="02020603050405020304" pitchFamily="18" charset="0"/>
              </a:rPr>
              <a:t> 5 - 7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nghĩ</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nỗi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nhớ</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mẹ</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con </a:t>
            </a:r>
            <a:r>
              <a:rPr lang="en-US" sz="2400" dirty="0" err="1">
                <a:solidFill>
                  <a:srgbClr val="002060"/>
                </a:solidFill>
                <a:latin typeface="Times New Roman" panose="02020603050405020304" pitchFamily="18" charset="0"/>
                <a:cs typeface="Times New Roman" panose="02020603050405020304" pitchFamily="18" charset="0"/>
              </a:rPr>
              <a:t>trong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Gặp</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lá</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cơm</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nếp</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3949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331640" y="188640"/>
            <a:ext cx="6048672" cy="1224136"/>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7030A0"/>
                </a:solidFill>
                <a:latin typeface="Times New Roman" panose="02020603050405020304" pitchFamily="18" charset="0"/>
                <a:cs typeface="Times New Roman" panose="02020603050405020304" pitchFamily="18" charset="0"/>
              </a:rPr>
              <a:t>Bảng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kiểm</a:t>
            </a:r>
            <a:endParaRPr lang="en-US" sz="2400" dirty="0">
              <a:solidFill>
                <a:srgbClr val="7030A0"/>
              </a:solidFill>
              <a:latin typeface="Times New Roman" panose="02020603050405020304" pitchFamily="18" charset="0"/>
              <a:cs typeface="Times New Roman" panose="02020603050405020304" pitchFamily="18" charset="0"/>
            </a:endParaRPr>
          </a:p>
          <a:p>
            <a:pPr algn="ctr"/>
            <a:r>
              <a:rPr lang="en-US" sz="2400" b="1" dirty="0" err="1">
                <a:solidFill>
                  <a:srgbClr val="7030A0"/>
                </a:solidFill>
                <a:latin typeface="Times New Roman" panose="02020603050405020304" pitchFamily="18" charset="0"/>
                <a:cs typeface="Times New Roman" panose="02020603050405020304" pitchFamily="18" charset="0"/>
              </a:rPr>
              <a:t>kĩ</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năng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viết</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đoạn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văn</a:t>
            </a:r>
            <a:endParaRPr lang="en-US" sz="2400"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34888167"/>
              </p:ext>
            </p:extLst>
          </p:nvPr>
        </p:nvGraphicFramePr>
        <p:xfrm>
          <a:off x="395536" y="1484786"/>
          <a:ext cx="8496943" cy="4938345"/>
        </p:xfrm>
        <a:graphic>
          <a:graphicData uri="http://schemas.openxmlformats.org/drawingml/2006/table">
            <a:tbl>
              <a:tblPr firstRow="1" firstCol="1" bandRow="1">
                <a:tableStyleId>{5C22544A-7EE6-4342-B048-85BDC9FD1C3A}</a:tableStyleId>
              </a:tblPr>
              <a:tblGrid>
                <a:gridCol w="653256">
                  <a:extLst>
                    <a:ext uri="{9D8B030D-6E8A-4147-A177-3AD203B41FA5}">
                      <a16:colId xmlns:a16="http://schemas.microsoft.com/office/drawing/2014/main" xmlns="" val="20000"/>
                    </a:ext>
                  </a:extLst>
                </a:gridCol>
                <a:gridCol w="6013094">
                  <a:extLst>
                    <a:ext uri="{9D8B030D-6E8A-4147-A177-3AD203B41FA5}">
                      <a16:colId xmlns:a16="http://schemas.microsoft.com/office/drawing/2014/main" xmlns="" val="20001"/>
                    </a:ext>
                  </a:extLst>
                </a:gridCol>
                <a:gridCol w="653256">
                  <a:extLst>
                    <a:ext uri="{9D8B030D-6E8A-4147-A177-3AD203B41FA5}">
                      <a16:colId xmlns:a16="http://schemas.microsoft.com/office/drawing/2014/main" xmlns="" val="20002"/>
                    </a:ext>
                  </a:extLst>
                </a:gridCol>
                <a:gridCol w="1177337">
                  <a:extLst>
                    <a:ext uri="{9D8B030D-6E8A-4147-A177-3AD203B41FA5}">
                      <a16:colId xmlns:a16="http://schemas.microsoft.com/office/drawing/2014/main" xmlns="" val="20003"/>
                    </a:ext>
                  </a:extLst>
                </a:gridCol>
              </a:tblGrid>
              <a:tr h="533574">
                <a:tc>
                  <a:txBody>
                    <a:bodyPr/>
                    <a:lstStyle/>
                    <a:p>
                      <a:pPr algn="ctr">
                        <a:lnSpc>
                          <a:spcPct val="115000"/>
                        </a:lnSpc>
                        <a:spcAft>
                          <a:spcPts val="1200"/>
                        </a:spcAft>
                      </a:pPr>
                      <a:r>
                        <a:rPr lang="en-US" sz="2400" dirty="0" err="1">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Tiêu chí</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Chưa đạt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533574">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Đảm bảo hình thức đoạn văn với dung lượng khoảng 5 - 7 câu.</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7916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spcAft>
                          <a:spcPts val="600"/>
                        </a:spcAft>
                      </a:pPr>
                      <a:r>
                        <a:rPr lang="en-US" sz="2400">
                          <a:effectLst/>
                          <a:latin typeface="Times New Roman" panose="02020603050405020304" pitchFamily="18" charset="0"/>
                          <a:cs typeface="Times New Roman" panose="02020603050405020304" pitchFamily="18" charset="0"/>
                        </a:rPr>
                        <a:t>Đoạn văn đúng chủ đề: Cảm nghĩ về nỗi nhớ thương mẹ của người con.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58052">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Lí lẽ dẫn chứng thuyết phục.</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533574">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262457">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5</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200"/>
                        </a:spcAft>
                      </a:pPr>
                      <a:r>
                        <a:rPr lang="en-US" sz="24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12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12965802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erge 3"/>
          <p:cNvSpPr/>
          <p:nvPr/>
        </p:nvSpPr>
        <p:spPr>
          <a:xfrm>
            <a:off x="1259632" y="116632"/>
            <a:ext cx="6840760" cy="1440160"/>
          </a:xfrm>
          <a:prstGeom prst="flowChartMerg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HƯỚNG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DẪN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TỰ</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HỌC</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683568" y="2060848"/>
            <a:ext cx="7992888" cy="2376264"/>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rgbClr val="FF0000"/>
                </a:solidFill>
                <a:latin typeface="Times New Roman" panose="02020603050405020304" pitchFamily="18" charset="0"/>
                <a:cs typeface="Times New Roman" panose="02020603050405020304" pitchFamily="18" charset="0"/>
              </a:rPr>
              <a:t>- Hoàn thiện các nội dung đã học trong bài;</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Tìm đọc thêm các bài thơ năm chữ có cùng đề tài như bài thơ:  “</a:t>
            </a:r>
            <a:r>
              <a:rPr lang="pt-BR" sz="2400" i="1" dirty="0">
                <a:solidFill>
                  <a:srgbClr val="FF0000"/>
                </a:solidFill>
                <a:latin typeface="Times New Roman" panose="02020603050405020304" pitchFamily="18" charset="0"/>
                <a:cs typeface="Times New Roman" panose="02020603050405020304" pitchFamily="18" charset="0"/>
              </a:rPr>
              <a:t>Tiếng gà trưa</a:t>
            </a:r>
            <a:r>
              <a:rPr lang="pt-BR" sz="2400" dirty="0">
                <a:solidFill>
                  <a:srgbClr val="FF0000"/>
                </a:solidFill>
                <a:latin typeface="Times New Roman" panose="02020603050405020304" pitchFamily="18" charset="0"/>
                <a:cs typeface="Times New Roman" panose="02020603050405020304" pitchFamily="18" charset="0"/>
              </a:rPr>
              <a:t>” của Xuân Quỳnh;</a:t>
            </a:r>
            <a:endParaRPr lang="en-US" sz="2400" dirty="0">
              <a:solidFill>
                <a:srgbClr val="FF0000"/>
              </a:solidFill>
              <a:latin typeface="Times New Roman" panose="02020603050405020304" pitchFamily="18" charset="0"/>
              <a:cs typeface="Times New Roman" panose="02020603050405020304" pitchFamily="18" charset="0"/>
            </a:endParaRPr>
          </a:p>
          <a:p>
            <a:r>
              <a:rPr lang="pt-BR" sz="2400" dirty="0">
                <a:solidFill>
                  <a:srgbClr val="FF0000"/>
                </a:solidFill>
                <a:latin typeface="Times New Roman" panose="02020603050405020304" pitchFamily="18" charset="0"/>
                <a:cs typeface="Times New Roman" panose="02020603050405020304" pitchFamily="18" charset="0"/>
              </a:rPr>
              <a:t>- Chuẩn bị: đọc tản văn: “</a:t>
            </a:r>
            <a:r>
              <a:rPr lang="pt-BR" sz="2400" i="1" dirty="0">
                <a:solidFill>
                  <a:srgbClr val="FF0000"/>
                </a:solidFill>
                <a:latin typeface="Times New Roman" panose="02020603050405020304" pitchFamily="18" charset="0"/>
                <a:cs typeface="Times New Roman" panose="02020603050405020304" pitchFamily="18" charset="0"/>
              </a:rPr>
              <a:t>Trở gió</a:t>
            </a:r>
            <a:r>
              <a:rPr lang="pt-BR" sz="2400" dirty="0">
                <a:solidFill>
                  <a:srgbClr val="FF0000"/>
                </a:solidFill>
                <a:latin typeface="Times New Roman" panose="02020603050405020304" pitchFamily="18" charset="0"/>
                <a:cs typeface="Times New Roman" panose="02020603050405020304" pitchFamily="18" charset="0"/>
              </a:rPr>
              <a:t>” của Nguyễn Ngọc Tư.</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246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4968552"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HOẠT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KHỞI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16594" y="957312"/>
            <a:ext cx="3907334" cy="2471688"/>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i="1" dirty="0">
                <a:solidFill>
                  <a:srgbClr val="00B050"/>
                </a:solidFill>
                <a:latin typeface="Times New Roman" panose="02020603050405020304" pitchFamily="18" charset="0"/>
                <a:cs typeface="Times New Roman" panose="02020603050405020304" pitchFamily="18" charset="0"/>
              </a:rPr>
              <a:t>Xác định thể thơ của từng bài thơ em đã được học ở lớp 6 vào</a:t>
            </a:r>
            <a:r>
              <a:rPr lang="de-DE" sz="2400" dirty="0">
                <a:solidFill>
                  <a:srgbClr val="00B050"/>
                </a:solidFill>
                <a:latin typeface="Times New Roman" panose="02020603050405020304" pitchFamily="18" charset="0"/>
                <a:cs typeface="Times New Roman" panose="02020603050405020304" pitchFamily="18" charset="0"/>
              </a:rPr>
              <a:t> </a:t>
            </a:r>
            <a:r>
              <a:rPr lang="pt-BR" sz="2400" b="1" dirty="0">
                <a:solidFill>
                  <a:srgbClr val="C00000"/>
                </a:solidFill>
                <a:latin typeface="Times New Roman" panose="02020603050405020304" pitchFamily="18" charset="0"/>
                <a:cs typeface="Times New Roman" panose="02020603050405020304" pitchFamily="18" charset="0"/>
              </a:rPr>
              <a:t>PHIẾU HỌC TẬP 08</a:t>
            </a:r>
            <a:r>
              <a:rPr lang="pt-BR"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4211960" y="-190797"/>
            <a:ext cx="5400600" cy="3240360"/>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i="1" dirty="0">
                <a:solidFill>
                  <a:srgbClr val="FF0000"/>
                </a:solidFill>
                <a:latin typeface="Times New Roman" panose="02020603050405020304" pitchFamily="18" charset="0"/>
                <a:cs typeface="Times New Roman" panose="02020603050405020304" pitchFamily="18" charset="0"/>
              </a:rPr>
              <a:t>Xôi là là một trong những món ăn quen thuộc của người Việt, em đã bao giờ được thưởng thức món ăn đó chưa? Hãy chia sẻ cảm nhận của bản thân về hương vị của món ăn đó.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2324583" y="1700808"/>
            <a:ext cx="4752528" cy="20162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7030A0"/>
                </a:solidFill>
                <a:latin typeface="Times New Roman" panose="02020603050405020304" pitchFamily="18" charset="0"/>
                <a:cs typeface="Times New Roman" panose="02020603050405020304" pitchFamily="18" charset="0"/>
              </a:rPr>
              <a:t>Các em hãy cùng trao đổi về những gì các em biết về các sự vật được thể hiện trong hình</a:t>
            </a:r>
            <a:r>
              <a:rPr lang="en-US" sz="2400" i="1" dirty="0">
                <a:solidFill>
                  <a:srgbClr val="7030A0"/>
                </a:solidFill>
                <a:latin typeface="Times New Roman" panose="02020603050405020304" pitchFamily="18" charset="0"/>
                <a:cs typeface="Times New Roman" panose="02020603050405020304" pitchFamily="18" charset="0"/>
              </a:rPr>
              <a:t>.</a:t>
            </a:r>
            <a:r>
              <a:rPr lang="en-US" sz="2400" dirty="0">
                <a:solidFill>
                  <a:srgbClr val="7030A0"/>
                </a:solidFill>
                <a:latin typeface="Times New Roman" panose="02020603050405020304" pitchFamily="18" charset="0"/>
                <a:cs typeface="Times New Roman" panose="02020603050405020304" pitchFamily="18" charset="0"/>
              </a:rPr>
              <a:t> </a:t>
            </a:r>
          </a:p>
        </p:txBody>
      </p:sp>
      <p:pic>
        <p:nvPicPr>
          <p:cNvPr id="8" name="Picture 7" descr="Bật mí 2 công thức nấu xôi lạc ngon nhất ~ Ẩm Thực Thông Thá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1488" y="4005064"/>
            <a:ext cx="2102520" cy="2448271"/>
          </a:xfrm>
          <a:prstGeom prst="rect">
            <a:avLst/>
          </a:prstGeom>
          <a:noFill/>
          <a:ln>
            <a:noFill/>
          </a:ln>
        </p:spPr>
      </p:pic>
      <p:pic>
        <p:nvPicPr>
          <p:cNvPr id="9" name="Picture 8" descr="Tổng hợp cách nấu 33 món xôi đặc biệt mềm dẻo, thơm ngon ~ Ẩm Thực Thông  Thá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7"/>
            <a:ext cx="2088232" cy="2592287"/>
          </a:xfrm>
          <a:prstGeom prst="rect">
            <a:avLst/>
          </a:prstGeom>
          <a:noFill/>
          <a:ln>
            <a:noFill/>
          </a:ln>
        </p:spPr>
      </p:pic>
      <p:pic>
        <p:nvPicPr>
          <p:cNvPr id="10" name="Picture 9" descr="Bí quyết nấu xôi ngon với nồi cơm điệ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005064"/>
            <a:ext cx="2160240" cy="2448270"/>
          </a:xfrm>
          <a:prstGeom prst="rect">
            <a:avLst/>
          </a:prstGeom>
          <a:noFill/>
          <a:ln>
            <a:noFill/>
          </a:ln>
        </p:spPr>
      </p:pic>
      <p:pic>
        <p:nvPicPr>
          <p:cNvPr id="11" name="Picture 10" descr="Cây cơm nếp - công dụng cây cơm nếp - địa chỉ bán cây cơm nế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4005064"/>
            <a:ext cx="1800200" cy="2448270"/>
          </a:xfrm>
          <a:prstGeom prst="rect">
            <a:avLst/>
          </a:prstGeom>
          <a:noFill/>
          <a:ln>
            <a:noFill/>
          </a:ln>
        </p:spPr>
      </p:pic>
    </p:spTree>
    <p:extLst>
      <p:ext uri="{BB962C8B-B14F-4D97-AF65-F5344CB8AC3E}">
        <p14:creationId xmlns:p14="http://schemas.microsoft.com/office/powerpoint/2010/main" val="2828874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1" nodeType="clickEffect">
                                  <p:stCondLst>
                                    <p:cond delay="0"/>
                                  </p:stCondLst>
                                  <p:childTnLst>
                                    <p:animEffect transition="out" filter="barn(inVertic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1" nodeType="clickEffect">
                                  <p:stCondLst>
                                    <p:cond delay="0"/>
                                  </p:stCondLst>
                                  <p:childTnLst>
                                    <p:animEffect transition="out" filter="circle(out)">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par>
                                <p:cTn id="39" presetID="21"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2000"/>
                                        <p:tgtEl>
                                          <p:spTgt spid="9"/>
                                        </p:tgtEl>
                                      </p:cBhvr>
                                    </p:animEffect>
                                  </p:childTnLst>
                                </p:cTn>
                              </p:par>
                              <p:par>
                                <p:cTn id="42" presetID="21" presetClass="entr" presetSubtype="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par>
                                <p:cTn id="45" presetID="21" presetClass="entr" presetSubtype="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7217236"/>
              </p:ext>
            </p:extLst>
          </p:nvPr>
        </p:nvGraphicFramePr>
        <p:xfrm>
          <a:off x="251520" y="764704"/>
          <a:ext cx="8568952" cy="2160240"/>
        </p:xfrm>
        <a:graphic>
          <a:graphicData uri="http://schemas.openxmlformats.org/drawingml/2006/table">
            <a:tbl>
              <a:tblPr firstRow="1" firstCol="1" bandRow="1">
                <a:tableStyleId>{5C22544A-7EE6-4342-B048-85BDC9FD1C3A}</a:tableStyleId>
              </a:tblPr>
              <a:tblGrid>
                <a:gridCol w="6390958">
                  <a:extLst>
                    <a:ext uri="{9D8B030D-6E8A-4147-A177-3AD203B41FA5}">
                      <a16:colId xmlns:a16="http://schemas.microsoft.com/office/drawing/2014/main" xmlns="" val="20000"/>
                    </a:ext>
                  </a:extLst>
                </a:gridCol>
                <a:gridCol w="2177994">
                  <a:extLst>
                    <a:ext uri="{9D8B030D-6E8A-4147-A177-3AD203B41FA5}">
                      <a16:colId xmlns:a16="http://schemas.microsoft.com/office/drawing/2014/main" xmlns="" val="20001"/>
                    </a:ext>
                  </a:extLst>
                </a:gridCol>
              </a:tblGrid>
              <a:tr h="443952">
                <a:tc>
                  <a:txBody>
                    <a:bodyPr/>
                    <a:lstStyle/>
                    <a:p>
                      <a:pPr marL="88900" algn="ctr">
                        <a:lnSpc>
                          <a:spcPct val="119000"/>
                        </a:lnSpc>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Tên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bài</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tác</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giả</a:t>
                      </a:r>
                      <a:endParaRPr lang="en-US" sz="24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101600">
                        <a:lnSpc>
                          <a:spcPct val="119000"/>
                        </a:lnSpc>
                        <a:spcAft>
                          <a:spcPts val="0"/>
                        </a:spcAft>
                      </a:pPr>
                      <a:r>
                        <a:rPr lang="en-US" sz="2400" dirty="0" err="1">
                          <a:solidFill>
                            <a:srgbClr val="FF0000"/>
                          </a:solidFill>
                          <a:effectLst/>
                          <a:latin typeface="Times New Roman" panose="02020603050405020304" pitchFamily="18" charset="0"/>
                          <a:cs typeface="Times New Roman" panose="02020603050405020304" pitchFamily="18" charset="0"/>
                        </a:rPr>
                        <a:t>Thể</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thơ</a:t>
                      </a:r>
                      <a:endParaRPr lang="en-US" sz="24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0"/>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Chuyện cổ tích về loài người (Xuân Quỳnh)</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dirty="0">
                          <a:effectLst/>
                          <a:latin typeface="Times New Roman" panose="02020603050405020304" pitchFamily="18" charset="0"/>
                          <a:cs typeface="Times New Roman" panose="02020603050405020304" pitchFamily="18" charset="0"/>
                        </a:rPr>
                        <a:t>Năm chữ</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Chuyện cổ nước mình (Lâm Thị Mỹ Dạ)</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a:effectLst/>
                          <a:latin typeface="Times New Roman" panose="02020603050405020304" pitchFamily="18" charset="0"/>
                          <a:cs typeface="Times New Roman" panose="02020603050405020304" pitchFamily="18" charset="0"/>
                        </a:rPr>
                        <a:t>Lục bát</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Bắt nạt (Nguyễn Thế Hoàng Linh)</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a:effectLst/>
                          <a:latin typeface="Times New Roman" panose="02020603050405020304" pitchFamily="18" charset="0"/>
                          <a:cs typeface="Times New Roman" panose="02020603050405020304" pitchFamily="18" charset="0"/>
                        </a:rPr>
                        <a:t>Năm chữ</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29072">
                <a:tc>
                  <a:txBody>
                    <a:bodyPr/>
                    <a:lstStyle/>
                    <a:p>
                      <a:pPr>
                        <a:lnSpc>
                          <a:spcPct val="115000"/>
                        </a:lnSpc>
                        <a:spcAft>
                          <a:spcPts val="0"/>
                        </a:spcAft>
                        <a:tabLst>
                          <a:tab pos="152400" algn="l"/>
                        </a:tabLst>
                      </a:pPr>
                      <a:r>
                        <a:rPr lang="de-DE" sz="2400" dirty="0">
                          <a:solidFill>
                            <a:srgbClr val="FFFF00"/>
                          </a:solidFill>
                          <a:effectLst/>
                          <a:latin typeface="Times New Roman" panose="02020603050405020304" pitchFamily="18" charset="0"/>
                          <a:cs typeface="Times New Roman" panose="02020603050405020304" pitchFamily="18" charset="0"/>
                        </a:rPr>
                        <a:t>Mây và sóng (Ta-go)</a:t>
                      </a:r>
                      <a:endParaRPr lang="en-US" sz="2400" dirty="0">
                        <a:solidFill>
                          <a:srgbClr val="FFFF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tabLst>
                          <a:tab pos="152400" algn="l"/>
                        </a:tabLst>
                      </a:pPr>
                      <a:r>
                        <a:rPr lang="de-DE" sz="2400" dirty="0">
                          <a:effectLst/>
                          <a:latin typeface="Times New Roman" panose="02020603050405020304" pitchFamily="18" charset="0"/>
                          <a:cs typeface="Times New Roman" panose="02020603050405020304" pitchFamily="18" charset="0"/>
                        </a:rPr>
                        <a:t>Tự do</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Horizontal Scroll 4"/>
          <p:cNvSpPr/>
          <p:nvPr/>
        </p:nvSpPr>
        <p:spPr>
          <a:xfrm>
            <a:off x="3004988" y="99926"/>
            <a:ext cx="3511227" cy="504403"/>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PHIẾU HỌC TẬP 08:</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704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179512" y="0"/>
            <a:ext cx="8064896" cy="1052736"/>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0000"/>
                </a:solidFill>
                <a:latin typeface="+mj-lt"/>
              </a:rPr>
              <a:t>HOẠT ĐỘNG 2: KHÁM PHÁ KIẾN THỨC MỚI</a:t>
            </a:r>
            <a:endParaRPr lang="en-US" sz="2400" dirty="0">
              <a:solidFill>
                <a:srgbClr val="FF0000"/>
              </a:solidFill>
              <a:latin typeface="+mj-lt"/>
            </a:endParaRPr>
          </a:p>
        </p:txBody>
      </p:sp>
      <p:sp>
        <p:nvSpPr>
          <p:cNvPr id="7" name="Rectangle 6"/>
          <p:cNvSpPr/>
          <p:nvPr/>
        </p:nvSpPr>
        <p:spPr>
          <a:xfrm>
            <a:off x="1043608" y="1228110"/>
            <a:ext cx="184731" cy="369332"/>
          </a:xfrm>
          <a:prstGeom prst="rect">
            <a:avLst/>
          </a:prstGeom>
        </p:spPr>
        <p:txBody>
          <a:bodyPr wrap="none">
            <a:spAutoFit/>
          </a:bodyPr>
          <a:lstStyle/>
          <a:p>
            <a:endParaRPr lang="en-US" dirty="0">
              <a:solidFill>
                <a:srgbClr val="FF0000"/>
              </a:solidFill>
            </a:endParaRPr>
          </a:p>
        </p:txBody>
      </p:sp>
      <p:sp>
        <p:nvSpPr>
          <p:cNvPr id="8" name="Flowchart: Terminator 7"/>
          <p:cNvSpPr/>
          <p:nvPr/>
        </p:nvSpPr>
        <p:spPr>
          <a:xfrm>
            <a:off x="1187624" y="1880828"/>
            <a:ext cx="3456384" cy="61206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Tác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giả</a:t>
            </a:r>
            <a:r>
              <a:rPr lang="en-US" sz="2400" b="1" dirty="0">
                <a:solidFill>
                  <a:srgbClr val="FFFF00"/>
                </a:solidFill>
                <a:latin typeface="Times New Roman" panose="02020603050405020304" pitchFamily="18" charset="0"/>
                <a:cs typeface="Times New Roman" panose="02020603050405020304" pitchFamily="18" charset="0"/>
              </a:rPr>
              <a:t> Thanh </a:t>
            </a:r>
            <a:r>
              <a:rPr lang="en-US" sz="2400" b="1" dirty="0" err="1">
                <a:solidFill>
                  <a:srgbClr val="FFFF00"/>
                </a:solidFill>
                <a:latin typeface="Times New Roman" panose="02020603050405020304" pitchFamily="18" charset="0"/>
                <a:cs typeface="Times New Roman" panose="02020603050405020304" pitchFamily="18" charset="0"/>
              </a:rPr>
              <a:t>Thảo</a:t>
            </a:r>
            <a:endParaRPr lang="en-US" sz="2400" dirty="0">
              <a:solidFill>
                <a:srgbClr val="FFFF00"/>
              </a:solidFill>
              <a:latin typeface="Times New Roman" panose="02020603050405020304" pitchFamily="18" charset="0"/>
              <a:cs typeface="Times New Roman" panose="02020603050405020304" pitchFamily="18" charset="0"/>
            </a:endParaRPr>
          </a:p>
        </p:txBody>
      </p:sp>
      <p:pic>
        <p:nvPicPr>
          <p:cNvPr id="9" name="Picture 8" descr="Nhà thơ Thanh Thảo - Nhà thơ nổi tiếng quê Quảng Ngãi - Top Quảng Ngã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36712"/>
            <a:ext cx="2736304" cy="2520280"/>
          </a:xfrm>
          <a:prstGeom prst="rect">
            <a:avLst/>
          </a:prstGeom>
          <a:noFill/>
          <a:ln>
            <a:noFill/>
          </a:ln>
        </p:spPr>
      </p:pic>
      <p:sp>
        <p:nvSpPr>
          <p:cNvPr id="11" name="Vertical Scroll 10"/>
          <p:cNvSpPr/>
          <p:nvPr/>
        </p:nvSpPr>
        <p:spPr>
          <a:xfrm>
            <a:off x="4650332" y="3517949"/>
            <a:ext cx="4242147" cy="3024336"/>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rgbClr val="002060"/>
                </a:solidFill>
                <a:latin typeface="Times New Roman" panose="02020603050405020304" pitchFamily="18" charset="0"/>
                <a:cs typeface="Times New Roman" panose="02020603050405020304" pitchFamily="18" charset="0"/>
              </a:rPr>
              <a:t>Tác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tiêu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biểu</a:t>
            </a:r>
            <a:r>
              <a:rPr lang="en-US" sz="2400"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Những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người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tới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(1981); </a:t>
            </a:r>
            <a:r>
              <a:rPr lang="en-US" sz="2400" i="1" dirty="0" err="1">
                <a:solidFill>
                  <a:srgbClr val="002060"/>
                </a:solidFill>
                <a:latin typeface="Times New Roman" panose="02020603050405020304" pitchFamily="18" charset="0"/>
                <a:cs typeface="Times New Roman" panose="02020603050405020304" pitchFamily="18" charset="0"/>
              </a:rPr>
              <a:t>Khối</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vuông</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ru-bích</a:t>
            </a:r>
            <a:r>
              <a:rPr lang="en-US" sz="2400" dirty="0">
                <a:solidFill>
                  <a:srgbClr val="002060"/>
                </a:solidFill>
                <a:latin typeface="Times New Roman" panose="02020603050405020304" pitchFamily="18" charset="0"/>
                <a:cs typeface="Times New Roman" panose="02020603050405020304" pitchFamily="18" charset="0"/>
              </a:rPr>
              <a:t> (1985), </a:t>
            </a:r>
            <a:r>
              <a:rPr lang="en-US" sz="2400" i="1" dirty="0" err="1">
                <a:solidFill>
                  <a:srgbClr val="002060"/>
                </a:solidFill>
                <a:latin typeface="Times New Roman" panose="02020603050405020304" pitchFamily="18" charset="0"/>
                <a:cs typeface="Times New Roman" panose="02020603050405020304" pitchFamily="18" charset="0"/>
              </a:rPr>
              <a:t>Từ</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đến</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một</a:t>
            </a:r>
            <a:r>
              <a:rPr lang="en-US" sz="2400" i="1" dirty="0">
                <a:solidFill>
                  <a:srgbClr val="002060"/>
                </a:solidFill>
                <a:latin typeface="Times New Roman" panose="02020603050405020304" pitchFamily="18" charset="0"/>
                <a:cs typeface="Times New Roman" panose="02020603050405020304" pitchFamily="18" charset="0"/>
              </a:rPr>
              <a:t> </a:t>
            </a:r>
            <a:r>
              <a:rPr lang="en-US" sz="2400" i="1" dirty="0" err="1">
                <a:solidFill>
                  <a:srgbClr val="002060"/>
                </a:solidFill>
                <a:latin typeface="Times New Roman" panose="02020603050405020304" pitchFamily="18" charset="0"/>
                <a:cs typeface="Times New Roman" panose="02020603050405020304" pitchFamily="18" charset="0"/>
              </a:rPr>
              <a:t>trăm</a:t>
            </a:r>
            <a:r>
              <a:rPr lang="en-US" sz="2400" dirty="0">
                <a:solidFill>
                  <a:srgbClr val="002060"/>
                </a:solidFill>
                <a:latin typeface="Times New Roman" panose="02020603050405020304" pitchFamily="18" charset="0"/>
                <a:cs typeface="Times New Roman" panose="02020603050405020304" pitchFamily="18" charset="0"/>
              </a:rPr>
              <a:t> (1988)…</a:t>
            </a:r>
          </a:p>
        </p:txBody>
      </p:sp>
      <p:sp>
        <p:nvSpPr>
          <p:cNvPr id="12" name="Vertical Scroll 11"/>
          <p:cNvSpPr/>
          <p:nvPr/>
        </p:nvSpPr>
        <p:spPr>
          <a:xfrm>
            <a:off x="179512" y="2924944"/>
            <a:ext cx="4256856" cy="3608784"/>
          </a:xfrm>
          <a:prstGeom prst="verticalScroll">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Sinh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năm</a:t>
            </a:r>
            <a:r>
              <a:rPr lang="en-US" sz="2400" dirty="0">
                <a:solidFill>
                  <a:srgbClr val="002060"/>
                </a:solidFill>
                <a:latin typeface="Times New Roman" panose="02020603050405020304" pitchFamily="18" charset="0"/>
                <a:cs typeface="Times New Roman" panose="02020603050405020304" pitchFamily="18" charset="0"/>
              </a:rPr>
              <a:t> 1946, </a:t>
            </a:r>
            <a:r>
              <a:rPr lang="en-US" sz="2400" dirty="0" err="1">
                <a:solidFill>
                  <a:srgbClr val="002060"/>
                </a:solidFill>
                <a:latin typeface="Times New Roman" panose="02020603050405020304" pitchFamily="18" charset="0"/>
                <a:cs typeface="Times New Roman" panose="02020603050405020304" pitchFamily="18" charset="0"/>
              </a:rPr>
              <a:t>quê</a:t>
            </a:r>
            <a:r>
              <a:rPr lang="en-US" sz="2400" dirty="0">
                <a:solidFill>
                  <a:srgbClr val="002060"/>
                </a:solidFill>
                <a:latin typeface="Times New Roman" panose="02020603050405020304" pitchFamily="18" charset="0"/>
                <a:cs typeface="Times New Roman" panose="02020603050405020304" pitchFamily="18" charset="0"/>
              </a:rPr>
              <a:t> ở </a:t>
            </a:r>
            <a:r>
              <a:rPr lang="en-US" sz="2400" dirty="0" err="1">
                <a:solidFill>
                  <a:srgbClr val="002060"/>
                </a:solidFill>
                <a:latin typeface="Times New Roman" panose="02020603050405020304" pitchFamily="18" charset="0"/>
                <a:cs typeface="Times New Roman" panose="02020603050405020304" pitchFamily="18" charset="0"/>
              </a:rPr>
              <a:t>Quảng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Ngãi</a:t>
            </a:r>
            <a:r>
              <a:rPr lang="en-US" sz="2400" dirty="0">
                <a:solidFill>
                  <a:srgbClr val="002060"/>
                </a:solidFill>
                <a:latin typeface="Times New Roman" panose="02020603050405020304" pitchFamily="18" charset="0"/>
                <a:cs typeface="Times New Roman" panose="02020603050405020304" pitchFamily="18" charset="0"/>
              </a:rPr>
              <a:t>.</a:t>
            </a:r>
          </a:p>
          <a:p>
            <a:pPr algn="jus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công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chú</a:t>
            </a:r>
            <a:r>
              <a:rPr lang="en-US" sz="2400" dirty="0">
                <a:solidFill>
                  <a:srgbClr val="002060"/>
                </a:solidFill>
                <a:latin typeface="Times New Roman" panose="02020603050405020304" pitchFamily="18" charset="0"/>
                <a:cs typeface="Times New Roman" panose="02020603050405020304" pitchFamily="18" charset="0"/>
              </a:rPr>
              <a:t> ý qua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tập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trường</a:t>
            </a:r>
            <a:r>
              <a:rPr lang="en-US" sz="2400" dirty="0">
                <a:solidFill>
                  <a:srgbClr val="002060"/>
                </a:solidFill>
                <a:latin typeface="Times New Roman" panose="02020603050405020304" pitchFamily="18" charset="0"/>
                <a:cs typeface="Times New Roman" panose="02020603050405020304" pitchFamily="18" charset="0"/>
              </a:rPr>
              <a:t> ca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tranh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vấn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cuộc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hậu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chiến</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3" name="Horizontal Scroll 12"/>
          <p:cNvSpPr/>
          <p:nvPr/>
        </p:nvSpPr>
        <p:spPr>
          <a:xfrm>
            <a:off x="89502" y="909410"/>
            <a:ext cx="5652628"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Times New Roman" panose="02020603050405020304" pitchFamily="18" charset="0"/>
                <a:cs typeface="Times New Roman" panose="02020603050405020304" pitchFamily="18" charset="0"/>
              </a:rPr>
              <a:t>II. </a:t>
            </a:r>
            <a:r>
              <a:rPr lang="en-US" sz="2400" dirty="0" err="1">
                <a:solidFill>
                  <a:srgbClr val="FF0000"/>
                </a:solidFill>
                <a:latin typeface="Times New Roman" panose="02020603050405020304" pitchFamily="18" charset="0"/>
                <a:cs typeface="Times New Roman" panose="02020603050405020304" pitchFamily="18" charset="0"/>
              </a:rPr>
              <a:t>KHÁM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a:t>
            </a:r>
            <a:r>
              <a:rPr lang="en-US" sz="2400" dirty="0">
                <a:solidFill>
                  <a:srgbClr val="FF0000"/>
                </a:solidFill>
                <a:latin typeface="Times New Roman" panose="02020603050405020304" pitchFamily="18" charset="0"/>
                <a:cs typeface="Times New Roman" panose="02020603050405020304" pitchFamily="18" charset="0"/>
              </a:rPr>
              <a:t> CHUNG </a:t>
            </a:r>
            <a:r>
              <a:rPr lang="en-US" sz="2400" dirty="0" err="1">
                <a:solidFill>
                  <a:srgbClr val="FF0000"/>
                </a:solidFill>
                <a:latin typeface="Times New Roman" panose="02020603050405020304" pitchFamily="18" charset="0"/>
                <a:cs typeface="Times New Roman" panose="02020603050405020304" pitchFamily="18" charset="0"/>
              </a:rPr>
              <a:t>VĂN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099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ÀI GIẢNG NGỮ VĂN LỚP 12"/>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952328" cy="3731687"/>
          </a:xfrm>
          <a:prstGeom prst="rect">
            <a:avLst/>
          </a:prstGeom>
          <a:noFill/>
          <a:ln>
            <a:noFill/>
          </a:ln>
        </p:spPr>
      </p:pic>
      <p:pic>
        <p:nvPicPr>
          <p:cNvPr id="5" name="Picture 4" descr="Dấu chân qua trảng cỏ (Thơ), Những người đi tới biển (Trường ca), Những  ngọn sóng mặt trời (Trường ca)"/>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32656"/>
            <a:ext cx="2952328" cy="3715688"/>
          </a:xfrm>
          <a:prstGeom prst="rect">
            <a:avLst/>
          </a:prstGeom>
          <a:noFill/>
          <a:ln>
            <a:noFill/>
          </a:ln>
        </p:spPr>
      </p:pic>
      <p:sp>
        <p:nvSpPr>
          <p:cNvPr id="3" name="TextBox 2"/>
          <p:cNvSpPr txBox="1"/>
          <p:nvPr/>
        </p:nvSpPr>
        <p:spPr>
          <a:xfrm>
            <a:off x="971600" y="4509120"/>
            <a:ext cx="6624736" cy="707886"/>
          </a:xfrm>
          <a:prstGeom prst="rect">
            <a:avLst/>
          </a:prstGeom>
          <a:noFill/>
        </p:spPr>
        <p:txBody>
          <a:bodyPr wrap="square" rtlCol="0">
            <a:spAutoFit/>
          </a:bodyPr>
          <a:lstStyle/>
          <a:p>
            <a:r>
              <a:rPr lang="en-US" sz="4000" b="1" dirty="0" err="1"/>
              <a:t>KHÁM</a:t>
            </a:r>
            <a:r>
              <a:rPr lang="en-US" sz="4000" b="1" dirty="0"/>
              <a:t> </a:t>
            </a:r>
            <a:r>
              <a:rPr lang="en-US" sz="4000" b="1" dirty="0" err="1"/>
              <a:t>PHÁ</a:t>
            </a:r>
            <a:r>
              <a:rPr lang="en-US" sz="4000" b="1" dirty="0"/>
              <a:t> CHUNG </a:t>
            </a:r>
            <a:r>
              <a:rPr lang="en-US" sz="4000" b="1" dirty="0" err="1"/>
              <a:t>VĂN</a:t>
            </a:r>
            <a:r>
              <a:rPr lang="en-US" sz="4000" b="1" dirty="0"/>
              <a:t> </a:t>
            </a:r>
            <a:r>
              <a:rPr lang="en-US" sz="4000" b="1" dirty="0" err="1"/>
              <a:t>BẢN</a:t>
            </a:r>
            <a:endParaRPr lang="en-US" sz="4000" b="1" dirty="0"/>
          </a:p>
        </p:txBody>
      </p:sp>
    </p:spTree>
    <p:extLst>
      <p:ext uri="{BB962C8B-B14F-4D97-AF65-F5344CB8AC3E}">
        <p14:creationId xmlns:p14="http://schemas.microsoft.com/office/powerpoint/2010/main" val="1237226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16632"/>
            <a:ext cx="4464496" cy="72008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2. </a:t>
            </a:r>
            <a:r>
              <a:rPr lang="en-US" sz="2400" b="1" dirty="0" err="1">
                <a:solidFill>
                  <a:srgbClr val="FF0000"/>
                </a:solidFill>
                <a:latin typeface="Times New Roman" panose="02020603050405020304" pitchFamily="18" charset="0"/>
                <a:cs typeface="Times New Roman" panose="02020603050405020304" pitchFamily="18" charset="0"/>
              </a:rPr>
              <a:t>Văn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Gặp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cơm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nếp</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240360" cy="1944216"/>
          </a:xfrm>
          <a:prstGeom prst="rect">
            <a:avLst/>
          </a:prstGeom>
        </p:spPr>
      </p:pic>
      <p:sp>
        <p:nvSpPr>
          <p:cNvPr id="7" name="Oval Callout 6"/>
          <p:cNvSpPr/>
          <p:nvPr/>
        </p:nvSpPr>
        <p:spPr>
          <a:xfrm>
            <a:off x="179512" y="1124744"/>
            <a:ext cx="3312368" cy="194421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Phân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biệt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sự</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nhau</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giữa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xôi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cơm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nếp</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Oval Callout 7"/>
          <p:cNvSpPr/>
          <p:nvPr/>
        </p:nvSpPr>
        <p:spPr>
          <a:xfrm>
            <a:off x="3275856" y="1633091"/>
            <a:ext cx="3672408" cy="3447802"/>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B050"/>
                </a:solidFill>
                <a:latin typeface="Times New Roman" panose="02020603050405020304" pitchFamily="18" charset="0"/>
                <a:cs typeface="Times New Roman" panose="02020603050405020304" pitchFamily="18" charset="0"/>
              </a:rPr>
              <a:t>Người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tỏ</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trong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bài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thơ</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chủ</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a:t>
            </a:r>
            <a:r>
              <a:rPr lang="en-US" sz="2400" i="1" dirty="0" err="1">
                <a:solidFill>
                  <a:srgbClr val="00B050"/>
                </a:solidFill>
                <a:latin typeface="Times New Roman" panose="02020603050405020304" pitchFamily="18" charset="0"/>
                <a:cs typeface="Times New Roman" panose="02020603050405020304" pitchFamily="18" charset="0"/>
              </a:rPr>
              <a:t>nhân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vật</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trữ</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tình</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Đối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tượng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thể</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hiện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cảm</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xúc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là</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ai</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Oval Callout 8"/>
          <p:cNvSpPr/>
          <p:nvPr/>
        </p:nvSpPr>
        <p:spPr>
          <a:xfrm>
            <a:off x="467544" y="2096852"/>
            <a:ext cx="3312368" cy="324036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0070C0"/>
                </a:solidFill>
                <a:latin typeface="Times New Roman" panose="02020603050405020304" pitchFamily="18" charset="0"/>
                <a:cs typeface="Times New Roman" panose="02020603050405020304" pitchFamily="18" charset="0"/>
              </a:rPr>
              <a:t>Xác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định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loại</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giọng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điệu</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bố</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cục</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Văn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bản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có</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thể</a:t>
            </a:r>
            <a:r>
              <a:rPr lang="en-US" sz="2400" i="1" dirty="0">
                <a:solidFill>
                  <a:srgbClr val="0070C0"/>
                </a:solidFill>
                <a:latin typeface="Times New Roman" panose="02020603050405020304" pitchFamily="18" charset="0"/>
                <a:cs typeface="Times New Roman" panose="02020603050405020304" pitchFamily="18" charset="0"/>
              </a:rPr>
              <a:t> chia </a:t>
            </a:r>
            <a:r>
              <a:rPr lang="en-US" sz="2400" i="1" dirty="0" err="1">
                <a:solidFill>
                  <a:srgbClr val="0070C0"/>
                </a:solidFill>
                <a:latin typeface="Times New Roman" panose="02020603050405020304" pitchFamily="18" charset="0"/>
                <a:cs typeface="Times New Roman" panose="02020603050405020304" pitchFamily="18" charset="0"/>
              </a:rPr>
              <a:t>thành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mấy</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Nội</a:t>
            </a:r>
            <a:r>
              <a:rPr lang="en-US" sz="2400" i="1" dirty="0">
                <a:solidFill>
                  <a:srgbClr val="0070C0"/>
                </a:solidFill>
                <a:latin typeface="Times New Roman" panose="02020603050405020304" pitchFamily="18" charset="0"/>
                <a:cs typeface="Times New Roman" panose="02020603050405020304" pitchFamily="18" charset="0"/>
              </a:rPr>
              <a:t> dung </a:t>
            </a:r>
            <a:r>
              <a:rPr lang="en-US" sz="2400" i="1" dirty="0" err="1">
                <a:solidFill>
                  <a:srgbClr val="0070C0"/>
                </a:solidFill>
                <a:latin typeface="Times New Roman" panose="02020603050405020304" pitchFamily="18" charset="0"/>
                <a:cs typeface="Times New Roman" panose="02020603050405020304" pitchFamily="18" charset="0"/>
              </a:rPr>
              <a:t>chính</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từng</a:t>
            </a:r>
            <a:r>
              <a:rPr lang="en-US" sz="2400" i="1" dirty="0">
                <a:solidFill>
                  <a:srgbClr val="0070C0"/>
                </a:solidFill>
                <a:latin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cs typeface="Times New Roman" panose="02020603050405020304" pitchFamily="18" charset="0"/>
              </a:rPr>
              <a:t>phần</a:t>
            </a:r>
            <a:r>
              <a:rPr lang="en-US" sz="2400" i="1"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6084168" y="2438598"/>
            <a:ext cx="2808312" cy="1980220"/>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7030A0"/>
                </a:solidFill>
                <a:latin typeface="Times New Roman" panose="02020603050405020304" pitchFamily="18" charset="0"/>
                <a:cs typeface="Times New Roman" panose="02020603050405020304" pitchFamily="18" charset="0"/>
              </a:rPr>
              <a:t>Nêu</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đề</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tài</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của</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văn</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bản</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3641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ppt_x"/>
                                          </p:val>
                                        </p:tav>
                                      </p:tavLst>
                                    </p:anim>
                                    <p:anim calcmode="lin" valueType="num">
                                      <p:cBhvr additive="base">
                                        <p:cTn id="18" dur="500"/>
                                        <p:tgtEl>
                                          <p:spTgt spid="7"/>
                                        </p:tgtEl>
                                        <p:attrNameLst>
                                          <p:attrName>ppt_y</p:attrName>
                                        </p:attrNameLst>
                                      </p:cBhvr>
                                      <p:tavLst>
                                        <p:tav tm="0">
                                          <p:val>
                                            <p:strVal val="ppt_y"/>
                                          </p:val>
                                        </p:tav>
                                        <p:tav tm="100000">
                                          <p:val>
                                            <p:strVal val="1+ppt_h/2"/>
                                          </p:val>
                                        </p:tav>
                                      </p:tavLst>
                                    </p:anim>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1" nodeType="clickEffect">
                                  <p:stCondLst>
                                    <p:cond delay="0"/>
                                  </p:stCondLst>
                                  <p:childTnLst>
                                    <p:anim calcmode="lin" valueType="num">
                                      <p:cBhvr>
                                        <p:cTn id="53" dur="500"/>
                                        <p:tgtEl>
                                          <p:spTgt spid="10"/>
                                        </p:tgtEl>
                                        <p:attrNameLst>
                                          <p:attrName>ppt_w</p:attrName>
                                        </p:attrNameLst>
                                      </p:cBhvr>
                                      <p:tavLst>
                                        <p:tav tm="0">
                                          <p:val>
                                            <p:strVal val="ppt_w"/>
                                          </p:val>
                                        </p:tav>
                                        <p:tav tm="100000">
                                          <p:val>
                                            <p:fltVal val="0"/>
                                          </p:val>
                                        </p:tav>
                                      </p:tavLst>
                                    </p:anim>
                                    <p:anim calcmode="lin" valueType="num">
                                      <p:cBhvr>
                                        <p:cTn id="54" dur="500"/>
                                        <p:tgtEl>
                                          <p:spTgt spid="10"/>
                                        </p:tgtEl>
                                        <p:attrNameLst>
                                          <p:attrName>ppt_h</p:attrName>
                                        </p:attrNameLst>
                                      </p:cBhvr>
                                      <p:tavLst>
                                        <p:tav tm="0">
                                          <p:val>
                                            <p:strVal val="ppt_h"/>
                                          </p:val>
                                        </p:tav>
                                        <p:tav tm="100000">
                                          <p:val>
                                            <p:fltVal val="0"/>
                                          </p:val>
                                        </p:tav>
                                      </p:tavLst>
                                    </p:anim>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8" grpId="0" animBg="1"/>
      <p:bldP spid="8" grpId="1" animBg="1"/>
      <p:bldP spid="9" grpId="0" animBg="1"/>
      <p:bldP spid="9"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123728" y="332656"/>
            <a:ext cx="4536504" cy="792088"/>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a. </a:t>
            </a:r>
            <a:r>
              <a:rPr lang="en-US" sz="2400" b="1" dirty="0" err="1">
                <a:solidFill>
                  <a:srgbClr val="FFFF00"/>
                </a:solidFill>
                <a:latin typeface="Times New Roman" panose="02020603050405020304" pitchFamily="18" charset="0"/>
                <a:cs typeface="Times New Roman" panose="02020603050405020304" pitchFamily="18" charset="0"/>
              </a:rPr>
              <a:t>Đọc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chú</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thích</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5144168"/>
              </p:ext>
            </p:extLst>
          </p:nvPr>
        </p:nvGraphicFramePr>
        <p:xfrm>
          <a:off x="179512" y="1484784"/>
          <a:ext cx="8856985" cy="35661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xmlns="" val="20000"/>
                    </a:ext>
                  </a:extLst>
                </a:gridCol>
                <a:gridCol w="4824537">
                  <a:extLst>
                    <a:ext uri="{9D8B030D-6E8A-4147-A177-3AD203B41FA5}">
                      <a16:colId xmlns:a16="http://schemas.microsoft.com/office/drawing/2014/main" xmlns="" val="20001"/>
                    </a:ext>
                  </a:extLst>
                </a:gridCol>
              </a:tblGrid>
              <a:tr h="370840">
                <a:tc gridSpan="2">
                  <a:txBody>
                    <a:bodyPr/>
                    <a:lstStyle/>
                    <a:p>
                      <a:pPr algn="ct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Xôi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cơm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nếp</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70840">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Giống</a:t>
                      </a:r>
                      <a:r>
                        <a:rPr lang="en-US" sz="2400" kern="1200" dirty="0">
                          <a:solidFill>
                            <a:srgbClr val="7030A0"/>
                          </a:solidFill>
                          <a:effectLst/>
                          <a:latin typeface="Times New Roman" panose="02020603050405020304" pitchFamily="18" charset="0"/>
                          <a:ea typeface="+mn-ea"/>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kern="1200" dirty="0" err="1">
                          <a:solidFill>
                            <a:srgbClr val="7030A0"/>
                          </a:solidFill>
                          <a:effectLst/>
                          <a:latin typeface="Times New Roman" panose="02020603050405020304" pitchFamily="18" charset="0"/>
                          <a:ea typeface="+mn-ea"/>
                          <a:cs typeface="Times New Roman" panose="02020603050405020304" pitchFamily="18" charset="0"/>
                        </a:rPr>
                        <a:t>Khác</a:t>
                      </a:r>
                      <a:endParaRPr lang="en-US" sz="2400" dirty="0">
                        <a:solidFill>
                          <a:srgbClr val="7030A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370840">
                <a:tc>
                  <a:txBody>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ùng sử dụng một loại nguyên liệu là gạo 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ở cách nấu, mục đích nấu. Xôi được đồ hoặc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chín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rất cầu kì nên thường chỉ được làm vào dịp lễ, tết hoặc giỗ chạp. Còn cơm nếp có thể 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giống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nấu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tẻ</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ngày thường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7577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411760" y="49808"/>
            <a:ext cx="4752528" cy="576064"/>
          </a:xfrm>
          <a:prstGeom prst="flowChartTermina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FF00"/>
                </a:solidFill>
                <a:latin typeface="Times New Roman" panose="02020603050405020304" pitchFamily="18" charset="0"/>
                <a:cs typeface="Times New Roman" panose="02020603050405020304" pitchFamily="18" charset="0"/>
              </a:rPr>
              <a:t>b. </a:t>
            </a:r>
            <a:r>
              <a:rPr lang="en-US" sz="2400" b="1" dirty="0" err="1">
                <a:solidFill>
                  <a:srgbClr val="FFFF00"/>
                </a:solidFill>
                <a:latin typeface="Times New Roman" panose="02020603050405020304" pitchFamily="18" charset="0"/>
                <a:cs typeface="Times New Roman" panose="02020603050405020304" pitchFamily="18" charset="0"/>
              </a:rPr>
              <a:t>Tìm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hiểu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chung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bản</a:t>
            </a:r>
            <a:endParaRPr lang="en-US" sz="24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55138970"/>
              </p:ext>
            </p:extLst>
          </p:nvPr>
        </p:nvGraphicFramePr>
        <p:xfrm>
          <a:off x="195606" y="980728"/>
          <a:ext cx="8928997" cy="5535905"/>
        </p:xfrm>
        <a:graphic>
          <a:graphicData uri="http://schemas.openxmlformats.org/drawingml/2006/table">
            <a:tbl>
              <a:tblPr firstRow="1" bandRow="1">
                <a:tableStyleId>{5C22544A-7EE6-4342-B048-85BDC9FD1C3A}</a:tableStyleId>
              </a:tblPr>
              <a:tblGrid>
                <a:gridCol w="2160242">
                  <a:extLst>
                    <a:ext uri="{9D8B030D-6E8A-4147-A177-3AD203B41FA5}">
                      <a16:colId xmlns:a16="http://schemas.microsoft.com/office/drawing/2014/main" xmlns="" val="20000"/>
                    </a:ext>
                  </a:extLst>
                </a:gridCol>
                <a:gridCol w="1411357">
                  <a:extLst>
                    <a:ext uri="{9D8B030D-6E8A-4147-A177-3AD203B41FA5}">
                      <a16:colId xmlns:a16="http://schemas.microsoft.com/office/drawing/2014/main" xmlns="" val="20001"/>
                    </a:ext>
                  </a:extLst>
                </a:gridCol>
                <a:gridCol w="1252939">
                  <a:extLst>
                    <a:ext uri="{9D8B030D-6E8A-4147-A177-3AD203B41FA5}">
                      <a16:colId xmlns:a16="http://schemas.microsoft.com/office/drawing/2014/main" xmlns="" val="20002"/>
                    </a:ext>
                  </a:extLst>
                </a:gridCol>
                <a:gridCol w="2318660">
                  <a:extLst>
                    <a:ext uri="{9D8B030D-6E8A-4147-A177-3AD203B41FA5}">
                      <a16:colId xmlns:a16="http://schemas.microsoft.com/office/drawing/2014/main" xmlns="" val="20003"/>
                    </a:ext>
                  </a:extLst>
                </a:gridCol>
                <a:gridCol w="1785799">
                  <a:extLst>
                    <a:ext uri="{9D8B030D-6E8A-4147-A177-3AD203B41FA5}">
                      <a16:colId xmlns:a16="http://schemas.microsoft.com/office/drawing/2014/main" xmlns="" val="20004"/>
                    </a:ext>
                  </a:extLst>
                </a:gridCol>
              </a:tblGrid>
              <a:tr h="1421105">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trữ</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tình</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đối</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tượng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xúc</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Thể</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loại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Giọng</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điệu</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24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0000"/>
                          </a:solidFill>
                          <a:effectLst/>
                          <a:latin typeface="Times New Roman" panose="02020603050405020304" pitchFamily="18" charset="0"/>
                          <a:ea typeface="+mn-ea"/>
                          <a:cs typeface="Times New Roman" panose="02020603050405020304" pitchFamily="18" charset="0"/>
                        </a:rPr>
                        <a:t>tài</a:t>
                      </a:r>
                      <a:endParaRPr lang="en-US" sz="24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4096127">
                <a:tc>
                  <a:txBody>
                    <a:bodyPr/>
                    <a:lstStyle/>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Người bày tỏ cảm 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đội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anh</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nơi</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i="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năm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chữ</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trẻo</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1: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khơi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2: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ảnh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mẹ</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kí</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a:t>
                      </a: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Khổ</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3,4: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xúc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con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gặp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cơm</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nếp</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just"/>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lính</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hương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240301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2105</Words>
  <Application>Microsoft Office PowerPoint</Application>
  <PresentationFormat>On-screen Show (4:3)</PresentationFormat>
  <Paragraphs>207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21AK22</cp:lastModifiedBy>
  <cp:revision>70</cp:revision>
  <dcterms:created xsi:type="dcterms:W3CDTF">2022-06-19T22:24:03Z</dcterms:created>
  <dcterms:modified xsi:type="dcterms:W3CDTF">2024-10-06T15:52:43Z</dcterms:modified>
</cp:coreProperties>
</file>