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DEFAA-D68B-444A-80A3-307A3A97C6B5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1A15-ADE1-490C-BBEA-FE0B0D19E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992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DEFAA-D68B-444A-80A3-307A3A97C6B5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1A15-ADE1-490C-BBEA-FE0B0D19E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112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DEFAA-D68B-444A-80A3-307A3A97C6B5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1A15-ADE1-490C-BBEA-FE0B0D19E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40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DEFAA-D68B-444A-80A3-307A3A97C6B5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1A15-ADE1-490C-BBEA-FE0B0D19E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265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DEFAA-D68B-444A-80A3-307A3A97C6B5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1A15-ADE1-490C-BBEA-FE0B0D19E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06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DEFAA-D68B-444A-80A3-307A3A97C6B5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1A15-ADE1-490C-BBEA-FE0B0D19E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8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DEFAA-D68B-444A-80A3-307A3A97C6B5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1A15-ADE1-490C-BBEA-FE0B0D19E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896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DEFAA-D68B-444A-80A3-307A3A97C6B5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1A15-ADE1-490C-BBEA-FE0B0D19E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809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DEFAA-D68B-444A-80A3-307A3A97C6B5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1A15-ADE1-490C-BBEA-FE0B0D19E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76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DEFAA-D68B-444A-80A3-307A3A97C6B5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1A15-ADE1-490C-BBEA-FE0B0D19E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943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DEFAA-D68B-444A-80A3-307A3A97C6B5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1A15-ADE1-490C-BBEA-FE0B0D19E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69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DEFAA-D68B-444A-80A3-307A3A97C6B5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41A15-ADE1-490C-BBEA-FE0B0D19E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802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88640"/>
            <a:ext cx="8784976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/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 VĂN GHI LẠI CẢM XÚC SAU KHI ĐỌC MỘT BÀI THƠ BỐN CHỮ HOẶC NĂM CHỮ</a:t>
            </a:r>
            <a:endParaRPr lang="en-US" sz="2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Notched Right Arrow 4"/>
          <p:cNvSpPr/>
          <p:nvPr/>
        </p:nvSpPr>
        <p:spPr>
          <a:xfrm>
            <a:off x="179512" y="1196752"/>
            <a:ext cx="5400600" cy="1296144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3851921" y="1196752"/>
            <a:ext cx="5265240" cy="2304256"/>
          </a:xfrm>
          <a:prstGeom prst="cloud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179512" y="3501008"/>
            <a:ext cx="8964488" cy="3096344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cầu đối với đoạn văn thể hiện cảm xúc về một bài thơ: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Giới thiệu được bài thơ, tác giả (nếu có).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Nêu được cảm xúc về nội dung chính hoặc một khía cạnh nội dung của bài thơ.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Thể hiện được cảm nhận về một số yếu tố hình thức nghệ thuật của bài thơ (thể thơ, từ ngữ, hình ảnh, biện pháp tu từ,...).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685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6" grpId="1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392163" y="620688"/>
            <a:ext cx="8208912" cy="3672408"/>
          </a:xfrm>
          <a:prstGeom prst="horizontalScroll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ý.</a:t>
            </a:r>
          </a:p>
          <a:p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310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113524"/>
              </p:ext>
            </p:extLst>
          </p:nvPr>
        </p:nvGraphicFramePr>
        <p:xfrm>
          <a:off x="251520" y="116631"/>
          <a:ext cx="8712968" cy="6502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29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616625">
                <a:tc>
                  <a:txBody>
                    <a:bodyPr/>
                    <a:lstStyle/>
                    <a:p>
                      <a:pPr algn="just"/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2000" b="1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Trước</a:t>
                      </a:r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viết</a:t>
                      </a:r>
                      <a:endParaRPr lang="en-US" sz="2000" b="1" kern="1200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2000" b="1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a. </a:t>
                      </a:r>
                      <a:r>
                        <a:rPr lang="en-US" sz="2000" b="1" kern="1200" dirty="0" err="1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Lựa</a:t>
                      </a:r>
                      <a:r>
                        <a:rPr lang="en-US" sz="2000" b="1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2000" b="1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000" b="1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</a:t>
                      </a:r>
                      <a:endParaRPr lang="en-US" sz="2000" b="1" kern="1200" dirty="0" smtClean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thích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lứa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tuổi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just"/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Thu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thập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liệu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/>
                      <a:r>
                        <a:rPr lang="en-US" sz="2000" b="1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lang="en-US" sz="2000" b="1" kern="1200" dirty="0" err="1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Tìm</a:t>
                      </a:r>
                      <a:r>
                        <a:rPr lang="en-US" sz="2000" b="1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000" b="1" kern="1200" dirty="0" err="1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b="1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lập</a:t>
                      </a:r>
                      <a:r>
                        <a:rPr lang="en-US" sz="2000" b="1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dàn</a:t>
                      </a:r>
                      <a:r>
                        <a:rPr lang="en-US" sz="2000" b="1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ý</a:t>
                      </a:r>
                    </a:p>
                    <a:p>
                      <a:pPr algn="just"/>
                      <a:r>
                        <a:rPr lang="en-US" sz="2000" b="1" i="1" kern="1200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US" sz="2000" b="1" i="1" kern="1200" dirty="0" err="1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Tìm</a:t>
                      </a:r>
                      <a:r>
                        <a:rPr lang="en-US" sz="2000" b="1" i="1" kern="1200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ý</a:t>
                      </a:r>
                      <a:endParaRPr lang="en-US" sz="2000" b="1" kern="1200" dirty="0" smtClean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lần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ghi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chung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/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/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Tìm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nét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sắc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nghệ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thuật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vần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nhịp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phép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tu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,…)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/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Ghi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chung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/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US" sz="2000" b="1" i="1" kern="1200" dirty="0" err="1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Lập</a:t>
                      </a:r>
                      <a:r>
                        <a:rPr lang="en-US" sz="2000" b="1" i="1" kern="1200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dàn</a:t>
                      </a:r>
                      <a:r>
                        <a:rPr lang="en-US" sz="2000" b="1" i="1" kern="1200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ý</a:t>
                      </a:r>
                      <a:endParaRPr lang="en-US" sz="2000" b="1" kern="1200" dirty="0" smtClean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Sắp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xếp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dàn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gồm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algn="just"/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A.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Mở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thiệu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nhan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giả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chung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b="1" kern="1200" dirty="0" smtClean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algn="just"/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chi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nghệ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thuật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endParaRPr lang="en-US" sz="2000" b="1" kern="1200" dirty="0" smtClean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C.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2000" b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Khẳng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nó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2000" b="1" i="1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b="1" kern="1200" dirty="0" smtClean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40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sz="2000" b="1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văn</a:t>
                      </a:r>
                      <a:endParaRPr lang="en-US" sz="2000" kern="1200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en-US" sz="2000" b="1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Chỉnh</a:t>
                      </a:r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sửa</a:t>
                      </a:r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viết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802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/>
          <p:cNvSpPr/>
          <p:nvPr/>
        </p:nvSpPr>
        <p:spPr>
          <a:xfrm>
            <a:off x="755576" y="188640"/>
            <a:ext cx="2520280" cy="792088"/>
          </a:xfrm>
          <a:prstGeom prst="flowChart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lowchart: Terminator 4"/>
          <p:cNvSpPr/>
          <p:nvPr/>
        </p:nvSpPr>
        <p:spPr>
          <a:xfrm>
            <a:off x="755576" y="1340768"/>
            <a:ext cx="7776864" cy="3816424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Ưu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Nhược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60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Terminator 3"/>
          <p:cNvSpPr/>
          <p:nvPr/>
        </p:nvSpPr>
        <p:spPr>
          <a:xfrm>
            <a:off x="467544" y="116632"/>
            <a:ext cx="7632848" cy="1584176"/>
          </a:xfrm>
          <a:prstGeom prst="flowChartTerminator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(x)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endParaRPr 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022081"/>
              </p:ext>
            </p:extLst>
          </p:nvPr>
        </p:nvGraphicFramePr>
        <p:xfrm>
          <a:off x="467544" y="1988840"/>
          <a:ext cx="8280920" cy="37352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070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559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554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STT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 chí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806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thiệu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ấn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nghệ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thuật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54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Khái quát được cảm xúc về bài thơ.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554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Đảm bảo yêu cầu về chính tả và diễn đạt.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240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Terminator 3"/>
          <p:cNvSpPr/>
          <p:nvPr/>
        </p:nvSpPr>
        <p:spPr>
          <a:xfrm>
            <a:off x="2699792" y="332656"/>
            <a:ext cx="3960440" cy="1152128"/>
          </a:xfrm>
          <a:prstGeom prst="flowChartTermina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1844824"/>
            <a:ext cx="8424936" cy="23762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trật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95467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tched Right Arrow 3"/>
          <p:cNvSpPr/>
          <p:nvPr/>
        </p:nvSpPr>
        <p:spPr>
          <a:xfrm>
            <a:off x="369838" y="-77118"/>
            <a:ext cx="7514530" cy="1296144"/>
          </a:xfrm>
          <a:prstGeom prst="notched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539552" y="980728"/>
            <a:ext cx="8136904" cy="1633910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(Tìm hiểu các yêu cầu đối với đoạn văn ghi lại cảm xúc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sau khi đọc một bài thơ bốn chữ hoặc năm chữ)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846870"/>
              </p:ext>
            </p:extLst>
          </p:nvPr>
        </p:nvGraphicFramePr>
        <p:xfrm>
          <a:off x="107504" y="2907791"/>
          <a:ext cx="8856984" cy="32185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284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284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88900" algn="ctr">
                        <a:lnSpc>
                          <a:spcPct val="119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Tìm hiểu các yêu cầu đối với  đoạn văn ghi lại cảm xúc</a:t>
                      </a:r>
                      <a:endParaRPr lang="en-US" sz="2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8900" algn="ctr">
                        <a:lnSpc>
                          <a:spcPct val="119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sau khi đọc một bài thơ bốn chữ hoặc năm chữ</a:t>
                      </a:r>
                      <a:endParaRPr lang="en-US" sz="2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pt-BR" sz="2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 thức đoạn văn</a:t>
                      </a:r>
                      <a:endParaRPr lang="en-US" sz="2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</a:t>
                      </a:r>
                      <a:endParaRPr lang="en-US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16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</a:t>
                      </a:r>
                      <a:endParaRPr lang="en-US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pt-BR" sz="24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</a:t>
                      </a:r>
                      <a:endParaRPr lang="en-US" sz="240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</a:t>
                      </a:r>
                      <a:endParaRPr lang="en-US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</a:t>
                      </a:r>
                      <a:endParaRPr lang="en-US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</a:t>
                      </a:r>
                      <a:endParaRPr lang="en-US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</a:t>
                      </a:r>
                      <a:endParaRPr lang="en-US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1152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1763688" y="-99392"/>
            <a:ext cx="4752528" cy="1152128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(Dàn ý đoạn văn)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478090"/>
              </p:ext>
            </p:extLst>
          </p:nvPr>
        </p:nvGraphicFramePr>
        <p:xfrm>
          <a:off x="0" y="914400"/>
          <a:ext cx="8856988" cy="59436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36357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2525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3643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pt-BR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Dàn ý đoạn văn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pt-BR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chính cần đảm bảo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pt-BR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Dàn ý bài làm của em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643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Mở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thiệu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khái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quát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ấn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nét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độc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đáo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nhất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0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</a:t>
                      </a:r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99388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nghệ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thuật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mỗi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dòng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nhịp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biện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pháp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điệp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0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</a:t>
                      </a:r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85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Trích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gợi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0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</a:t>
                      </a:r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1434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 đoạn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Khái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quát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ấn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0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..……………….</a:t>
                      </a:r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7094" marR="67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673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/>
          <p:cNvSpPr/>
          <p:nvPr/>
        </p:nvSpPr>
        <p:spPr>
          <a:xfrm>
            <a:off x="467544" y="260648"/>
            <a:ext cx="8496944" cy="1008112"/>
          </a:xfrm>
          <a:prstGeom prst="flowChart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pt-BR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hiểu các yêu cầu đối với đoạn văn ghi lại cảm xúc</a:t>
            </a:r>
            <a:endParaRPr 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sau khi đọc một bài thơ bốn chữ hoặc năm chữ</a:t>
            </a:r>
            <a:endParaRPr 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ight Arrow Callout 4"/>
          <p:cNvSpPr/>
          <p:nvPr/>
        </p:nvSpPr>
        <p:spPr>
          <a:xfrm>
            <a:off x="72703" y="2864569"/>
            <a:ext cx="2376264" cy="1368152"/>
          </a:xfrm>
          <a:prstGeom prst="right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hảo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endParaRPr 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Pentagon 5"/>
          <p:cNvSpPr/>
          <p:nvPr/>
        </p:nvSpPr>
        <p:spPr>
          <a:xfrm>
            <a:off x="2555776" y="1546000"/>
            <a:ext cx="3960440" cy="5051352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dung).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17.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7" y="2060848"/>
            <a:ext cx="2448272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89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708077"/>
              </p:ext>
            </p:extLst>
          </p:nvPr>
        </p:nvGraphicFramePr>
        <p:xfrm>
          <a:off x="251520" y="332654"/>
          <a:ext cx="8640960" cy="63367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606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000533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pt-BR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 thức đoạn văn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lùi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dòng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hoa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thúc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chỗ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xuống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dòng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340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 câu trong đoạn có sự liên kết với nhau cả về nội dung và hình thức.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00533"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pt-BR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 thiệu tên bài thơ, tác giả; nêu được cảm xúc chung về bài thơ.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010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 được ấn tượng, cảm xúc về những nét nghệ thuật độc đáo (tác dụng của thể thơ trong việc tạo nên nét riêng, giá trị của bài thơ)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005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59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/>
          <p:cNvSpPr/>
          <p:nvPr/>
        </p:nvSpPr>
        <p:spPr>
          <a:xfrm>
            <a:off x="683568" y="332656"/>
            <a:ext cx="5832648" cy="792088"/>
          </a:xfrm>
          <a:prstGeom prst="flowChart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pt-B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 và phân tích bài viết tham khảo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ight Arrow Callout 4"/>
          <p:cNvSpPr/>
          <p:nvPr/>
        </p:nvSpPr>
        <p:spPr>
          <a:xfrm>
            <a:off x="316384" y="2480321"/>
            <a:ext cx="4139257" cy="2316831"/>
          </a:xfrm>
          <a:prstGeom prst="rightArrow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844824"/>
            <a:ext cx="3549774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00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Callout 3"/>
          <p:cNvSpPr/>
          <p:nvPr/>
        </p:nvSpPr>
        <p:spPr>
          <a:xfrm>
            <a:off x="236141" y="-6821"/>
            <a:ext cx="3960439" cy="1944216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Callout 4"/>
          <p:cNvSpPr/>
          <p:nvPr/>
        </p:nvSpPr>
        <p:spPr>
          <a:xfrm>
            <a:off x="4502323" y="-34838"/>
            <a:ext cx="3960439" cy="1944216"/>
          </a:xfrm>
          <a:prstGeom prst="wedgeEllipse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236141" y="1960265"/>
            <a:ext cx="4320480" cy="2160240"/>
          </a:xfrm>
          <a:prstGeom prst="wedgeEllipseCallou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4562326" y="1772816"/>
            <a:ext cx="4320480" cy="2160240"/>
          </a:xfrm>
          <a:prstGeom prst="wedgeEllipseCallou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al Callout 7"/>
          <p:cNvSpPr/>
          <p:nvPr/>
        </p:nvSpPr>
        <p:spPr>
          <a:xfrm>
            <a:off x="2771800" y="3501008"/>
            <a:ext cx="4320480" cy="1800200"/>
          </a:xfrm>
          <a:prstGeom prst="wedgeEllipse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601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5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251520" y="0"/>
            <a:ext cx="8640960" cy="3861048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dao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thấm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thía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bom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Vertical Scroll 4"/>
          <p:cNvSpPr/>
          <p:nvPr/>
        </p:nvSpPr>
        <p:spPr>
          <a:xfrm>
            <a:off x="1187624" y="3861048"/>
            <a:ext cx="7344816" cy="2996952"/>
          </a:xfrm>
          <a:prstGeom prst="verticalScroll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4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12086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/>
          <p:cNvSpPr/>
          <p:nvPr/>
        </p:nvSpPr>
        <p:spPr>
          <a:xfrm>
            <a:off x="611560" y="116632"/>
            <a:ext cx="6984776" cy="576064"/>
          </a:xfrm>
          <a:prstGeom prst="flowChart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Callout 4"/>
          <p:cNvSpPr/>
          <p:nvPr/>
        </p:nvSpPr>
        <p:spPr>
          <a:xfrm>
            <a:off x="209203" y="827657"/>
            <a:ext cx="3894745" cy="2160240"/>
          </a:xfrm>
          <a:prstGeom prst="wedgeEllipse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2465766" y="3861048"/>
            <a:ext cx="3780420" cy="2160240"/>
          </a:xfrm>
          <a:prstGeom prst="wedgeEllipse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tr.53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5363580" y="2422599"/>
            <a:ext cx="3780420" cy="2160240"/>
          </a:xfrm>
          <a:prstGeom prst="wedgeEllipse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al Callout 7"/>
          <p:cNvSpPr/>
          <p:nvPr/>
        </p:nvSpPr>
        <p:spPr>
          <a:xfrm>
            <a:off x="-180528" y="2420888"/>
            <a:ext cx="3780420" cy="2160240"/>
          </a:xfrm>
          <a:prstGeom prst="wedgeEllipseCallou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18.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4355976" y="707008"/>
            <a:ext cx="3780420" cy="2160240"/>
          </a:xfrm>
          <a:prstGeom prst="wedgeEllipseCallou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vắn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974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6" grpId="0" animBg="1"/>
      <p:bldP spid="7" grpId="0" animBg="1"/>
      <p:bldP spid="8" grpId="0" animBg="1"/>
      <p:bldP spid="9" grpId="0" animBg="1"/>
      <p:bldP spid="9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1406</Words>
  <Application>Microsoft Office PowerPoint</Application>
  <PresentationFormat>On-screen Show (4:3)</PresentationFormat>
  <Paragraphs>133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21AK22</cp:lastModifiedBy>
  <cp:revision>21</cp:revision>
  <dcterms:created xsi:type="dcterms:W3CDTF">2022-06-22T08:55:30Z</dcterms:created>
  <dcterms:modified xsi:type="dcterms:W3CDTF">2024-10-06T16:23:15Z</dcterms:modified>
</cp:coreProperties>
</file>