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1" r:id="rId5"/>
    <p:sldId id="282" r:id="rId6"/>
    <p:sldId id="283" r:id="rId7"/>
    <p:sldId id="284" r:id="rId8"/>
    <p:sldId id="285" r:id="rId9"/>
    <p:sldId id="264" r:id="rId10"/>
    <p:sldId id="286" r:id="rId11"/>
    <p:sldId id="287" r:id="rId12"/>
    <p:sldId id="288" r:id="rId13"/>
    <p:sldId id="289" r:id="rId14"/>
    <p:sldId id="290" r:id="rId15"/>
    <p:sldId id="291" r:id="rId16"/>
    <p:sldId id="259" r:id="rId17"/>
    <p:sldId id="269" r:id="rId18"/>
    <p:sldId id="28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202"/>
    <a:srgbClr val="C31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0" autoAdjust="0"/>
    <p:restoredTop sz="94660"/>
  </p:normalViewPr>
  <p:slideViewPr>
    <p:cSldViewPr showGuides="1">
      <p:cViewPr>
        <p:scale>
          <a:sx n="81" d="100"/>
          <a:sy n="81" d="100"/>
        </p:scale>
        <p:origin x="-39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F65DCA-7A88-4B44-9DEA-BEF7D408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FE8A3EE-98F4-4817-A8A7-62394F19E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A13D5C-8C92-471B-BF48-67973048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C86F398-7EE3-44F1-8277-000151C8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2698C93-16A0-425E-B346-2B2D5562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905BAD-4AE4-409B-B6DA-FDF771B9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5148E99-D59D-4E5A-9F4A-E840779F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FF5F30B-C0E6-4440-BA74-2CA894C4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6CEDFCF-3A08-4A19-9E95-0F38729D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D147156-9413-4100-AD39-01F6B790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9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AD593D1-FB55-448E-9D99-1E7858D92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FE45CA2-64C5-44EE-92DB-C6AE23FF5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7FADCE-987B-4CE1-ADAA-42034477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E5DBBAB-102C-4813-B403-7C7DB098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657565-47D1-4ECD-BEA4-89546CAB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3A9C9F-4229-475D-BECB-7D74F561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DC8AA8-2B7C-466E-B397-6FFD1835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3AB1D8-C515-4CD5-80BB-88506355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324807-AD10-4595-9CBF-29157733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85305F-8EFD-439F-B906-B9224C42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0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81EFA2-9BF0-4D1D-9679-1FD7F0A0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151F981-A0A0-4AF8-B3B0-177D8891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8EA81AB-858F-48BC-B750-9FC0156A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10D14F-6249-40A8-AA53-F37CAEDA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DC9790-0963-4113-9898-53A8C993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7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8C966B-E43C-4787-9E1A-456DCC2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6D217B9-18AD-4D2E-8D0C-4CC102273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4BC4DC-0649-4F3A-B7DC-5B4D7D67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F13F6EC-9706-4D4C-87A7-E71A4253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A0C6560-3778-451F-A6C0-82D91D49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04DB373-D3CE-4E86-9420-52236B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8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43182D-E73F-40FB-B51B-25A96EA8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1F65CE3-498E-4EB7-BA66-764EB6571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D060ECE-910C-400C-AC41-5F0DDD50F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33716E3-54F9-4D75-852D-25AD1458E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1C64DBF-157F-49D9-A2F8-262D1B45E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CDADDA4-9BE3-4180-8FF5-8E2BDA19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72E7B5F-D1EC-4C44-9BBE-A4485167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DD5FA03-5FFB-4F9B-8AA3-154827A1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2D025F-D7C2-44C7-94E5-8A0F6F01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A903230-6DD1-46BE-B83E-1863BE6A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A997D86-16F6-4BAD-9DC2-FCD1BDCC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A3B76D6-23FF-430E-BCDE-9CF86736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7F913FB-EBAE-4007-8840-8E0CC49E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4533261-4B2C-48D9-895D-1118253C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D4D3CAB-AD20-42BF-B4CE-A2A9CE28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7B7979-0990-49A1-AB1A-0761372D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0AF556-7359-48DF-8776-2DF8C499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599D84A-4989-495F-AF36-541CE3A8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0274C1-CB8A-4C3F-A0B8-A11EEAA9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74C27EC-8F59-4C93-B15E-1EA61795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DAE870D-62BC-4391-8BD8-7564A44F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BFA978-BBE1-4B24-B063-65D0808E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58DC3C9-8A7F-49DE-8B77-C4D417FCC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075C628-A53C-43C2-8CE9-BBE53F0F7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7FBA4EB-9E9D-4F87-9DC8-23F67745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3506114-DFF9-4AA4-91FA-B503539F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439C16-8DD1-4355-8857-3A923EC1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F425BD0-C861-49CE-87FF-55FA4970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9B5D39A-3C02-4A55-8CCD-89F520CDB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25BAA6-ECB6-4955-A7AE-36F5BB7AE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B1C8-BDFD-40FB-8D90-F140FA5AC558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B1729D-B32E-4215-842C-CCF9E06B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87F1F9-5363-4DE8-ACDF-3122030AA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4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696C622-9E2F-4468-BDFA-56EB3090C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r="5540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3B38156A-5778-4F2C-856D-B13DDC2DD1DE}"/>
              </a:ext>
            </a:extLst>
          </p:cNvPr>
          <p:cNvCxnSpPr>
            <a:cxnSpLocks/>
          </p:cNvCxnSpPr>
          <p:nvPr/>
        </p:nvCxnSpPr>
        <p:spPr>
          <a:xfrm>
            <a:off x="535415" y="4077072"/>
            <a:ext cx="15388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9416" y="548680"/>
            <a:ext cx="8496944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</a:t>
            </a: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GIỌNG ĐIỆU CỦA TIẾNG CƯỜI TRONG THƠ TRÀO </a:t>
            </a:r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vi-VN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TRẦN THỊ HOA LÊ -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5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07">
        <p:dissolve/>
      </p:transition>
    </mc:Choice>
    <mc:Fallback xmlns="">
      <p:transition spd="slow" advTm="170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16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4DE81-A2B5-4D4F-8776-21CD6EAC5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41" y="0"/>
            <a:ext cx="6858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15480" y="566328"/>
            <a:ext cx="8842421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giọng điệu của tiếng cười trong thơ trào phúng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3752" y="1700808"/>
            <a:ext cx="1862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PHT số 01</a:t>
            </a:r>
            <a:r>
              <a:rPr lang="de-DE" sz="28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GB" sz="400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84472"/>
              </p:ext>
            </p:extLst>
          </p:nvPr>
        </p:nvGraphicFramePr>
        <p:xfrm>
          <a:off x="1199457" y="2492895"/>
          <a:ext cx="6143366" cy="2373035"/>
        </p:xfrm>
        <a:graphic>
          <a:graphicData uri="http://schemas.openxmlformats.org/drawingml/2006/table">
            <a:tbl>
              <a:tblPr firstRow="1" firstCol="1" bandRow="1"/>
              <a:tblGrid>
                <a:gridCol w="3070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2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 điệu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Dấu hiệu nhận biết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4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 hước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4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4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7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472E2B-966E-49AF-97ED-729FC42B4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24" y="2232699"/>
            <a:ext cx="5605193" cy="435630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18702"/>
              </p:ext>
            </p:extLst>
          </p:nvPr>
        </p:nvGraphicFramePr>
        <p:xfrm>
          <a:off x="1019436" y="902171"/>
          <a:ext cx="6336704" cy="52303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50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6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69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 điệu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Dấu hiệu nhận biết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22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 hước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đùa cợt nhẹ nhàng cùng những yếu tố khác lạ phóng túng, phá vỡ các khuôn khổ quen thuộc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2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Mỉa mai - châm biếm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 ra những yếu tố vô lí hoặc thiếu lô -gíc, đảo lộn trật tự thông thường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6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 kích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mang giọng điệu phủ nhận gay gắt đối tượng, hình thức ngôn từ mang tính “mắng chửi” quyết liệt, có phần suồng sã, thô mộc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5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240704" y="0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5B65978-2AAB-4254-81D4-0429F3E73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/>
          <a:stretch/>
        </p:blipFill>
        <p:spPr>
          <a:xfrm>
            <a:off x="6672064" y="3051408"/>
            <a:ext cx="5482307" cy="3806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87488" y="654128"/>
            <a:ext cx="2678875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TỔNG KẾT</a:t>
            </a:r>
            <a:endParaRPr lang="en-GB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1">
            <a:extLst>
              <a:ext uri="{FF2B5EF4-FFF2-40B4-BE49-F238E27FC236}">
                <a16:creationId xmlns:a16="http://schemas.microsoft.com/office/drawing/2014/main" xmlns="" id="{129B8D6E-EE45-4421-AD0E-15F2B20DA0E1}"/>
              </a:ext>
            </a:extLst>
          </p:cNvPr>
          <p:cNvGrpSpPr/>
          <p:nvPr/>
        </p:nvGrpSpPr>
        <p:grpSpPr>
          <a:xfrm>
            <a:off x="884154" y="1457664"/>
            <a:ext cx="477672" cy="477672"/>
            <a:chOff x="626483" y="1871541"/>
            <a:chExt cx="477672" cy="477672"/>
          </a:xfrm>
        </p:grpSpPr>
        <p:sp>
          <p:nvSpPr>
            <p:cNvPr id="16" name="矩形 12">
              <a:extLst>
                <a:ext uri="{FF2B5EF4-FFF2-40B4-BE49-F238E27FC236}">
                  <a16:creationId xmlns:a16="http://schemas.microsoft.com/office/drawing/2014/main" xmlns="" id="{4FA318E8-3E67-43A3-BD17-8CF0EBB7AF1E}"/>
                </a:ext>
              </a:extLst>
            </p:cNvPr>
            <p:cNvSpPr/>
            <p:nvPr/>
          </p:nvSpPr>
          <p:spPr>
            <a:xfrm>
              <a:off x="626483" y="1871541"/>
              <a:ext cx="477672" cy="477672"/>
            </a:xfrm>
            <a:prstGeom prst="rect">
              <a:avLst/>
            </a:prstGeom>
            <a:solidFill>
              <a:srgbClr val="53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3">
              <a:extLst>
                <a:ext uri="{FF2B5EF4-FFF2-40B4-BE49-F238E27FC236}">
                  <a16:creationId xmlns:a16="http://schemas.microsoft.com/office/drawing/2014/main" xmlns="" id="{4DC7E762-58AF-4D5B-B636-07A86107C0A8}"/>
                </a:ext>
              </a:extLst>
            </p:cNvPr>
            <p:cNvSpPr txBox="1"/>
            <p:nvPr/>
          </p:nvSpPr>
          <p:spPr>
            <a:xfrm>
              <a:off x="653779" y="1925711"/>
              <a:ext cx="423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grpSp>
        <p:nvGrpSpPr>
          <p:cNvPr id="19" name="组合 17">
            <a:extLst>
              <a:ext uri="{FF2B5EF4-FFF2-40B4-BE49-F238E27FC236}">
                <a16:creationId xmlns:a16="http://schemas.microsoft.com/office/drawing/2014/main" xmlns="" id="{758D692D-F086-4811-955A-12531394DE4F}"/>
              </a:ext>
            </a:extLst>
          </p:cNvPr>
          <p:cNvGrpSpPr/>
          <p:nvPr/>
        </p:nvGrpSpPr>
        <p:grpSpPr>
          <a:xfrm>
            <a:off x="911450" y="3487661"/>
            <a:ext cx="576037" cy="477672"/>
            <a:chOff x="626483" y="1871541"/>
            <a:chExt cx="576037" cy="477672"/>
          </a:xfrm>
        </p:grpSpPr>
        <p:sp>
          <p:nvSpPr>
            <p:cNvPr id="20" name="矩形 18">
              <a:extLst>
                <a:ext uri="{FF2B5EF4-FFF2-40B4-BE49-F238E27FC236}">
                  <a16:creationId xmlns:a16="http://schemas.microsoft.com/office/drawing/2014/main" xmlns="" id="{9484BEC1-7593-4E78-9DAC-17F162502554}"/>
                </a:ext>
              </a:extLst>
            </p:cNvPr>
            <p:cNvSpPr/>
            <p:nvPr/>
          </p:nvSpPr>
          <p:spPr>
            <a:xfrm>
              <a:off x="626483" y="1871541"/>
              <a:ext cx="477672" cy="4776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9">
              <a:extLst>
                <a:ext uri="{FF2B5EF4-FFF2-40B4-BE49-F238E27FC236}">
                  <a16:creationId xmlns:a16="http://schemas.microsoft.com/office/drawing/2014/main" xmlns="" id="{0ABF2C2F-202E-4BCF-AEF1-541AE1369367}"/>
                </a:ext>
              </a:extLst>
            </p:cNvPr>
            <p:cNvSpPr txBox="1"/>
            <p:nvPr/>
          </p:nvSpPr>
          <p:spPr>
            <a:xfrm>
              <a:off x="637831" y="1925711"/>
              <a:ext cx="564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61826" y="1407633"/>
            <a:ext cx="1725152" cy="524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 thuật</a:t>
            </a:r>
            <a:endParaRPr lang="en-GB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4451" y="1927247"/>
            <a:ext cx="727851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Bố cục bài viết chặt chẽ.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Hệ thống luận điểm rõ ràng, dẫn chứng thuyết phục.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Văn phong khoa học, dùng nhiều thuật ngữ văn học.</a:t>
            </a:r>
            <a:endParaRPr lang="en-GB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5197" y="3524898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69977" y="4012843"/>
            <a:ext cx="5792772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Cung cấp những tri thức về những giọng điệu khác nhau </a:t>
            </a: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tiếng cười trong thơ trào phúng và dấu hiệu nhận biết</a:t>
            </a: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Khẳng định ý nghĩa, giá trị tốt đẹp mà tiếng cười trào phúng đem lại cho cuộc đời.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7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1EE980-43DE-4052-B825-2C175855B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11546" r="133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EC5C27A9-AF18-4F11-B90B-2239A183AFF4}"/>
              </a:ext>
            </a:extLst>
          </p:cNvPr>
          <p:cNvCxnSpPr>
            <a:cxnSpLocks/>
          </p:cNvCxnSpPr>
          <p:nvPr/>
        </p:nvCxnSpPr>
        <p:spPr>
          <a:xfrm>
            <a:off x="535415" y="4077072"/>
            <a:ext cx="15388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2EE4916-D173-42EB-8288-60354906BF21}"/>
              </a:ext>
            </a:extLst>
          </p:cNvPr>
          <p:cNvSpPr txBox="1"/>
          <p:nvPr/>
        </p:nvSpPr>
        <p:spPr>
          <a:xfrm>
            <a:off x="983432" y="112474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+mj-lt"/>
              </a:rPr>
              <a:t>HOẠT ĐỘNG </a:t>
            </a:r>
            <a:r>
              <a:rPr lang="vi-VN" sz="6000" b="1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vi-VN" sz="6000" b="1">
                <a:solidFill>
                  <a:schemeClr val="bg1"/>
                </a:solidFill>
                <a:latin typeface="+mj-lt"/>
              </a:rPr>
              <a:t>LUYỆN TẬP</a:t>
            </a:r>
            <a:endParaRPr lang="en-GB" sz="600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3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9D9DFA0-D108-4F0F-B5D6-ACBB4D0A1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32" y="1531649"/>
            <a:ext cx="5589240" cy="5589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480" y="507739"/>
            <a:ext cx="5378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 hoàn thành cột L trong bảng KWL (đã cung cấp trong hoạt động Khởi động).</a:t>
            </a:r>
            <a:endParaRPr lang="en-GB" sz="440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99382"/>
              </p:ext>
            </p:extLst>
          </p:nvPr>
        </p:nvGraphicFramePr>
        <p:xfrm>
          <a:off x="696212" y="2416519"/>
          <a:ext cx="6289040" cy="3328416"/>
        </p:xfrm>
        <a:graphic>
          <a:graphicData uri="http://schemas.openxmlformats.org/drawingml/2006/table">
            <a:tbl>
              <a:tblPr firstRow="1" firstCol="1" bandRow="1"/>
              <a:tblGrid>
                <a:gridCol w="2096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6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6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K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W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L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 điều gì em đã biết về thơ trào phúng?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muốn biết thêm gì về thơ trào phúng?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Những điều em đã biết thêm về thơ trào phúng sau tiết học.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7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1EE980-43DE-4052-B825-2C175855B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11546" r="133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EC5C27A9-AF18-4F11-B90B-2239A183AFF4}"/>
              </a:ext>
            </a:extLst>
          </p:cNvPr>
          <p:cNvCxnSpPr>
            <a:cxnSpLocks/>
          </p:cNvCxnSpPr>
          <p:nvPr/>
        </p:nvCxnSpPr>
        <p:spPr>
          <a:xfrm>
            <a:off x="535415" y="4077072"/>
            <a:ext cx="15388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2EE4916-D173-42EB-8288-60354906BF21}"/>
              </a:ext>
            </a:extLst>
          </p:cNvPr>
          <p:cNvSpPr txBox="1"/>
          <p:nvPr/>
        </p:nvSpPr>
        <p:spPr>
          <a:xfrm>
            <a:off x="983432" y="112474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+mj-lt"/>
              </a:rPr>
              <a:t>HOẠT ĐỘNG </a:t>
            </a:r>
            <a:r>
              <a:rPr lang="vi-VN" sz="6000" b="1" smtClean="0">
                <a:solidFill>
                  <a:schemeClr val="bg1"/>
                </a:solidFill>
                <a:latin typeface="+mj-lt"/>
              </a:rPr>
              <a:t>4 </a:t>
            </a:r>
            <a:r>
              <a:rPr lang="vi-VN" sz="6000" b="1">
                <a:solidFill>
                  <a:schemeClr val="bg1"/>
                </a:solidFill>
                <a:latin typeface="+mj-lt"/>
              </a:rPr>
              <a:t>VẬN DỤNG</a:t>
            </a:r>
            <a:endParaRPr lang="en-GB" sz="600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2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15489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0A50A36-A614-456C-80BE-237B965EF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85" y="-99392"/>
            <a:ext cx="6858000" cy="68580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9416" y="1639891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tri thức từ văn bản </a:t>
            </a:r>
            <a:r>
              <a:rPr lang="nl-NL" sz="3200" i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giọng điệu của tiếng cười trong thơ trào phúng</a:t>
            </a:r>
            <a:r>
              <a:rPr lang="nl-NL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em hãy cho biết: Hai bài thơ </a:t>
            </a:r>
            <a:r>
              <a:rPr lang="nl-NL" sz="3200" i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Lễ xướng danh khoa Đinh Dậu</a:t>
            </a:r>
            <a:r>
              <a:rPr lang="nl-NL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nl-NL" sz="3200" i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 Tân</a:t>
            </a:r>
            <a:r>
              <a:rPr lang="nl-NL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sử dụng những giọng điệu nào của tiếng cười trào phúng?</a:t>
            </a:r>
            <a:endParaRPr lang="en-GB" sz="4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472E2B-966E-49AF-97ED-729FC42B4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24" y="2232699"/>
            <a:ext cx="5605193" cy="435630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51584" y="687267"/>
            <a:ext cx="2610010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 sản phẩm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3744" y="1598587"/>
            <a:ext cx="636036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  <a:spcAft>
                <a:spcPts val="0"/>
              </a:spcAft>
            </a:pP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 hai bài thơ </a:t>
            </a:r>
            <a:r>
              <a:rPr lang="vi-VN" sz="2400" i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Lễ xướng danh khoa Đinh Dậu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vi-VN" sz="2400" i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Lai Tân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đều sử dụng giọng điệu mỉa mai – châm biếm và đả kích:</a:t>
            </a:r>
            <a:endParaRPr lang="en-GB" sz="20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algn="just">
              <a:lnSpc>
                <a:spcPct val="130000"/>
              </a:lnSpc>
              <a:spcAft>
                <a:spcPts val="0"/>
              </a:spcAft>
            </a:pP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+ Bài thơ </a:t>
            </a:r>
            <a:r>
              <a:rPr lang="vi-VN" sz="2400" b="1" i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Lễ xướng danh khoa Đinh Dậu</a:t>
            </a:r>
            <a:r>
              <a:rPr lang="vi-VN" sz="2400" b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sử dụng giọng điệu mỉa mai - châm biếm trước và giọng điệu đả kích sau.</a:t>
            </a:r>
            <a:endParaRPr lang="en-GB" sz="20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algn="just">
              <a:lnSpc>
                <a:spcPct val="130000"/>
              </a:lnSpc>
              <a:spcAft>
                <a:spcPts val="0"/>
              </a:spcAft>
            </a:pPr>
            <a:r>
              <a:rPr lang="vi-VN" sz="2400" smtClean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Bài thơ </a:t>
            </a:r>
            <a:r>
              <a:rPr lang="vi-VN" sz="2400" b="1" i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Lai Tân</a:t>
            </a:r>
            <a:r>
              <a:rPr lang="vi-VN" sz="2400" b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giọng điệu  đả kích trước, giọng điệu mỉa mai - châm biếm sau.</a:t>
            </a:r>
            <a:endParaRPr lang="en-GB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2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696C622-9E2F-4468-BDFA-56EB3090C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r="5540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sp>
        <p:nvSpPr>
          <p:cNvPr id="12" name="文本框 8">
            <a:extLst>
              <a:ext uri="{FF2B5EF4-FFF2-40B4-BE49-F238E27FC236}">
                <a16:creationId xmlns:a16="http://schemas.microsoft.com/office/drawing/2014/main" xmlns="" id="{D2EE4916-D173-42EB-8288-60354906BF21}"/>
              </a:ext>
            </a:extLst>
          </p:cNvPr>
          <p:cNvSpPr txBox="1"/>
          <p:nvPr/>
        </p:nvSpPr>
        <p:spPr>
          <a:xfrm>
            <a:off x="1127448" y="162880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YOU!!!</a:t>
            </a:r>
            <a:endParaRPr lang="en-GB" sz="6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1EE980-43DE-4052-B825-2C175855B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11546" r="133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EC5C27A9-AF18-4F11-B90B-2239A183AFF4}"/>
              </a:ext>
            </a:extLst>
          </p:cNvPr>
          <p:cNvCxnSpPr>
            <a:cxnSpLocks/>
          </p:cNvCxnSpPr>
          <p:nvPr/>
        </p:nvCxnSpPr>
        <p:spPr>
          <a:xfrm>
            <a:off x="535415" y="4077072"/>
            <a:ext cx="15388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2EE4916-D173-42EB-8288-60354906BF21}"/>
              </a:ext>
            </a:extLst>
          </p:cNvPr>
          <p:cNvSpPr txBox="1"/>
          <p:nvPr/>
        </p:nvSpPr>
        <p:spPr>
          <a:xfrm>
            <a:off x="983432" y="112474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smtClean="0">
                <a:latin typeface="+mj-lt"/>
              </a:rPr>
              <a:t>HOẠT </a:t>
            </a:r>
            <a:r>
              <a:rPr lang="vi-VN" sz="6000" b="1">
                <a:latin typeface="+mj-lt"/>
              </a:rPr>
              <a:t>ĐỘNG </a:t>
            </a:r>
            <a:r>
              <a:rPr lang="vi-VN" sz="6000" b="1" smtClean="0">
                <a:latin typeface="+mj-lt"/>
              </a:rPr>
              <a:t>1 </a:t>
            </a:r>
            <a:r>
              <a:rPr lang="vi-VN" sz="6000" b="1">
                <a:latin typeface="+mj-lt"/>
              </a:rPr>
              <a:t>KHỞI ĐỘNG </a:t>
            </a:r>
            <a:endParaRPr lang="en-GB" sz="60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5E9A6F3-1B01-495B-B529-B06188125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r="29936" b="21167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EE55A0E-9578-4EF9-8A92-DB949D0A7AAA}"/>
              </a:ext>
            </a:extLst>
          </p:cNvPr>
          <p:cNvGrpSpPr/>
          <p:nvPr/>
        </p:nvGrpSpPr>
        <p:grpSpPr>
          <a:xfrm>
            <a:off x="1956069" y="2502188"/>
            <a:ext cx="1165058" cy="870977"/>
            <a:chOff x="1286276" y="1535814"/>
            <a:chExt cx="1165058" cy="870977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2411DCE8-70F7-4245-ACE0-5BC163337463}"/>
                </a:ext>
              </a:extLst>
            </p:cNvPr>
            <p:cNvSpPr/>
            <p:nvPr/>
          </p:nvSpPr>
          <p:spPr>
            <a:xfrm>
              <a:off x="1453881" y="1535814"/>
              <a:ext cx="829848" cy="8709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6B030ACE-79D2-4A62-8C50-9C2BF1FBD77D}"/>
                </a:ext>
              </a:extLst>
            </p:cNvPr>
            <p:cNvSpPr txBox="1"/>
            <p:nvPr/>
          </p:nvSpPr>
          <p:spPr>
            <a:xfrm>
              <a:off x="1286276" y="1740470"/>
              <a:ext cx="1165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C31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2400" dirty="0">
                <a:solidFill>
                  <a:srgbClr val="C31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32211" y="173734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36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đọc thuộc một bài thơ trào phúng sưu tầm được (thơ Tú Xương, thơ Hồ Chí Minh,…). Sau đó, chỉ ra giọng điệu trào phúng trong bài thơ đó.</a:t>
            </a:r>
            <a:endParaRPr lang="en-GB" sz="36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5E9A6F3-1B01-495B-B529-B06188125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r="29936" b="21167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B73F7FB3-42A1-493B-AD0B-6816D24B593F}"/>
              </a:ext>
            </a:extLst>
          </p:cNvPr>
          <p:cNvGrpSpPr/>
          <p:nvPr/>
        </p:nvGrpSpPr>
        <p:grpSpPr>
          <a:xfrm>
            <a:off x="2691841" y="1138568"/>
            <a:ext cx="1165058" cy="870977"/>
            <a:chOff x="1286276" y="1535814"/>
            <a:chExt cx="1165058" cy="870977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19307296-E843-4005-9274-5361E313E8C1}"/>
                </a:ext>
              </a:extLst>
            </p:cNvPr>
            <p:cNvSpPr/>
            <p:nvPr/>
          </p:nvSpPr>
          <p:spPr>
            <a:xfrm>
              <a:off x="1453881" y="1535814"/>
              <a:ext cx="829848" cy="8709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D245AA5E-7290-4C5E-8889-B1D283458896}"/>
                </a:ext>
              </a:extLst>
            </p:cNvPr>
            <p:cNvSpPr txBox="1"/>
            <p:nvPr/>
          </p:nvSpPr>
          <p:spPr>
            <a:xfrm>
              <a:off x="1286276" y="1740470"/>
              <a:ext cx="1165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C31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2400" dirty="0">
                <a:solidFill>
                  <a:srgbClr val="C31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007768" y="1220114"/>
            <a:ext cx="5947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 cột K, W vào bảng KWL sau:</a:t>
            </a:r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71152"/>
              </p:ext>
            </p:extLst>
          </p:nvPr>
        </p:nvGraphicFramePr>
        <p:xfrm>
          <a:off x="3402820" y="2050762"/>
          <a:ext cx="6552730" cy="3328416"/>
        </p:xfrm>
        <a:graphic>
          <a:graphicData uri="http://schemas.openxmlformats.org/drawingml/2006/table">
            <a:tbl>
              <a:tblPr firstRow="1" firstCol="1" bandRow="1"/>
              <a:tblGrid>
                <a:gridCol w="218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4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4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2098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K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W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L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056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 điều gì em đã biết về thơ trào phúng?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muốn biết thêm gì về thơ trào phúng?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Những điều em đã biết thêm về thơ trào phúng sau tiết học.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82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11EE980-43DE-4052-B825-2C175855B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11546" r="133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EC5C27A9-AF18-4F11-B90B-2239A183AFF4}"/>
              </a:ext>
            </a:extLst>
          </p:cNvPr>
          <p:cNvCxnSpPr>
            <a:cxnSpLocks/>
          </p:cNvCxnSpPr>
          <p:nvPr/>
        </p:nvCxnSpPr>
        <p:spPr>
          <a:xfrm>
            <a:off x="535415" y="4077072"/>
            <a:ext cx="15388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2EE4916-D173-42EB-8288-60354906BF21}"/>
              </a:ext>
            </a:extLst>
          </p:cNvPr>
          <p:cNvSpPr txBox="1"/>
          <p:nvPr/>
        </p:nvSpPr>
        <p:spPr>
          <a:xfrm>
            <a:off x="407368" y="568382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nl-NL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nl-NL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GB" sz="6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9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15489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8746" y="65750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0A50A36-A614-456C-80BE-237B965EF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85" y="-99392"/>
            <a:ext cx="6858000" cy="68580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50160" y="737479"/>
            <a:ext cx="5091458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ĐỌC – KHÁM PHÁ CHUNG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10645"/>
              </p:ext>
            </p:extLst>
          </p:nvPr>
        </p:nvGraphicFramePr>
        <p:xfrm>
          <a:off x="983432" y="2132856"/>
          <a:ext cx="5400600" cy="3038213"/>
        </p:xfrm>
        <a:graphic>
          <a:graphicData uri="http://schemas.openxmlformats.org/drawingml/2006/table">
            <a:tbl>
              <a:tblPr firstRow="1" firstCol="1" bandRow="1"/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19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học tập 01: </a:t>
                      </a:r>
                      <a:r>
                        <a:rPr lang="en-US" sz="24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Khám phá chung về </a:t>
                      </a:r>
                      <a:r>
                        <a:rPr lang="vi-VN" sz="2400" b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 Bản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Nêu tác giả và xuất xứ của văn bản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Xác định PTBĐ chính và thể loại  của văn bản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Bố cục của văn bản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66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552803" y="977328"/>
            <a:ext cx="554462" cy="504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48354FC-61ED-491B-A4F6-A96A6245DA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78551"/>
            <a:ext cx="5877272" cy="5877272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8682506" y="3545328"/>
            <a:ext cx="554462" cy="504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552803" y="2002241"/>
            <a:ext cx="554462" cy="504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8405275" y="990643"/>
            <a:ext cx="554462" cy="504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64935" y="960040"/>
            <a:ext cx="2460930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Đọc văn bản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1323" y="1901388"/>
            <a:ext cx="3364960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Tác giả và xuất xứ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2803" y="2825271"/>
            <a:ext cx="384008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giả: Trần Thị Hoa Lê, giảng viên đại học, nhà nghiên cứu văn học.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2803" y="4653016"/>
            <a:ext cx="3670989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Xuất xứ: Trích trên tạp chí Văn học và tuổi trẻ, số tháng 9/2022.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56868" y="990643"/>
            <a:ext cx="2395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Phương thức biểu đạt</a:t>
            </a:r>
            <a:endParaRPr lang="en-GB" sz="2800"/>
          </a:p>
        </p:txBody>
      </p:sp>
      <p:sp>
        <p:nvSpPr>
          <p:cNvPr id="30" name="Rectangle 29"/>
          <p:cNvSpPr/>
          <p:nvPr/>
        </p:nvSpPr>
        <p:spPr>
          <a:xfrm>
            <a:off x="9110370" y="2058283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- Nghị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GB" sz="2800"/>
          </a:p>
        </p:txBody>
      </p:sp>
      <p:sp>
        <p:nvSpPr>
          <p:cNvPr id="31" name="Rectangle 30"/>
          <p:cNvSpPr/>
          <p:nvPr/>
        </p:nvSpPr>
        <p:spPr>
          <a:xfrm>
            <a:off x="9320540" y="3545328"/>
            <a:ext cx="1782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4. Thể loại</a:t>
            </a:r>
            <a:endParaRPr lang="en-GB" sz="2800"/>
          </a:p>
        </p:txBody>
      </p:sp>
      <p:sp>
        <p:nvSpPr>
          <p:cNvPr id="32" name="Rectangle 31"/>
          <p:cNvSpPr/>
          <p:nvPr/>
        </p:nvSpPr>
        <p:spPr>
          <a:xfrm>
            <a:off x="9122028" y="4424527"/>
            <a:ext cx="2367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- Văn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nghị luận văn học</a:t>
            </a:r>
            <a:endParaRPr lang="en-GB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AF41AF2-AEE2-45A9-8193-A84DC8807A67}"/>
              </a:ext>
            </a:extLst>
          </p:cNvPr>
          <p:cNvSpPr txBox="1"/>
          <p:nvPr/>
        </p:nvSpPr>
        <p:spPr>
          <a:xfrm>
            <a:off x="1415480" y="607329"/>
            <a:ext cx="287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Bố cục</a:t>
            </a:r>
            <a:endParaRPr lang="zh-CN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110号-武林江湖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172DA7C-9A8F-4B23-A1EC-3ADFBF443A50}"/>
              </a:ext>
            </a:extLst>
          </p:cNvPr>
          <p:cNvGrpSpPr/>
          <p:nvPr/>
        </p:nvGrpSpPr>
        <p:grpSpPr>
          <a:xfrm>
            <a:off x="1007298" y="1373627"/>
            <a:ext cx="2928713" cy="4287621"/>
            <a:chOff x="1071788" y="1158865"/>
            <a:chExt cx="2928713" cy="428762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EACAF2D7-6F3B-407A-80AB-64E942B39F73}"/>
                </a:ext>
              </a:extLst>
            </p:cNvPr>
            <p:cNvGrpSpPr/>
            <p:nvPr/>
          </p:nvGrpSpPr>
          <p:grpSpPr>
            <a:xfrm>
              <a:off x="1286330" y="1411514"/>
              <a:ext cx="2714171" cy="4034972"/>
              <a:chOff x="1452880" y="1238108"/>
              <a:chExt cx="2714171" cy="4034972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xmlns="" id="{6C125FD6-E47F-4BA0-B231-0299976C082E}"/>
                  </a:ext>
                </a:extLst>
              </p:cNvPr>
              <p:cNvSpPr/>
              <p:nvPr/>
            </p:nvSpPr>
            <p:spPr>
              <a:xfrm>
                <a:off x="1452880" y="1238108"/>
                <a:ext cx="2714171" cy="4034972"/>
              </a:xfrm>
              <a:prstGeom prst="roundRect">
                <a:avLst>
                  <a:gd name="adj" fmla="val 597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xmlns="" id="{561F3397-997D-4545-8AC2-58D41864C649}"/>
                  </a:ext>
                </a:extLst>
              </p:cNvPr>
              <p:cNvSpPr/>
              <p:nvPr/>
            </p:nvSpPr>
            <p:spPr>
              <a:xfrm>
                <a:off x="1548180" y="1379784"/>
                <a:ext cx="2523571" cy="3751620"/>
              </a:xfrm>
              <a:prstGeom prst="roundRect">
                <a:avLst>
                  <a:gd name="adj" fmla="val 5972"/>
                </a:avLst>
              </a:prstGeom>
              <a:noFill/>
              <a:ln w="6350">
                <a:solidFill>
                  <a:srgbClr val="6837BB"/>
                </a:solidFill>
                <a:prstDash val="dashDot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EFE16399-26A8-43BE-8EE5-3EB60168F95C}"/>
                </a:ext>
              </a:extLst>
            </p:cNvPr>
            <p:cNvGrpSpPr/>
            <p:nvPr/>
          </p:nvGrpSpPr>
          <p:grpSpPr>
            <a:xfrm>
              <a:off x="1071788" y="1158865"/>
              <a:ext cx="572057" cy="544669"/>
              <a:chOff x="1081313" y="1167812"/>
              <a:chExt cx="572057" cy="544669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40A3ABF3-167A-4A3D-ADDA-AC301F390231}"/>
                  </a:ext>
                </a:extLst>
              </p:cNvPr>
              <p:cNvSpPr/>
              <p:nvPr/>
            </p:nvSpPr>
            <p:spPr>
              <a:xfrm>
                <a:off x="1081313" y="1207155"/>
                <a:ext cx="505326" cy="505326"/>
              </a:xfrm>
              <a:prstGeom prst="ellipse">
                <a:avLst/>
              </a:prstGeom>
              <a:solidFill>
                <a:srgbClr val="53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D3A217C4-3BFB-40B2-93E4-86E750115FA8}"/>
                  </a:ext>
                </a:extLst>
              </p:cNvPr>
              <p:cNvSpPr txBox="1"/>
              <p:nvPr/>
            </p:nvSpPr>
            <p:spPr>
              <a:xfrm>
                <a:off x="1093451" y="1167812"/>
                <a:ext cx="55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800" dirty="0">
                  <a:solidFill>
                    <a:prstClr val="white"/>
                  </a:solidFill>
                  <a:latin typeface="字魂110号-武林江湖体" panose="00000500000000000000" pitchFamily="2" charset="-122"/>
                  <a:ea typeface="字魂110号-武林江湖体" panose="00000500000000000000" pitchFamily="2" charset="-122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B4BB944-6B8B-4A17-B40D-8866DD8AFE65}"/>
              </a:ext>
            </a:extLst>
          </p:cNvPr>
          <p:cNvGrpSpPr/>
          <p:nvPr/>
        </p:nvGrpSpPr>
        <p:grpSpPr>
          <a:xfrm>
            <a:off x="4473068" y="1407324"/>
            <a:ext cx="2980019" cy="4829988"/>
            <a:chOff x="4473068" y="1219916"/>
            <a:chExt cx="2980019" cy="422657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6A1C9481-21D5-47C5-BE61-D6BE45863DF7}"/>
                </a:ext>
              </a:extLst>
            </p:cNvPr>
            <p:cNvGrpSpPr/>
            <p:nvPr/>
          </p:nvGrpSpPr>
          <p:grpSpPr>
            <a:xfrm>
              <a:off x="4738916" y="1411514"/>
              <a:ext cx="2714171" cy="4034972"/>
              <a:chOff x="1452880" y="1238108"/>
              <a:chExt cx="2714171" cy="4034972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xmlns="" id="{969C2994-0FD3-49A4-B8CA-DD1FE6F2B1B3}"/>
                  </a:ext>
                </a:extLst>
              </p:cNvPr>
              <p:cNvSpPr/>
              <p:nvPr/>
            </p:nvSpPr>
            <p:spPr>
              <a:xfrm>
                <a:off x="1452880" y="1238108"/>
                <a:ext cx="2714171" cy="4034972"/>
              </a:xfrm>
              <a:prstGeom prst="roundRect">
                <a:avLst>
                  <a:gd name="adj" fmla="val 597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xmlns="" id="{AC01868C-9D66-42CF-AAC5-63874D7CBEBC}"/>
                  </a:ext>
                </a:extLst>
              </p:cNvPr>
              <p:cNvSpPr/>
              <p:nvPr/>
            </p:nvSpPr>
            <p:spPr>
              <a:xfrm>
                <a:off x="1548180" y="1379784"/>
                <a:ext cx="2523571" cy="3751620"/>
              </a:xfrm>
              <a:prstGeom prst="roundRect">
                <a:avLst>
                  <a:gd name="adj" fmla="val 5972"/>
                </a:avLst>
              </a:prstGeom>
              <a:noFill/>
              <a:ln w="6350">
                <a:solidFill>
                  <a:srgbClr val="6837BB"/>
                </a:solidFill>
                <a:prstDash val="dashDot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63BCD1C8-DD50-4ACC-A126-F1147008BB0E}"/>
                </a:ext>
              </a:extLst>
            </p:cNvPr>
            <p:cNvSpPr/>
            <p:nvPr/>
          </p:nvSpPr>
          <p:spPr>
            <a:xfrm>
              <a:off x="4473068" y="1219916"/>
              <a:ext cx="505326" cy="481465"/>
            </a:xfrm>
            <a:prstGeom prst="ellipse">
              <a:avLst/>
            </a:prstGeom>
            <a:solidFill>
              <a:srgbClr val="53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82AD0B7D-5A59-4AE3-BD9F-9B1D5B31BB9C}"/>
              </a:ext>
            </a:extLst>
          </p:cNvPr>
          <p:cNvGrpSpPr/>
          <p:nvPr/>
        </p:nvGrpSpPr>
        <p:grpSpPr>
          <a:xfrm>
            <a:off x="7889698" y="1425862"/>
            <a:ext cx="3015974" cy="4235386"/>
            <a:chOff x="7889698" y="1211100"/>
            <a:chExt cx="3015974" cy="423538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61887658-9510-4D32-892C-991DA23D96A6}"/>
                </a:ext>
              </a:extLst>
            </p:cNvPr>
            <p:cNvGrpSpPr/>
            <p:nvPr/>
          </p:nvGrpSpPr>
          <p:grpSpPr>
            <a:xfrm>
              <a:off x="8191501" y="1411514"/>
              <a:ext cx="2714171" cy="4034972"/>
              <a:chOff x="1452880" y="1238108"/>
              <a:chExt cx="2714171" cy="4034972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xmlns="" id="{0109D59C-1AF0-4A64-BE05-BFFA6F34047B}"/>
                  </a:ext>
                </a:extLst>
              </p:cNvPr>
              <p:cNvSpPr/>
              <p:nvPr/>
            </p:nvSpPr>
            <p:spPr>
              <a:xfrm>
                <a:off x="1452880" y="1238108"/>
                <a:ext cx="2714171" cy="4034972"/>
              </a:xfrm>
              <a:prstGeom prst="roundRect">
                <a:avLst>
                  <a:gd name="adj" fmla="val 597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xmlns="" id="{75511D49-F873-427C-9531-425854DB44F3}"/>
                  </a:ext>
                </a:extLst>
              </p:cNvPr>
              <p:cNvSpPr/>
              <p:nvPr/>
            </p:nvSpPr>
            <p:spPr>
              <a:xfrm>
                <a:off x="1548180" y="1379784"/>
                <a:ext cx="2523571" cy="3751620"/>
              </a:xfrm>
              <a:prstGeom prst="roundRect">
                <a:avLst>
                  <a:gd name="adj" fmla="val 5972"/>
                </a:avLst>
              </a:prstGeom>
              <a:noFill/>
              <a:ln w="6350">
                <a:solidFill>
                  <a:srgbClr val="6837BB"/>
                </a:solidFill>
                <a:prstDash val="dashDot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E74100A3-023C-4878-9503-D9D1BA21CE73}"/>
                </a:ext>
              </a:extLst>
            </p:cNvPr>
            <p:cNvGrpSpPr/>
            <p:nvPr/>
          </p:nvGrpSpPr>
          <p:grpSpPr>
            <a:xfrm>
              <a:off x="7889698" y="1211100"/>
              <a:ext cx="605659" cy="567561"/>
              <a:chOff x="7889698" y="1211100"/>
              <a:chExt cx="605659" cy="567561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xmlns="" id="{131DE5BD-B915-47F7-95FB-D11CBE5750D6}"/>
                  </a:ext>
                </a:extLst>
              </p:cNvPr>
              <p:cNvSpPr/>
              <p:nvPr/>
            </p:nvSpPr>
            <p:spPr>
              <a:xfrm>
                <a:off x="7889698" y="1211100"/>
                <a:ext cx="505326" cy="505326"/>
              </a:xfrm>
              <a:prstGeom prst="ellipse">
                <a:avLst/>
              </a:prstGeom>
              <a:solidFill>
                <a:srgbClr val="53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62E9F38B-4B7A-45B4-82AD-947358EAB34A}"/>
                  </a:ext>
                </a:extLst>
              </p:cNvPr>
              <p:cNvSpPr txBox="1"/>
              <p:nvPr/>
            </p:nvSpPr>
            <p:spPr>
              <a:xfrm>
                <a:off x="7935438" y="1255441"/>
                <a:ext cx="55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800" dirty="0">
                  <a:solidFill>
                    <a:prstClr val="white"/>
                  </a:solidFill>
                  <a:latin typeface="字魂110号-武林江湖体" panose="00000500000000000000" pitchFamily="2" charset="-122"/>
                  <a:ea typeface="字魂110号-武林江湖体" panose="00000500000000000000" pitchFamily="2" charset="-122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454934" y="2762388"/>
            <a:ext cx="22882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</a:rPr>
              <a:t>Giới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thiệu về thơ trào phúng và giọng điệu của tiếng cười trong thơ trào phúng.</a:t>
            </a:r>
            <a:endParaRPr lang="en-GB" sz="2800"/>
          </a:p>
        </p:txBody>
      </p:sp>
      <p:sp>
        <p:nvSpPr>
          <p:cNvPr id="34" name="Rectangle 33"/>
          <p:cNvSpPr/>
          <p:nvPr/>
        </p:nvSpPr>
        <p:spPr>
          <a:xfrm>
            <a:off x="1306506" y="1847114"/>
            <a:ext cx="2599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Phần 1 (đoạn 1</a:t>
            </a: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GB" sz="2800" b="1"/>
          </a:p>
        </p:txBody>
      </p:sp>
      <p:sp>
        <p:nvSpPr>
          <p:cNvPr id="35" name="Rectangle 34"/>
          <p:cNvSpPr/>
          <p:nvPr/>
        </p:nvSpPr>
        <p:spPr>
          <a:xfrm>
            <a:off x="4738916" y="1761968"/>
            <a:ext cx="25980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Phần 2: (Tiếp…</a:t>
            </a:r>
            <a:r>
              <a:rPr lang="en-US" sz="2800" b="1" i="1">
                <a:latin typeface="Times New Roman" panose="02020603050405020304" pitchFamily="18" charset="0"/>
                <a:ea typeface="Calibri" panose="020F0502020204030204" pitchFamily="34" charset="0"/>
              </a:rPr>
              <a:t>trong sự tiếp nhận của độc giả)</a:t>
            </a:r>
            <a:endParaRPr lang="en-GB" sz="2800" b="1"/>
          </a:p>
        </p:txBody>
      </p:sp>
      <p:sp>
        <p:nvSpPr>
          <p:cNvPr id="36" name="Rectangle 35"/>
          <p:cNvSpPr/>
          <p:nvPr/>
        </p:nvSpPr>
        <p:spPr>
          <a:xfrm>
            <a:off x="4833010" y="3797302"/>
            <a:ext cx="245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Bàn luận về những giọng điệu của tiếng cười trong thơ trào phúng</a:t>
            </a:r>
            <a:endParaRPr lang="en-GB" sz="2800"/>
          </a:p>
        </p:txBody>
      </p:sp>
      <p:sp>
        <p:nvSpPr>
          <p:cNvPr id="37" name="Rectangle 36"/>
          <p:cNvSpPr/>
          <p:nvPr/>
        </p:nvSpPr>
        <p:spPr>
          <a:xfrm>
            <a:off x="8617334" y="1761968"/>
            <a:ext cx="2032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Phần 3 (đoạn cuối)</a:t>
            </a:r>
            <a:endParaRPr lang="en-GB" sz="2800" b="1"/>
          </a:p>
        </p:txBody>
      </p:sp>
      <p:sp>
        <p:nvSpPr>
          <p:cNvPr id="38" name="Rectangle 37"/>
          <p:cNvSpPr/>
          <p:nvPr/>
        </p:nvSpPr>
        <p:spPr>
          <a:xfrm>
            <a:off x="8337861" y="3151829"/>
            <a:ext cx="2437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Khẳng định sự đa dạng và ý nghĩa của tiếng cười trong thơ trào phúng. </a:t>
            </a:r>
            <a:endParaRPr lang="en-GB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0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CED0E6B-CD3D-427E-A538-F1E6ACE8B068}"/>
              </a:ext>
            </a:extLst>
          </p:cNvPr>
          <p:cNvGrpSpPr/>
          <p:nvPr/>
        </p:nvGrpSpPr>
        <p:grpSpPr>
          <a:xfrm>
            <a:off x="175677" y="3552778"/>
            <a:ext cx="11590953" cy="3020184"/>
            <a:chOff x="433640" y="4313334"/>
            <a:chExt cx="8749738" cy="227986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2949C4CA-859C-455D-A67C-9079B6E3E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40" y="4313334"/>
              <a:ext cx="3039821" cy="227986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5001042-5B78-4E1E-8D8F-F673C6161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472" y="4856490"/>
              <a:ext cx="2315613" cy="173671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227B9DEF-076A-4495-8002-2578C8493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6" y="5239183"/>
              <a:ext cx="1799680" cy="134976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377B117-54C6-4D8E-9ACD-7FF2B28CB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787" y="5445223"/>
              <a:ext cx="1507591" cy="1130693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BF96509-4ED0-4E4C-8E07-1C700A550BA5}"/>
              </a:ext>
            </a:extLst>
          </p:cNvPr>
          <p:cNvSpPr txBox="1"/>
          <p:nvPr/>
        </p:nvSpPr>
        <p:spPr>
          <a:xfrm>
            <a:off x="1166277" y="1829155"/>
            <a:ext cx="9898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miêu tả, thể hiện của văn phong trào phúng: là sự bất toàn của con người, cuộc sống</a:t>
            </a:r>
            <a:endParaRPr lang="zh-CN" altLang="en-US" sz="2800" dirty="0">
              <a:solidFill>
                <a:srgbClr val="545864"/>
              </a:solidFill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9131B0B-216A-4667-B29A-365DE8DE28C4}"/>
              </a:ext>
            </a:extLst>
          </p:cNvPr>
          <p:cNvSpPr txBox="1"/>
          <p:nvPr/>
        </p:nvSpPr>
        <p:spPr>
          <a:xfrm>
            <a:off x="1112037" y="2894885"/>
            <a:ext cx="9898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đối tượng cụ thể nào mà tiếng cười trào phúng thường nhằm tới như: những thói hư tật xấu như thói tự mãn, kiêu căng, đạo đức giả, keo kiệt, sự tha hóa đạo đức trong xã hội,…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480" y="476784"/>
            <a:ext cx="4354012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CHI TIẾT</a:t>
            </a:r>
            <a:endParaRPr lang="en-GB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5560" y="1109910"/>
            <a:ext cx="8435323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Đối tượng miêu tả, thể hiện của văn học trào phúng</a:t>
            </a:r>
            <a:endParaRPr lang="en-GB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3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5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.2|0.2|0.2|0.2|0.2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2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2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809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昊 杨</dc:creator>
  <cp:lastModifiedBy>21AK22</cp:lastModifiedBy>
  <cp:revision>58</cp:revision>
  <dcterms:created xsi:type="dcterms:W3CDTF">2021-07-28T05:50:24Z</dcterms:created>
  <dcterms:modified xsi:type="dcterms:W3CDTF">2024-12-06T08:53:21Z</dcterms:modified>
</cp:coreProperties>
</file>