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6" r:id="rId3"/>
    <p:sldId id="371" r:id="rId4"/>
    <p:sldId id="2007577066" r:id="rId5"/>
    <p:sldId id="2007577087" r:id="rId6"/>
    <p:sldId id="2007577067" r:id="rId7"/>
    <p:sldId id="2007577068" r:id="rId8"/>
    <p:sldId id="2007577089" r:id="rId9"/>
    <p:sldId id="2007577088" r:id="rId10"/>
    <p:sldId id="2007577072" r:id="rId11"/>
    <p:sldId id="2007577090" r:id="rId12"/>
    <p:sldId id="2007577091" r:id="rId13"/>
    <p:sldId id="2007577074" r:id="rId14"/>
    <p:sldId id="2007577080" r:id="rId15"/>
    <p:sldId id="2007577092" r:id="rId16"/>
    <p:sldId id="2007577081" r:id="rId17"/>
    <p:sldId id="2007577083" r:id="rId18"/>
    <p:sldId id="2007577093"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1" autoAdjust="0"/>
    <p:restoredTop sz="86429" autoAdjust="0"/>
  </p:normalViewPr>
  <p:slideViewPr>
    <p:cSldViewPr snapToGrid="0">
      <p:cViewPr varScale="1">
        <p:scale>
          <a:sx n="63" d="100"/>
          <a:sy n="63" d="100"/>
        </p:scale>
        <p:origin x="-106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4AB1E-8B1A-447E-952A-0ECD6911D2AB}" type="datetimeFigureOut">
              <a:rPr lang="zh-CN" altLang="en-US" smtClean="0"/>
              <a:t>2024/12/6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51A6E-6120-4534-9309-44814EAC8D6A}" type="slidenum">
              <a:rPr lang="zh-CN" altLang="en-US" smtClean="0"/>
              <a:t>‹#›</a:t>
            </a:fld>
            <a:endParaRPr lang="zh-CN" altLang="en-US"/>
          </a:p>
        </p:txBody>
      </p:sp>
    </p:spTree>
    <p:extLst>
      <p:ext uri="{BB962C8B-B14F-4D97-AF65-F5344CB8AC3E}">
        <p14:creationId xmlns:p14="http://schemas.microsoft.com/office/powerpoint/2010/main" val="95349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A2F51A6E-6120-4534-9309-44814EAC8D6A}" type="slidenum">
              <a:rPr lang="zh-CN" altLang="en-US" smtClean="0"/>
              <a:t>1</a:t>
            </a:fld>
            <a:endParaRPr lang="zh-CN" altLang="en-US"/>
          </a:p>
        </p:txBody>
      </p:sp>
    </p:spTree>
    <p:extLst>
      <p:ext uri="{BB962C8B-B14F-4D97-AF65-F5344CB8AC3E}">
        <p14:creationId xmlns:p14="http://schemas.microsoft.com/office/powerpoint/2010/main" val="353435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1A6E-6120-4534-9309-44814EAC8D6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443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1A6E-6120-4534-9309-44814EAC8D6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5321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12</a:t>
            </a:fld>
            <a:endParaRPr lang="zh-CN" altLang="en-US"/>
          </a:p>
        </p:txBody>
      </p:sp>
    </p:spTree>
    <p:extLst>
      <p:ext uri="{BB962C8B-B14F-4D97-AF65-F5344CB8AC3E}">
        <p14:creationId xmlns:p14="http://schemas.microsoft.com/office/powerpoint/2010/main" val="224394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13</a:t>
            </a:fld>
            <a:endParaRPr lang="zh-CN" altLang="en-US"/>
          </a:p>
        </p:txBody>
      </p:sp>
    </p:spTree>
    <p:extLst>
      <p:ext uri="{BB962C8B-B14F-4D97-AF65-F5344CB8AC3E}">
        <p14:creationId xmlns:p14="http://schemas.microsoft.com/office/powerpoint/2010/main" val="238782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1A6E-6120-4534-9309-44814EAC8D6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392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15</a:t>
            </a:fld>
            <a:endParaRPr lang="zh-CN" altLang="en-US"/>
          </a:p>
        </p:txBody>
      </p:sp>
    </p:spTree>
    <p:extLst>
      <p:ext uri="{BB962C8B-B14F-4D97-AF65-F5344CB8AC3E}">
        <p14:creationId xmlns:p14="http://schemas.microsoft.com/office/powerpoint/2010/main" val="181613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16</a:t>
            </a:fld>
            <a:endParaRPr lang="zh-CN" altLang="en-US"/>
          </a:p>
        </p:txBody>
      </p:sp>
    </p:spTree>
    <p:extLst>
      <p:ext uri="{BB962C8B-B14F-4D97-AF65-F5344CB8AC3E}">
        <p14:creationId xmlns:p14="http://schemas.microsoft.com/office/powerpoint/2010/main" val="517437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F51A6E-6120-4534-9309-44814EAC8D6A}" type="slidenum">
              <a:rPr lang="zh-CN" altLang="en-US" smtClean="0"/>
              <a:t>17</a:t>
            </a:fld>
            <a:endParaRPr lang="zh-CN" altLang="en-US"/>
          </a:p>
        </p:txBody>
      </p:sp>
    </p:spTree>
    <p:extLst>
      <p:ext uri="{BB962C8B-B14F-4D97-AF65-F5344CB8AC3E}">
        <p14:creationId xmlns:p14="http://schemas.microsoft.com/office/powerpoint/2010/main" val="4113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2</a:t>
            </a:fld>
            <a:endParaRPr lang="zh-CN" altLang="en-US"/>
          </a:p>
        </p:txBody>
      </p:sp>
    </p:spTree>
    <p:extLst>
      <p:ext uri="{BB962C8B-B14F-4D97-AF65-F5344CB8AC3E}">
        <p14:creationId xmlns:p14="http://schemas.microsoft.com/office/powerpoint/2010/main" val="556962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3</a:t>
            </a:fld>
            <a:endParaRPr lang="zh-CN" altLang="en-US"/>
          </a:p>
        </p:txBody>
      </p:sp>
    </p:spTree>
    <p:extLst>
      <p:ext uri="{BB962C8B-B14F-4D97-AF65-F5344CB8AC3E}">
        <p14:creationId xmlns:p14="http://schemas.microsoft.com/office/powerpoint/2010/main" val="3209156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1A6E-6120-4534-9309-44814EAC8D6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850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F51A6E-6120-4534-9309-44814EAC8D6A}" type="slidenum">
              <a:rPr lang="zh-CN" altLang="en-US" smtClean="0"/>
              <a:t>5</a:t>
            </a:fld>
            <a:endParaRPr lang="zh-CN" altLang="en-US"/>
          </a:p>
        </p:txBody>
      </p:sp>
    </p:spTree>
    <p:extLst>
      <p:ext uri="{BB962C8B-B14F-4D97-AF65-F5344CB8AC3E}">
        <p14:creationId xmlns:p14="http://schemas.microsoft.com/office/powerpoint/2010/main" val="290998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F51A6E-6120-4534-9309-44814EAC8D6A}" type="slidenum">
              <a:rPr lang="zh-CN" altLang="en-US" smtClean="0"/>
              <a:t>6</a:t>
            </a:fld>
            <a:endParaRPr lang="zh-CN" altLang="en-US"/>
          </a:p>
        </p:txBody>
      </p:sp>
    </p:spTree>
    <p:extLst>
      <p:ext uri="{BB962C8B-B14F-4D97-AF65-F5344CB8AC3E}">
        <p14:creationId xmlns:p14="http://schemas.microsoft.com/office/powerpoint/2010/main" val="344878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1A6E-6120-4534-9309-44814EAC8D6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453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F51A6E-6120-4534-9309-44814EAC8D6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343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F51A6E-6120-4534-9309-44814EAC8D6A}" type="slidenum">
              <a:rPr lang="zh-CN" altLang="en-US" smtClean="0"/>
              <a:t>9</a:t>
            </a:fld>
            <a:endParaRPr lang="zh-CN" altLang="en-US"/>
          </a:p>
        </p:txBody>
      </p:sp>
    </p:spTree>
    <p:extLst>
      <p:ext uri="{BB962C8B-B14F-4D97-AF65-F5344CB8AC3E}">
        <p14:creationId xmlns:p14="http://schemas.microsoft.com/office/powerpoint/2010/main" val="252892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7832C6-387D-403D-8221-03EFE8EA0F4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B6B0FA4-004C-45CC-B317-5B493BF18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B80B718-6D8D-46E7-94F9-6A29611003F3}"/>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xmlns="" id="{89940349-808F-4F29-B197-50FEE3D3C2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2792A27-1B68-4ACD-8308-D46897B23C76}"/>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3704006772"/>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EF87D2-776D-44D7-8990-13544F86A9A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5FDD962-C076-4311-A85D-C20CA298FA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4FACF22-ECC2-438F-A47B-43118EBB2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B671907-3E79-401A-8D52-3241933C6597}"/>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6" name="页脚占位符 5">
            <a:extLst>
              <a:ext uri="{FF2B5EF4-FFF2-40B4-BE49-F238E27FC236}">
                <a16:creationId xmlns:a16="http://schemas.microsoft.com/office/drawing/2014/main" xmlns="" id="{8181D686-70A8-42B6-9868-F308A3BF859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01505B9-2785-4A6E-B81E-8FF4F0B6CEE5}"/>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18028830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A60860-7978-4E72-91EE-46D3FC9CABA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29E67C6-DDE0-4DE7-B6D9-8A8D6D9850C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F6E20E0-3C1F-4D58-A3D2-FA09465999D6}"/>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xmlns="" id="{08D300EC-DF09-4A4C-A95F-73D856928A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4CADE83-CEEC-4A3A-BCFE-6740C0A4D844}"/>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103181754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FF13517-8F95-49EC-873C-79125E91BEA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7F4D7CE-5701-41EE-A38A-9FD302E997B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A3EFCEF-20D0-4963-96A2-1D0E4ABEDFEC}"/>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xmlns="" id="{4AEA7488-A834-4AA6-A971-0B1B43AA3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C4F1592-D471-4C39-88FE-FE856DB7DFC5}"/>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3959637739"/>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96786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158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32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A8EBFF-D657-4F86-BD69-D4309E51F7E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195246D-1B7E-41F9-A074-4FFAD316A82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2FC2C41-ADED-4DD1-BD28-57311FFB7A4E}"/>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xmlns="" id="{1511617C-23DD-41E7-8EBE-F515673448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F974D1D-E88E-43AD-9AC6-08E1D18B8DD2}"/>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3847260654"/>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E27E0FC-3559-4831-B854-25D579C34D8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FEDF747-9CB1-40A8-A7C8-062D0B844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86D2C35-9E9B-4A9B-A000-A984C7C8FCC3}"/>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xmlns="" id="{4F39FBBD-7AE0-4D79-A7F0-72B3C7A858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D78F5C1-1FD8-4AE0-BCCA-7699DB8989C2}"/>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118262258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45376C-0E81-4789-8A14-19EADCE81C8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6D4AEC0-E642-4B65-B8C7-76E079AAEAE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7E1FB84A-55E1-4C91-9172-D8A1A016179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7C31862-DC40-4F9A-80F0-266B85B79785}"/>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6" name="页脚占位符 5">
            <a:extLst>
              <a:ext uri="{FF2B5EF4-FFF2-40B4-BE49-F238E27FC236}">
                <a16:creationId xmlns:a16="http://schemas.microsoft.com/office/drawing/2014/main" xmlns="" id="{7A73B39B-C729-4CAF-B4F9-5163F11761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E1AB0DB-1E21-4384-8835-F811AC2F371B}"/>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4289824337"/>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7D8727-0BFF-41C8-849E-62F0FB0117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C2BBFFF-E8AF-433D-870F-49027B3F8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3244D7E-129D-46E9-828A-E7D0EC419B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C8A1C7E-1CC4-42C5-AD1B-BDE4A19F3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1639164F-ECA4-439E-BA5C-CC7D8F5084A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677AFBF-636C-4F10-862A-A11FB8074211}"/>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8" name="页脚占位符 7">
            <a:extLst>
              <a:ext uri="{FF2B5EF4-FFF2-40B4-BE49-F238E27FC236}">
                <a16:creationId xmlns:a16="http://schemas.microsoft.com/office/drawing/2014/main" xmlns="" id="{7C4F80E4-479C-4A3D-B1F0-ACC41ECE9B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9598392-2E01-4522-B5AA-D14280398BA7}"/>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65013443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57D8727-0BFF-41C8-849E-62F0FB0117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C2BBFFF-E8AF-433D-870F-49027B3F8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3244D7E-129D-46E9-828A-E7D0EC419B5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C8A1C7E-1CC4-42C5-AD1B-BDE4A19F3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1639164F-ECA4-439E-BA5C-CC7D8F5084A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677AFBF-636C-4F10-862A-A11FB8074211}"/>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8" name="页脚占位符 7">
            <a:extLst>
              <a:ext uri="{FF2B5EF4-FFF2-40B4-BE49-F238E27FC236}">
                <a16:creationId xmlns:a16="http://schemas.microsoft.com/office/drawing/2014/main" xmlns="" id="{7C4F80E4-479C-4A3D-B1F0-ACC41ECE9BF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9598392-2E01-4522-B5AA-D14280398BA7}"/>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
        <p:nvSpPr>
          <p:cNvPr id="11" name="TextBox 10"/>
          <p:cNvSpPr txBox="1"/>
          <p:nvPr userDrawn="1"/>
        </p:nvSpPr>
        <p:spPr>
          <a:xfrm>
            <a:off x="9044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924941016"/>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61534F4-03F7-4747-AAD8-0E92CED035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499A4A0-42D3-4C5C-99B8-E53AAEB82028}"/>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4" name="页脚占位符 3">
            <a:extLst>
              <a:ext uri="{FF2B5EF4-FFF2-40B4-BE49-F238E27FC236}">
                <a16:creationId xmlns:a16="http://schemas.microsoft.com/office/drawing/2014/main" xmlns="" id="{309F1B39-D902-4597-8C4E-3241D4FC3D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B177DD9-29FB-45D0-9293-A4F21C03A8FA}"/>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1934931308"/>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2481228-7747-4BF7-BAAF-585F4473D9A8}"/>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3" name="页脚占位符 2">
            <a:extLst>
              <a:ext uri="{FF2B5EF4-FFF2-40B4-BE49-F238E27FC236}">
                <a16:creationId xmlns:a16="http://schemas.microsoft.com/office/drawing/2014/main" xmlns="" id="{455C98B3-2325-49D5-AFF7-1EEAD2A54B5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1C06713-503F-453A-BC67-4740D5C97812}"/>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329705061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F7F271-345C-48C0-8DD3-5B0A237979B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6299FB86-B1C1-4795-B000-46FD08FBD2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858C05BB-6C43-4FF9-BB5D-0E038CB42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5681DFD-96C2-4D22-8848-4D67CFA1FD2F}"/>
              </a:ext>
            </a:extLst>
          </p:cNvPr>
          <p:cNvSpPr>
            <a:spLocks noGrp="1"/>
          </p:cNvSpPr>
          <p:nvPr>
            <p:ph type="dt" sz="half" idx="10"/>
          </p:nvPr>
        </p:nvSpPr>
        <p:spPr/>
        <p:txBody>
          <a:bodyPr/>
          <a:lstStyle/>
          <a:p>
            <a:fld id="{BB860EE6-7EA3-4ABD-81DD-311A5644BB42}" type="datetimeFigureOut">
              <a:rPr lang="zh-CN" altLang="en-US" smtClean="0"/>
              <a:t>2024/12/6</a:t>
            </a:fld>
            <a:endParaRPr lang="zh-CN" altLang="en-US"/>
          </a:p>
        </p:txBody>
      </p:sp>
      <p:sp>
        <p:nvSpPr>
          <p:cNvPr id="6" name="页脚占位符 5">
            <a:extLst>
              <a:ext uri="{FF2B5EF4-FFF2-40B4-BE49-F238E27FC236}">
                <a16:creationId xmlns:a16="http://schemas.microsoft.com/office/drawing/2014/main" xmlns="" id="{9947AF84-3316-43CA-A011-C63588113C5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F72F5BF-F8B2-48F9-90F7-8C403F72C00C}"/>
              </a:ext>
            </a:extLst>
          </p:cNvPr>
          <p:cNvSpPr>
            <a:spLocks noGrp="1"/>
          </p:cNvSpPr>
          <p:nvPr>
            <p:ph type="sldNum" sz="quarter" idx="12"/>
          </p:nvPr>
        </p:nvSpPr>
        <p:spPr/>
        <p:txBody>
          <a:bodyPr/>
          <a:lstStyle/>
          <a:p>
            <a:fld id="{786E77A1-7A80-4469-B896-A20E6EBC7FF8}" type="slidenum">
              <a:rPr lang="zh-CN" altLang="en-US" smtClean="0"/>
              <a:t>‹#›</a:t>
            </a:fld>
            <a:endParaRPr lang="zh-CN" altLang="en-US"/>
          </a:p>
        </p:txBody>
      </p:sp>
    </p:spTree>
    <p:extLst>
      <p:ext uri="{BB962C8B-B14F-4D97-AF65-F5344CB8AC3E}">
        <p14:creationId xmlns:p14="http://schemas.microsoft.com/office/powerpoint/2010/main" val="3910857975"/>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paopoi.xyz/"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1E49A39F-C1B6-4375-8E57-90D1FED76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BB7EAC5-19FB-4BCF-80CA-C791B88C3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69CCA81-A500-41B6-A6EC-EE008B738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0EE6-7EA3-4ABD-81DD-311A5644BB42}" type="datetimeFigureOut">
              <a:rPr lang="zh-CN" altLang="en-US" smtClean="0"/>
              <a:t>2024/12/6</a:t>
            </a:fld>
            <a:endParaRPr lang="zh-CN" altLang="en-US"/>
          </a:p>
        </p:txBody>
      </p:sp>
      <p:sp>
        <p:nvSpPr>
          <p:cNvPr id="5" name="页脚占位符 4">
            <a:extLst>
              <a:ext uri="{FF2B5EF4-FFF2-40B4-BE49-F238E27FC236}">
                <a16:creationId xmlns:a16="http://schemas.microsoft.com/office/drawing/2014/main" xmlns="" id="{D4604093-6B43-4105-A924-CEC707652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4D4A23DB-3EBC-45BD-AAC6-A10B7325F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E77A1-7A80-4469-B896-A20E6EBC7FF8}" type="slidenum">
              <a:rPr lang="zh-CN" altLang="en-US" smtClean="0"/>
              <a:t>‹#›</a:t>
            </a:fld>
            <a:endParaRPr lang="zh-CN" altLang="en-US"/>
          </a:p>
        </p:txBody>
      </p:sp>
      <p:sp>
        <p:nvSpPr>
          <p:cNvPr id="7" name="Rectangle 6">
            <a:hlinkClick r:id="rId16"/>
            <a:extLst>
              <a:ext uri="{FF2B5EF4-FFF2-40B4-BE49-F238E27FC236}">
                <a16:creationId xmlns:a16="http://schemas.microsoft.com/office/drawing/2014/main" xmlns="" id="{CE94615B-E693-D100-B92B-2298F2129397}"/>
              </a:ext>
            </a:extLst>
          </p:cNvPr>
          <p:cNvSpPr/>
          <p:nvPr userDrawn="1">
            <p:custDataLst>
              <p:tags r:id="rId14"/>
            </p:custDataLst>
          </p:nvPr>
        </p:nvSpPr>
        <p:spPr>
          <a:xfrm>
            <a:off x="3581400" y="-379078"/>
            <a:ext cx="5443478" cy="379078"/>
          </a:xfrm>
          <a:prstGeom prst="rect">
            <a:avLst/>
          </a:prstGeom>
        </p:spPr>
        <p:txBody>
          <a:bodyPr wrap="square">
            <a:spAutoFit/>
          </a:bodyPr>
          <a:lstStyle/>
          <a:p>
            <a:pPr algn="ctr">
              <a:lnSpc>
                <a:spcPct val="130000"/>
              </a:lnSpc>
            </a:pPr>
            <a:r>
              <a:rPr lang="en-US" sz="1600" b="1">
                <a:latin typeface="Arial" panose="020B0604020202020204" pitchFamily="34" charset="0"/>
                <a:ea typeface="字魂59号-创粗黑" panose="00000500000000000000" charset="-122"/>
                <a:cs typeface="Arial" panose="020B0604020202020204" pitchFamily="34" charset="0"/>
              </a:rPr>
              <a:t>WWW.PAOPOI.XYZ</a:t>
            </a:r>
          </a:p>
        </p:txBody>
      </p:sp>
    </p:spTree>
    <p:extLst>
      <p:ext uri="{BB962C8B-B14F-4D97-AF65-F5344CB8AC3E}">
        <p14:creationId xmlns:p14="http://schemas.microsoft.com/office/powerpoint/2010/main" val="174892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250" advClick="0" advTm="0">
        <p14:flip dir="r"/>
      </p:transition>
    </mc:Choice>
    <mc:Fallback xmlns="" xmlns:a16="http://schemas.microsoft.com/office/drawing/2014/main">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alphaModFix amt="8000"/>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6909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A82677B7-2E8A-4E3E-B632-0A359AB66E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5196"/>
            <a:ext cx="12192000" cy="6747607"/>
          </a:xfrm>
          <a:prstGeom prst="rect">
            <a:avLst/>
          </a:prstGeom>
        </p:spPr>
      </p:pic>
      <p:pic>
        <p:nvPicPr>
          <p:cNvPr id="12" name="图片 11">
            <a:extLst>
              <a:ext uri="{FF2B5EF4-FFF2-40B4-BE49-F238E27FC236}">
                <a16:creationId xmlns:a16="http://schemas.microsoft.com/office/drawing/2014/main" xmlns="" id="{D49CD7B1-DE62-4497-B5E0-CBD4EEEF4F2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4853" y="0"/>
            <a:ext cx="12192000" cy="6858000"/>
          </a:xfrm>
          <a:prstGeom prst="rect">
            <a:avLst/>
          </a:prstGeom>
        </p:spPr>
      </p:pic>
      <p:grpSp>
        <p:nvGrpSpPr>
          <p:cNvPr id="27" name="组合 26">
            <a:extLst>
              <a:ext uri="{FF2B5EF4-FFF2-40B4-BE49-F238E27FC236}">
                <a16:creationId xmlns:a16="http://schemas.microsoft.com/office/drawing/2014/main" xmlns="" id="{8B287ABD-213B-4B6B-892C-0CCDCCD22A9E}"/>
              </a:ext>
            </a:extLst>
          </p:cNvPr>
          <p:cNvGrpSpPr/>
          <p:nvPr/>
        </p:nvGrpSpPr>
        <p:grpSpPr>
          <a:xfrm>
            <a:off x="-160022" y="4645819"/>
            <a:ext cx="9977915" cy="1935235"/>
            <a:chOff x="1608110" y="4793695"/>
            <a:chExt cx="9031314" cy="1751640"/>
          </a:xfrm>
        </p:grpSpPr>
        <p:pic>
          <p:nvPicPr>
            <p:cNvPr id="22" name="图片 21">
              <a:extLst>
                <a:ext uri="{FF2B5EF4-FFF2-40B4-BE49-F238E27FC236}">
                  <a16:creationId xmlns:a16="http://schemas.microsoft.com/office/drawing/2014/main" xmlns="" id="{DA4F99F7-9A00-4754-AD0C-353032EACB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8110" y="5589329"/>
              <a:ext cx="1461777" cy="956006"/>
            </a:xfrm>
            <a:prstGeom prst="rect">
              <a:avLst/>
            </a:prstGeom>
          </p:spPr>
        </p:pic>
        <p:pic>
          <p:nvPicPr>
            <p:cNvPr id="24" name="图片 23">
              <a:extLst>
                <a:ext uri="{FF2B5EF4-FFF2-40B4-BE49-F238E27FC236}">
                  <a16:creationId xmlns:a16="http://schemas.microsoft.com/office/drawing/2014/main" xmlns="" id="{9A791A42-8218-482E-9E31-E112F16D09E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0400" y="4793695"/>
              <a:ext cx="6697661" cy="1751640"/>
            </a:xfrm>
            <a:prstGeom prst="rect">
              <a:avLst/>
            </a:prstGeom>
          </p:spPr>
        </p:pic>
        <p:pic>
          <p:nvPicPr>
            <p:cNvPr id="26" name="图片 25">
              <a:extLst>
                <a:ext uri="{FF2B5EF4-FFF2-40B4-BE49-F238E27FC236}">
                  <a16:creationId xmlns:a16="http://schemas.microsoft.com/office/drawing/2014/main" xmlns="" id="{E601B0C8-6754-421E-B89B-6A238E829E4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22112" y="5567872"/>
              <a:ext cx="1517312" cy="956006"/>
            </a:xfrm>
            <a:prstGeom prst="rect">
              <a:avLst/>
            </a:prstGeom>
          </p:spPr>
        </p:pic>
      </p:grpSp>
      <p:pic>
        <p:nvPicPr>
          <p:cNvPr id="34" name="图片 33">
            <a:extLst>
              <a:ext uri="{FF2B5EF4-FFF2-40B4-BE49-F238E27FC236}">
                <a16:creationId xmlns:a16="http://schemas.microsoft.com/office/drawing/2014/main" xmlns="" id="{0693C699-C173-4DD2-A186-F394FDBF00D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96024" y="-1"/>
            <a:ext cx="3895975" cy="2001479"/>
          </a:xfrm>
          <a:prstGeom prst="rect">
            <a:avLst/>
          </a:prstGeom>
        </p:spPr>
      </p:pic>
      <p:pic>
        <p:nvPicPr>
          <p:cNvPr id="38" name="图片 37">
            <a:extLst>
              <a:ext uri="{FF2B5EF4-FFF2-40B4-BE49-F238E27FC236}">
                <a16:creationId xmlns:a16="http://schemas.microsoft.com/office/drawing/2014/main" xmlns="" id="{15E5836A-8BCD-435B-B555-7710AD61F1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71541" y="424926"/>
            <a:ext cx="1509075" cy="1509075"/>
          </a:xfrm>
          <a:prstGeom prst="rect">
            <a:avLst/>
          </a:prstGeom>
        </p:spPr>
      </p:pic>
      <p:pic>
        <p:nvPicPr>
          <p:cNvPr id="36" name="图片 35">
            <a:extLst>
              <a:ext uri="{FF2B5EF4-FFF2-40B4-BE49-F238E27FC236}">
                <a16:creationId xmlns:a16="http://schemas.microsoft.com/office/drawing/2014/main" xmlns="" id="{5144EEA0-3B76-48CA-AFD2-AB03B29D6AC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 y="-1"/>
            <a:ext cx="2975695" cy="1509075"/>
          </a:xfrm>
          <a:prstGeom prst="rect">
            <a:avLst/>
          </a:prstGeom>
        </p:spPr>
      </p:pic>
      <p:pic>
        <p:nvPicPr>
          <p:cNvPr id="40" name="图片 39">
            <a:extLst>
              <a:ext uri="{FF2B5EF4-FFF2-40B4-BE49-F238E27FC236}">
                <a16:creationId xmlns:a16="http://schemas.microsoft.com/office/drawing/2014/main" xmlns="" id="{B664C1EC-08BE-4CA8-B275-596313F6DDD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095887" y="1724363"/>
            <a:ext cx="3327063" cy="1400869"/>
          </a:xfrm>
          <a:prstGeom prst="rect">
            <a:avLst/>
          </a:prstGeom>
        </p:spPr>
      </p:pic>
      <p:pic>
        <p:nvPicPr>
          <p:cNvPr id="42" name="图片 41">
            <a:extLst>
              <a:ext uri="{FF2B5EF4-FFF2-40B4-BE49-F238E27FC236}">
                <a16:creationId xmlns:a16="http://schemas.microsoft.com/office/drawing/2014/main" xmlns="" id="{D515F218-C01C-42EF-982C-2F789ED7D6E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89975" y="2520871"/>
            <a:ext cx="1992452" cy="1694294"/>
          </a:xfrm>
          <a:prstGeom prst="rect">
            <a:avLst/>
          </a:prstGeom>
        </p:spPr>
      </p:pic>
      <p:pic>
        <p:nvPicPr>
          <p:cNvPr id="30" name="图片 29">
            <a:extLst>
              <a:ext uri="{FF2B5EF4-FFF2-40B4-BE49-F238E27FC236}">
                <a16:creationId xmlns:a16="http://schemas.microsoft.com/office/drawing/2014/main" xmlns="" id="{B2F85D66-3716-4D3B-ABFF-57DCA01E862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021824" y="1241422"/>
            <a:ext cx="2576563" cy="527297"/>
          </a:xfrm>
          <a:prstGeom prst="rect">
            <a:avLst/>
          </a:prstGeom>
        </p:spPr>
      </p:pic>
      <p:sp>
        <p:nvSpPr>
          <p:cNvPr id="18" name="Subtitle 2">
            <a:extLst>
              <a:ext uri="{FF2B5EF4-FFF2-40B4-BE49-F238E27FC236}">
                <a16:creationId xmlns:a16="http://schemas.microsoft.com/office/drawing/2014/main" xmlns="" id="{EA1E03B1-2FAB-4F1F-B3E3-C7738E882C36}"/>
              </a:ext>
            </a:extLst>
          </p:cNvPr>
          <p:cNvSpPr>
            <a:spLocks noGrp="1"/>
          </p:cNvSpPr>
          <p:nvPr>
            <p:ph type="subTitle" idx="1"/>
          </p:nvPr>
        </p:nvSpPr>
        <p:spPr>
          <a:xfrm>
            <a:off x="647473" y="2039650"/>
            <a:ext cx="8763001" cy="962442"/>
          </a:xfrm>
        </p:spPr>
        <p:txBody>
          <a:bodyPr anchor="t">
            <a:noAutofit/>
          </a:bodyPr>
          <a:lstStyle/>
          <a:p>
            <a:r>
              <a:rPr lang="en-US" sz="4800" b="1" dirty="0" smtClean="0">
                <a:solidFill>
                  <a:srgbClr val="FFC000"/>
                </a:solidFill>
                <a:latin typeface="Times New Roman" panose="02020603050405020304" pitchFamily="18" charset="0"/>
                <a:cs typeface="Times New Roman" panose="02020603050405020304" pitchFamily="18" charset="0"/>
              </a:rPr>
              <a:t>TIẾT 51 - VĂN </a:t>
            </a:r>
            <a:r>
              <a:rPr lang="en-US" sz="4800" b="1" dirty="0">
                <a:solidFill>
                  <a:srgbClr val="FFC000"/>
                </a:solidFill>
                <a:latin typeface="Times New Roman" panose="02020603050405020304" pitchFamily="18" charset="0"/>
                <a:cs typeface="Times New Roman" panose="02020603050405020304" pitchFamily="18" charset="0"/>
              </a:rPr>
              <a:t>BẢN </a:t>
            </a:r>
            <a:r>
              <a:rPr lang="en-US" sz="4800" b="1" dirty="0" smtClean="0">
                <a:solidFill>
                  <a:srgbClr val="FFC000"/>
                </a:solidFill>
                <a:latin typeface="Times New Roman" panose="02020603050405020304" pitchFamily="18" charset="0"/>
                <a:cs typeface="Times New Roman" panose="02020603050405020304" pitchFamily="18" charset="0"/>
              </a:rPr>
              <a:t>3</a:t>
            </a:r>
          </a:p>
          <a:p>
            <a:r>
              <a:rPr lang="en-US" sz="4800" b="1" dirty="0" smtClean="0">
                <a:solidFill>
                  <a:srgbClr val="FFC000"/>
                </a:solidFill>
                <a:latin typeface="Times New Roman" panose="02020603050405020304" pitchFamily="18" charset="0"/>
                <a:cs typeface="Times New Roman" panose="02020603050405020304" pitchFamily="18" charset="0"/>
              </a:rPr>
              <a:t> </a:t>
            </a:r>
            <a:r>
              <a:rPr lang="en-US" sz="4800" b="1" dirty="0">
                <a:solidFill>
                  <a:srgbClr val="FFC000"/>
                </a:solidFill>
                <a:latin typeface="Times New Roman" panose="02020603050405020304" pitchFamily="18" charset="0"/>
                <a:cs typeface="Times New Roman" panose="02020603050405020304" pitchFamily="18" charset="0"/>
              </a:rPr>
              <a:t>NGÀY XƯA</a:t>
            </a:r>
          </a:p>
          <a:p>
            <a:r>
              <a:rPr lang="en-US" sz="4800" b="1" dirty="0">
                <a:solidFill>
                  <a:srgbClr val="FFC000"/>
                </a:solidFill>
                <a:latin typeface="Times New Roman" panose="02020603050405020304" pitchFamily="18" charset="0"/>
                <a:cs typeface="Times New Roman" panose="02020603050405020304" pitchFamily="18" charset="0"/>
              </a:rPr>
              <a:t>                               </a:t>
            </a:r>
            <a:r>
              <a:rPr lang="en-US" sz="4800" b="1" dirty="0" smtClean="0">
                <a:solidFill>
                  <a:srgbClr val="FFC000"/>
                </a:solidFill>
                <a:latin typeface="Times New Roman" panose="02020603050405020304" pitchFamily="18" charset="0"/>
                <a:cs typeface="Times New Roman" panose="02020603050405020304" pitchFamily="18" charset="0"/>
              </a:rPr>
              <a:t>  </a:t>
            </a:r>
            <a:r>
              <a:rPr lang="en-US" sz="4800" b="1" dirty="0">
                <a:solidFill>
                  <a:srgbClr val="FFC000"/>
                </a:solidFill>
                <a:latin typeface="Times New Roman" panose="02020603050405020304" pitchFamily="18" charset="0"/>
                <a:cs typeface="Times New Roman" panose="02020603050405020304" pitchFamily="18" charset="0"/>
              </a:rPr>
              <a:t>(</a:t>
            </a:r>
            <a:r>
              <a:rPr lang="en-US" sz="4800" b="1" dirty="0" err="1">
                <a:solidFill>
                  <a:srgbClr val="FFC000"/>
                </a:solidFill>
                <a:latin typeface="Times New Roman" panose="02020603050405020304" pitchFamily="18" charset="0"/>
                <a:cs typeface="Times New Roman" panose="02020603050405020304" pitchFamily="18" charset="0"/>
              </a:rPr>
              <a:t>Vũ</a:t>
            </a:r>
            <a:r>
              <a:rPr lang="en-US" sz="4800" b="1" dirty="0">
                <a:solidFill>
                  <a:srgbClr val="FFC000"/>
                </a:solidFill>
                <a:latin typeface="Times New Roman" panose="02020603050405020304" pitchFamily="18" charset="0"/>
                <a:cs typeface="Times New Roman" panose="02020603050405020304" pitchFamily="18" charset="0"/>
              </a:rPr>
              <a:t> Cao)</a:t>
            </a:r>
          </a:p>
        </p:txBody>
      </p:sp>
      <p:pic>
        <p:nvPicPr>
          <p:cNvPr id="5" name="Picture 4">
            <a:extLst>
              <a:ext uri="{FF2B5EF4-FFF2-40B4-BE49-F238E27FC236}">
                <a16:creationId xmlns:a16="http://schemas.microsoft.com/office/drawing/2014/main" xmlns="" id="{85F75741-FEA6-4187-BF0A-B60700C477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65381" y="1343025"/>
            <a:ext cx="4105275" cy="5514975"/>
          </a:xfrm>
          <a:prstGeom prst="rect">
            <a:avLst/>
          </a:prstGeom>
        </p:spPr>
      </p:pic>
    </p:spTree>
    <p:extLst>
      <p:ext uri="{BB962C8B-B14F-4D97-AF65-F5344CB8AC3E}">
        <p14:creationId xmlns:p14="http://schemas.microsoft.com/office/powerpoint/2010/main" val="2261705006"/>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750"/>
                                        <p:tgtEl>
                                          <p:spTgt spid="34"/>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750"/>
                                        <p:tgtEl>
                                          <p:spTgt spid="30"/>
                                        </p:tgtEl>
                                      </p:cBhvr>
                                    </p:animEffect>
                                  </p:childTnLst>
                                </p:cTn>
                              </p:par>
                            </p:childTnLst>
                          </p:cTn>
                        </p:par>
                        <p:par>
                          <p:cTn id="22" fill="hold">
                            <p:stCondLst>
                              <p:cond delay="325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16" presetClass="entr" presetSubtype="37"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outVertical)">
                                      <p:cBhvr>
                                        <p:cTn id="36" dur="750"/>
                                        <p:tgtEl>
                                          <p:spTgt spid="27"/>
                                        </p:tgtEl>
                                      </p:cBhvr>
                                    </p:animEffect>
                                  </p:childTnLst>
                                </p:cTn>
                              </p:par>
                              <p:par>
                                <p:cTn id="37" presetID="10" presetClass="entr" presetSubtype="0" fill="hold" grpId="0" nodeType="withEffect">
                                  <p:stCondLst>
                                    <p:cond delay="2000"/>
                                  </p:stCondLst>
                                  <p:iterate type="lt">
                                    <p:tmPct val="10000"/>
                                  </p:iterate>
                                  <p:childTnLst>
                                    <p:set>
                                      <p:cBhvr>
                                        <p:cTn id="38" dur="1" fill="hold">
                                          <p:stCondLst>
                                            <p:cond delay="0"/>
                                          </p:stCondLst>
                                        </p:cTn>
                                        <p:tgtEl>
                                          <p:spTgt spid="18">
                                            <p:txEl>
                                              <p:pRg st="0" end="0"/>
                                            </p:txEl>
                                          </p:spTgt>
                                        </p:tgtEl>
                                        <p:attrNameLst>
                                          <p:attrName>style.visibility</p:attrName>
                                        </p:attrNameLst>
                                      </p:cBhvr>
                                      <p:to>
                                        <p:strVal val="visible"/>
                                      </p:to>
                                    </p:set>
                                    <p:animEffect transition="in" filter="fade">
                                      <p:cBhvr>
                                        <p:cTn id="39" dur="400"/>
                                        <p:tgtEl>
                                          <p:spTgt spid="18">
                                            <p:txEl>
                                              <p:pRg st="0" end="0"/>
                                            </p:txEl>
                                          </p:spTgt>
                                        </p:tgtEl>
                                      </p:cBhvr>
                                    </p:animEffect>
                                  </p:childTnLst>
                                </p:cTn>
                              </p:par>
                              <p:par>
                                <p:cTn id="40" presetID="10" presetClass="entr" presetSubtype="0" fill="hold" grpId="0" nodeType="withEffect">
                                  <p:stCondLst>
                                    <p:cond delay="2000"/>
                                  </p:stCondLst>
                                  <p:iterate type="lt">
                                    <p:tmPct val="10000"/>
                                  </p:iterate>
                                  <p:childTnLst>
                                    <p:set>
                                      <p:cBhvr>
                                        <p:cTn id="41" dur="1" fill="hold">
                                          <p:stCondLst>
                                            <p:cond delay="0"/>
                                          </p:stCondLst>
                                        </p:cTn>
                                        <p:tgtEl>
                                          <p:spTgt spid="18">
                                            <p:txEl>
                                              <p:pRg st="1" end="1"/>
                                            </p:txEl>
                                          </p:spTgt>
                                        </p:tgtEl>
                                        <p:attrNameLst>
                                          <p:attrName>style.visibility</p:attrName>
                                        </p:attrNameLst>
                                      </p:cBhvr>
                                      <p:to>
                                        <p:strVal val="visible"/>
                                      </p:to>
                                    </p:set>
                                    <p:animEffect transition="in" filter="fade">
                                      <p:cBhvr>
                                        <p:cTn id="42" dur="400"/>
                                        <p:tgtEl>
                                          <p:spTgt spid="1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2000"/>
                                  </p:stCondLst>
                                  <p:iterate type="lt">
                                    <p:tmPct val="10000"/>
                                  </p:iterate>
                                  <p:childTnLst>
                                    <p:set>
                                      <p:cBhvr>
                                        <p:cTn id="46" dur="1" fill="hold">
                                          <p:stCondLst>
                                            <p:cond delay="0"/>
                                          </p:stCondLst>
                                        </p:cTn>
                                        <p:tgtEl>
                                          <p:spTgt spid="18">
                                            <p:txEl>
                                              <p:pRg st="2" end="2"/>
                                            </p:txEl>
                                          </p:spTgt>
                                        </p:tgtEl>
                                        <p:attrNameLst>
                                          <p:attrName>style.visibility</p:attrName>
                                        </p:attrNameLst>
                                      </p:cBhvr>
                                      <p:to>
                                        <p:strVal val="visible"/>
                                      </p:to>
                                    </p:set>
                                    <p:animEffect transition="in" filter="fade">
                                      <p:cBhvr>
                                        <p:cTn id="47" dur="4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34" y="-55860"/>
            <a:ext cx="12313409" cy="698244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6161266" y="2036859"/>
            <a:ext cx="5674770" cy="445826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33" name="Content Placeholder 2">
            <a:extLst>
              <a:ext uri="{FF2B5EF4-FFF2-40B4-BE49-F238E27FC236}">
                <a16:creationId xmlns:a16="http://schemas.microsoft.com/office/drawing/2014/main" xmlns="" id="{AACB86AA-6494-493D-A7DF-DA1589858D2C}"/>
              </a:ext>
            </a:extLst>
          </p:cNvPr>
          <p:cNvSpPr txBox="1">
            <a:spLocks/>
          </p:cNvSpPr>
          <p:nvPr/>
        </p:nvSpPr>
        <p:spPr>
          <a:xfrm>
            <a:off x="1165711" y="409007"/>
            <a:ext cx="8233062" cy="1073580"/>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28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2. Tìm hiểu những cách tiếp nhận “Truyện Kiều” </a:t>
            </a:r>
            <a:endParaRPr kumimoji="0" lang="en-US" sz="28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xmlns="" id="{462B5643-FA84-47F5-ACBC-70EEEDD45A96}"/>
              </a:ext>
            </a:extLst>
          </p:cNvPr>
          <p:cNvSpPr txBox="1"/>
          <p:nvPr/>
        </p:nvSpPr>
        <p:spPr>
          <a:xfrm>
            <a:off x="1462377" y="249011"/>
            <a:ext cx="6096000" cy="61555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graphicFrame>
        <p:nvGraphicFramePr>
          <p:cNvPr id="2" name="Table 1">
            <a:extLst>
              <a:ext uri="{FF2B5EF4-FFF2-40B4-BE49-F238E27FC236}">
                <a16:creationId xmlns:a16="http://schemas.microsoft.com/office/drawing/2014/main" xmlns="" id="{94B2A127-2D59-47FD-9293-D91FBA346A3E}"/>
              </a:ext>
            </a:extLst>
          </p:cNvPr>
          <p:cNvGraphicFramePr>
            <a:graphicFrameLocks noGrp="1"/>
          </p:cNvGraphicFramePr>
          <p:nvPr>
            <p:extLst>
              <p:ext uri="{D42A27DB-BD31-4B8C-83A1-F6EECF244321}">
                <p14:modId xmlns:p14="http://schemas.microsoft.com/office/powerpoint/2010/main" val="462258587"/>
              </p:ext>
            </p:extLst>
          </p:nvPr>
        </p:nvGraphicFramePr>
        <p:xfrm>
          <a:off x="1905000" y="1272541"/>
          <a:ext cx="9425940" cy="5494619"/>
        </p:xfrm>
        <a:graphic>
          <a:graphicData uri="http://schemas.openxmlformats.org/drawingml/2006/table">
            <a:tbl>
              <a:tblPr firstRow="1" firstCol="1" bandRow="1">
                <a:tableStyleId>{5C22544A-7EE6-4342-B048-85BDC9FD1C3A}</a:tableStyleId>
              </a:tblPr>
              <a:tblGrid>
                <a:gridCol w="4590574">
                  <a:extLst>
                    <a:ext uri="{9D8B030D-6E8A-4147-A177-3AD203B41FA5}">
                      <a16:colId xmlns:a16="http://schemas.microsoft.com/office/drawing/2014/main" xmlns="" val="1811801686"/>
                    </a:ext>
                  </a:extLst>
                </a:gridCol>
                <a:gridCol w="4835366">
                  <a:extLst>
                    <a:ext uri="{9D8B030D-6E8A-4147-A177-3AD203B41FA5}">
                      <a16:colId xmlns:a16="http://schemas.microsoft.com/office/drawing/2014/main" xmlns="" val="1803994952"/>
                    </a:ext>
                  </a:extLst>
                </a:gridCol>
              </a:tblGrid>
              <a:tr h="471684">
                <a:tc gridSpan="2">
                  <a:txBody>
                    <a:bodyPr/>
                    <a:lstStyle/>
                    <a:p>
                      <a:pPr algn="ctr">
                        <a:lnSpc>
                          <a:spcPct val="130000"/>
                        </a:lnSpc>
                      </a:pPr>
                      <a:r>
                        <a:rPr lang="en-US" sz="2000" dirty="0" err="1">
                          <a:solidFill>
                            <a:srgbClr val="FF0000"/>
                          </a:solidFill>
                          <a:effectLst/>
                          <a:latin typeface="Times New Roman" panose="02020603050405020304" pitchFamily="18" charset="0"/>
                          <a:cs typeface="Times New Roman" panose="02020603050405020304" pitchFamily="18" charset="0"/>
                        </a:rPr>
                        <a:t>Bài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thơ</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cho</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thấy</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Truyện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Kiều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được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tiếp</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nhận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theo</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những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cách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nào</a:t>
                      </a:r>
                      <a:r>
                        <a:rPr lang="en-US" sz="2000" dirty="0">
                          <a:solidFill>
                            <a:srgbClr val="FF0000"/>
                          </a:solidFill>
                          <a:effectLst/>
                          <a:latin typeface="Times New Roman" panose="02020603050405020304" pitchFamily="18"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tc hMerge="1">
                  <a:txBody>
                    <a:bodyPr/>
                    <a:lstStyle/>
                    <a:p>
                      <a:endParaRPr lang="en-US"/>
                    </a:p>
                  </a:txBody>
                  <a:tcPr/>
                </a:tc>
                <a:extLst>
                  <a:ext uri="{0D108BD9-81ED-4DB2-BD59-A6C34878D82A}">
                    <a16:rowId xmlns:a16="http://schemas.microsoft.com/office/drawing/2014/main" xmlns="" val="571879411"/>
                  </a:ext>
                </a:extLst>
              </a:tr>
              <a:tr h="1161205">
                <a:tc>
                  <a:txBody>
                    <a:bodyPr/>
                    <a:lstStyle/>
                    <a:p>
                      <a:pPr algn="just">
                        <a:lnSpc>
                          <a:spcPct val="119000"/>
                        </a:lnSpc>
                      </a:pPr>
                      <a:r>
                        <a:rPr lang="en-US" sz="2000" dirty="0" err="1">
                          <a:solidFill>
                            <a:srgbClr val="FFFF00"/>
                          </a:solidFill>
                          <a:effectLst/>
                          <a:latin typeface="Times New Roman" panose="02020603050405020304" pitchFamily="18" charset="0"/>
                          <a:cs typeface="Times New Roman" panose="02020603050405020304" pitchFamily="18" charset="0"/>
                        </a:rPr>
                        <a:t>Chủ</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thể</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tiếp</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cận</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Truyện</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Kiều</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Chỉ</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ra</a:t>
                      </a:r>
                      <a:r>
                        <a:rPr lang="en-US" sz="2000" dirty="0">
                          <a:solidFill>
                            <a:srgbClr val="FFFF00"/>
                          </a:solidFill>
                          <a:effectLst/>
                          <a:latin typeface="Times New Roman" panose="02020603050405020304" pitchFamily="18" charset="0"/>
                          <a:cs typeface="Times New Roman" panose="02020603050405020304" pitchFamily="18" charset="0"/>
                        </a:rPr>
                        <a:t> qua </a:t>
                      </a:r>
                      <a:r>
                        <a:rPr lang="en-US" sz="2000" dirty="0" err="1">
                          <a:solidFill>
                            <a:srgbClr val="FFFF00"/>
                          </a:solidFill>
                          <a:effectLst/>
                          <a:latin typeface="Times New Roman" panose="02020603050405020304" pitchFamily="18" charset="0"/>
                          <a:cs typeface="Times New Roman" panose="02020603050405020304" pitchFamily="18" charset="0"/>
                        </a:rPr>
                        <a:t>từ</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ngữ</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sử</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dụng</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trong</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bài</a:t>
                      </a:r>
                      <a:r>
                        <a:rPr lang="en-US" sz="2000" dirty="0">
                          <a:solidFill>
                            <a:srgbClr val="FFFF00"/>
                          </a:solidFill>
                          <a:effectLst/>
                          <a:latin typeface="Times New Roman" panose="02020603050405020304" pitchFamily="18" charset="0"/>
                          <a:cs typeface="Times New Roman" panose="02020603050405020304" pitchFamily="18" charset="0"/>
                        </a:rPr>
                        <a:t> </a:t>
                      </a:r>
                      <a:r>
                        <a:rPr lang="en-US" sz="2000" dirty="0" err="1">
                          <a:solidFill>
                            <a:srgbClr val="FFFF00"/>
                          </a:solidFill>
                          <a:effectLst/>
                          <a:latin typeface="Times New Roman" panose="02020603050405020304" pitchFamily="18" charset="0"/>
                          <a:cs typeface="Times New Roman" panose="02020603050405020304" pitchFamily="18" charset="0"/>
                        </a:rPr>
                        <a:t>thơ</a:t>
                      </a:r>
                      <a:r>
                        <a:rPr lang="en-US" sz="2000" dirty="0">
                          <a:solidFill>
                            <a:srgbClr val="FFFF00"/>
                          </a:solidFill>
                          <a:effectLst/>
                          <a:latin typeface="Times New Roman" panose="02020603050405020304" pitchFamily="18" charset="0"/>
                          <a:cs typeface="Times New Roman" panose="02020603050405020304" pitchFamily="18" charset="0"/>
                        </a:rPr>
                        <a:t>)</a:t>
                      </a:r>
                      <a:endPar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tc>
                  <a:txBody>
                    <a:bodyPr/>
                    <a:lstStyle/>
                    <a:p>
                      <a:pPr algn="just">
                        <a:lnSpc>
                          <a:spcPct val="130000"/>
                        </a:lnSpc>
                      </a:pPr>
                      <a:r>
                        <a:rPr lang="en-US" sz="2000" b="1" dirty="0" err="1">
                          <a:solidFill>
                            <a:srgbClr val="FFFF00"/>
                          </a:solidFill>
                          <a:effectLst/>
                          <a:latin typeface="Times New Roman" panose="02020603050405020304" pitchFamily="18" charset="0"/>
                          <a:cs typeface="Times New Roman" panose="02020603050405020304" pitchFamily="18" charset="0"/>
                        </a:rPr>
                        <a:t>Cách</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tiếp</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cận</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Truyện</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kiều</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tương</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ứng</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với</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chủ</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thể</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Trích</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dẫn</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câu</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thơ</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hình</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ảnh</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thơ</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tương</a:t>
                      </a:r>
                      <a:r>
                        <a:rPr lang="en-US" sz="2000" b="1" dirty="0">
                          <a:solidFill>
                            <a:srgbClr val="FFFF00"/>
                          </a:solidFill>
                          <a:effectLst/>
                          <a:latin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cs typeface="Times New Roman" panose="02020603050405020304" pitchFamily="18" charset="0"/>
                        </a:rPr>
                        <a:t>ứng</a:t>
                      </a:r>
                      <a:r>
                        <a:rPr lang="en-US" sz="2000" b="1" dirty="0">
                          <a:solidFill>
                            <a:srgbClr val="FFFF00"/>
                          </a:solidFill>
                          <a:effectLst/>
                          <a:latin typeface="Times New Roman" panose="02020603050405020304" pitchFamily="18" charset="0"/>
                          <a:cs typeface="Times New Roman" panose="02020603050405020304" pitchFamily="18" charset="0"/>
                        </a:rPr>
                        <a:t>)</a:t>
                      </a:r>
                      <a:endPar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extLst>
                  <a:ext uri="{0D108BD9-81ED-4DB2-BD59-A6C34878D82A}">
                    <a16:rowId xmlns:a16="http://schemas.microsoft.com/office/drawing/2014/main" xmlns="" val="2883204289"/>
                  </a:ext>
                </a:extLst>
              </a:tr>
              <a:tr h="760812">
                <a:tc>
                  <a:txBody>
                    <a:bodyPr/>
                    <a:lstStyle/>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extLst>
                  <a:ext uri="{0D108BD9-81ED-4DB2-BD59-A6C34878D82A}">
                    <a16:rowId xmlns:a16="http://schemas.microsoft.com/office/drawing/2014/main" xmlns="" val="263201554"/>
                  </a:ext>
                </a:extLst>
              </a:tr>
              <a:tr h="760812">
                <a:tc>
                  <a:txBody>
                    <a:bodyPr/>
                    <a:lstStyle/>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extLst>
                  <a:ext uri="{0D108BD9-81ED-4DB2-BD59-A6C34878D82A}">
                    <a16:rowId xmlns:a16="http://schemas.microsoft.com/office/drawing/2014/main" xmlns="" val="2873844107"/>
                  </a:ext>
                </a:extLst>
              </a:tr>
              <a:tr h="760812">
                <a:tc>
                  <a:txBody>
                    <a:bodyPr/>
                    <a:lstStyle/>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extLst>
                  <a:ext uri="{0D108BD9-81ED-4DB2-BD59-A6C34878D82A}">
                    <a16:rowId xmlns:a16="http://schemas.microsoft.com/office/drawing/2014/main" xmlns="" val="1467572824"/>
                  </a:ext>
                </a:extLst>
              </a:tr>
              <a:tr h="1456775">
                <a:tc gridSpan="2">
                  <a:txBody>
                    <a:bodyPr/>
                    <a:lstStyle/>
                    <a:p>
                      <a:pPr algn="just">
                        <a:lnSpc>
                          <a:spcPct val="130000"/>
                        </a:lnSpc>
                      </a:pPr>
                      <a:r>
                        <a:rPr lang="en-US" sz="2000" dirty="0" err="1">
                          <a:solidFill>
                            <a:srgbClr val="FF0000"/>
                          </a:solidFill>
                          <a:effectLst/>
                          <a:latin typeface="Times New Roman" panose="02020603050405020304" pitchFamily="18" charset="0"/>
                          <a:cs typeface="Times New Roman" panose="02020603050405020304" pitchFamily="18" charset="0"/>
                        </a:rPr>
                        <a:t>Nhận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xét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về</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cách</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tiếp</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cận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một</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tác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phẩm</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văn</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học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trong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đời</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sống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dirty="0">
                          <a:solidFill>
                            <a:schemeClr val="bg1"/>
                          </a:solidFill>
                          <a:effectLst/>
                          <a:latin typeface="Times New Roman" panose="02020603050405020304" pitchFamily="18" charset="0"/>
                          <a:cs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306" marR="66306" marT="0" marB="0">
                    <a:noFill/>
                  </a:tcPr>
                </a:tc>
                <a:tc hMerge="1">
                  <a:txBody>
                    <a:bodyPr/>
                    <a:lstStyle/>
                    <a:p>
                      <a:endParaRPr lang="en-US"/>
                    </a:p>
                  </a:txBody>
                  <a:tcPr/>
                </a:tc>
                <a:extLst>
                  <a:ext uri="{0D108BD9-81ED-4DB2-BD59-A6C34878D82A}">
                    <a16:rowId xmlns:a16="http://schemas.microsoft.com/office/drawing/2014/main" xmlns="" val="3493565256"/>
                  </a:ext>
                </a:extLst>
              </a:tr>
            </a:tbl>
          </a:graphicData>
        </a:graphic>
      </p:graphicFrame>
      <p:pic>
        <p:nvPicPr>
          <p:cNvPr id="14" name="Picture 13">
            <a:extLst>
              <a:ext uri="{FF2B5EF4-FFF2-40B4-BE49-F238E27FC236}">
                <a16:creationId xmlns:a16="http://schemas.microsoft.com/office/drawing/2014/main" xmlns="" id="{326863D7-A587-4752-97E1-AD77B090B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338" y="3014662"/>
            <a:ext cx="1983482" cy="3598068"/>
          </a:xfrm>
          <a:prstGeom prst="rect">
            <a:avLst/>
          </a:prstGeom>
        </p:spPr>
      </p:pic>
    </p:spTree>
    <p:extLst>
      <p:ext uri="{BB962C8B-B14F-4D97-AF65-F5344CB8AC3E}">
        <p14:creationId xmlns:p14="http://schemas.microsoft.com/office/powerpoint/2010/main" val="417701350"/>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87" y="172740"/>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6168886" y="2067339"/>
            <a:ext cx="5674770" cy="445826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pic>
        <p:nvPicPr>
          <p:cNvPr id="3" name="图片 2">
            <a:extLst>
              <a:ext uri="{FF2B5EF4-FFF2-40B4-BE49-F238E27FC236}">
                <a16:creationId xmlns:a16="http://schemas.microsoft.com/office/drawing/2014/main" xmlns="" id="{04C0E8BB-CB37-4902-BFA1-A3551F14B69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931" y="3975652"/>
            <a:ext cx="1805901" cy="2534492"/>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2">
            <a:extLst>
              <a:ext uri="{FF2B5EF4-FFF2-40B4-BE49-F238E27FC236}">
                <a16:creationId xmlns:a16="http://schemas.microsoft.com/office/drawing/2014/main" xmlns="" id="{AACB86AA-6494-493D-A7DF-DA1589858D2C}"/>
              </a:ext>
            </a:extLst>
          </p:cNvPr>
          <p:cNvSpPr txBox="1">
            <a:spLocks/>
          </p:cNvSpPr>
          <p:nvPr/>
        </p:nvSpPr>
        <p:spPr>
          <a:xfrm>
            <a:off x="2292626" y="1603359"/>
            <a:ext cx="9495183" cy="3709990"/>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27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2. Tìm hiểu những cách tiếp nhận “Truyện Kiều” </a:t>
            </a:r>
            <a:endParaRPr kumimoji="0" lang="en-US" sz="27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Đối với “mẹ tôi”, Truyện Kiều khơi gợi niềm đồng cảm, xót thương: “Nghĩ mà thương phận cô Kiều ngày xưa”. Trước lời nói của người con, tuy bà “chẳng trả lời”, nhưng qua việc hát ru, có thể thấy với bà, Truyện Kiều có thể đưa em bé vào giấc ngủ. </a:t>
            </a:r>
            <a:endPar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Đối với “tôi”, Truyện Kiều vô cùng sâu sắc, và đặc biệt là những câu thơ đã có từ xưa, có một khoảng cách rất xa so với đứa trẻ, nên trẻ con không thể hiểu được. </a:t>
            </a:r>
            <a:endPar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Đối</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với</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em</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bé</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qua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lời</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ru</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bà</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em</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bé</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nhận</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một</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cách</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vô</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thức</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giai</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điệu</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Truyện</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7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Kiều</a:t>
            </a:r>
            <a:r>
              <a:rPr kumimoji="0" lang="en-US" sz="27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sp>
        <p:nvSpPr>
          <p:cNvPr id="35" name="TextBox 34">
            <a:extLst>
              <a:ext uri="{FF2B5EF4-FFF2-40B4-BE49-F238E27FC236}">
                <a16:creationId xmlns:a16="http://schemas.microsoft.com/office/drawing/2014/main" xmlns="" id="{462B5643-FA84-47F5-ACBC-70EEEDD45A96}"/>
              </a:ext>
            </a:extLst>
          </p:cNvPr>
          <p:cNvSpPr txBox="1"/>
          <p:nvPr/>
        </p:nvSpPr>
        <p:spPr>
          <a:xfrm>
            <a:off x="1325217" y="302351"/>
            <a:ext cx="6096000" cy="61555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spTree>
    <p:extLst>
      <p:ext uri="{BB962C8B-B14F-4D97-AF65-F5344CB8AC3E}">
        <p14:creationId xmlns:p14="http://schemas.microsoft.com/office/powerpoint/2010/main" val="1561819629"/>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6161609" y="1988459"/>
            <a:ext cx="5967799" cy="4869541"/>
          </a:xfrm>
          <a:prstGeom prst="rect">
            <a:avLst/>
          </a:prstGeom>
          <a:blipFill dpi="0" rotWithShape="1">
            <a:blip r:embed="rId4"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1765E085-8CC3-462C-A6AD-A3BBBB779B4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1523" y="2922700"/>
            <a:ext cx="3561958" cy="3602900"/>
          </a:xfrm>
          <a:prstGeom prst="rect">
            <a:avLst/>
          </a:prstGeom>
        </p:spPr>
      </p:pic>
      <p:sp>
        <p:nvSpPr>
          <p:cNvPr id="12" name="TextBox 11">
            <a:extLst>
              <a:ext uri="{FF2B5EF4-FFF2-40B4-BE49-F238E27FC236}">
                <a16:creationId xmlns:a16="http://schemas.microsoft.com/office/drawing/2014/main" xmlns="" id="{06A7E979-CDA3-4BBD-BE74-CA5A4BC36A86}"/>
              </a:ext>
            </a:extLst>
          </p:cNvPr>
          <p:cNvSpPr txBox="1"/>
          <p:nvPr/>
        </p:nvSpPr>
        <p:spPr>
          <a:xfrm>
            <a:off x="1325217" y="302351"/>
            <a:ext cx="6096000" cy="61555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sp>
        <p:nvSpPr>
          <p:cNvPr id="13" name="TextBox 12">
            <a:extLst>
              <a:ext uri="{FF2B5EF4-FFF2-40B4-BE49-F238E27FC236}">
                <a16:creationId xmlns:a16="http://schemas.microsoft.com/office/drawing/2014/main" xmlns="" id="{B630C216-1C40-4417-B222-6D5E8088F169}"/>
              </a:ext>
            </a:extLst>
          </p:cNvPr>
          <p:cNvSpPr txBox="1"/>
          <p:nvPr/>
        </p:nvSpPr>
        <p:spPr>
          <a:xfrm>
            <a:off x="1378225" y="898699"/>
            <a:ext cx="8143461" cy="584775"/>
          </a:xfrm>
          <a:prstGeom prst="rect">
            <a:avLst/>
          </a:prstGeom>
          <a:noFill/>
        </p:spPr>
        <p:txBody>
          <a:bodyPr wrap="square">
            <a:spAutoFit/>
          </a:bodyPr>
          <a:lstStyle/>
          <a:p>
            <a:pPr marL="0" indent="0" algn="just">
              <a:buNone/>
            </a:pPr>
            <a:r>
              <a:rPr lang="vi-VN" sz="3200" b="1" dirty="0">
                <a:solidFill>
                  <a:schemeClr val="accent2">
                    <a:lumMod val="60000"/>
                    <a:lumOff val="40000"/>
                  </a:schemeClr>
                </a:solidFill>
                <a:latin typeface="Times New Roman" panose="02020603050405020304" pitchFamily="18" charset="0"/>
                <a:cs typeface="Times New Roman" panose="02020603050405020304" pitchFamily="18" charset="0"/>
              </a:rPr>
              <a:t>3. Tìm hiểu sức sống của “Truyện Kiều” </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019" y="158453"/>
            <a:ext cx="11767225" cy="6512517"/>
          </a:xfrm>
          <a:prstGeom prst="rect">
            <a:avLst/>
          </a:prstGeom>
        </p:spPr>
      </p:pic>
    </p:spTree>
    <p:extLst>
      <p:ext uri="{BB962C8B-B14F-4D97-AF65-F5344CB8AC3E}">
        <p14:creationId xmlns:p14="http://schemas.microsoft.com/office/powerpoint/2010/main" val="2307172465"/>
      </p:ext>
    </p:extLst>
  </p:cSld>
  <p:clrMapOvr>
    <a:masterClrMapping/>
  </p:clrMapOvr>
  <mc:AlternateContent xmlns:mc="http://schemas.openxmlformats.org/markup-compatibility/2006" xmlns:p14="http://schemas.microsoft.com/office/powerpoint/2010/main">
    <mc:Choice Requires="p14">
      <p:transition spd="slow" p14:dur="1750" advClick="0" advTm="0">
        <p14:warp dir="in"/>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875858" y="1656059"/>
            <a:ext cx="5967799" cy="4869541"/>
          </a:xfrm>
          <a:prstGeom prst="rect">
            <a:avLst/>
          </a:prstGeom>
          <a:blipFill dpi="0" rotWithShape="1">
            <a:blip r:embed="rId4"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529DF49A-0DE8-4410-8746-7C5859489F6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24060" y="937260"/>
            <a:ext cx="3046278" cy="4920823"/>
          </a:xfrm>
          <a:prstGeom prst="rect">
            <a:avLst/>
          </a:prstGeom>
        </p:spPr>
      </p:pic>
      <p:sp>
        <p:nvSpPr>
          <p:cNvPr id="21" name="TextBox 20">
            <a:extLst>
              <a:ext uri="{FF2B5EF4-FFF2-40B4-BE49-F238E27FC236}">
                <a16:creationId xmlns:a16="http://schemas.microsoft.com/office/drawing/2014/main" xmlns="" id="{3C436465-F540-4D83-973F-AE6205188E7D}"/>
              </a:ext>
            </a:extLst>
          </p:cNvPr>
          <p:cNvSpPr txBox="1"/>
          <p:nvPr/>
        </p:nvSpPr>
        <p:spPr>
          <a:xfrm>
            <a:off x="1073425" y="222838"/>
            <a:ext cx="6096000" cy="61555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sp>
        <p:nvSpPr>
          <p:cNvPr id="22" name="TextBox 21">
            <a:extLst>
              <a:ext uri="{FF2B5EF4-FFF2-40B4-BE49-F238E27FC236}">
                <a16:creationId xmlns:a16="http://schemas.microsoft.com/office/drawing/2014/main" xmlns="" id="{1A0A786C-7516-4495-930E-9AC78C63B6A5}"/>
              </a:ext>
            </a:extLst>
          </p:cNvPr>
          <p:cNvSpPr txBox="1"/>
          <p:nvPr/>
        </p:nvSpPr>
        <p:spPr>
          <a:xfrm>
            <a:off x="808381" y="713169"/>
            <a:ext cx="8143461" cy="584775"/>
          </a:xfrm>
          <a:prstGeom prst="rect">
            <a:avLst/>
          </a:prstGeom>
          <a:noFill/>
        </p:spPr>
        <p:txBody>
          <a:bodyPr wrap="square">
            <a:spAutoFit/>
          </a:bodyPr>
          <a:lstStyle/>
          <a:p>
            <a:pPr marL="0" indent="0" algn="just">
              <a:buNone/>
            </a:pPr>
            <a:r>
              <a:rPr lang="vi-VN" sz="3200" b="1" dirty="0">
                <a:solidFill>
                  <a:schemeClr val="accent2">
                    <a:lumMod val="60000"/>
                    <a:lumOff val="40000"/>
                  </a:schemeClr>
                </a:solidFill>
                <a:latin typeface="Times New Roman" panose="02020603050405020304" pitchFamily="18" charset="0"/>
                <a:cs typeface="Times New Roman" panose="02020603050405020304" pitchFamily="18" charset="0"/>
              </a:rPr>
              <a:t>3. Tìm hiểu sức sống của “Truyện Kiều” </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14789527-0AD2-4BFA-AF6D-0E6B4E410F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644" y="3686175"/>
            <a:ext cx="1711755" cy="3105150"/>
          </a:xfrm>
          <a:prstGeom prst="rect">
            <a:avLst/>
          </a:prstGeom>
        </p:spPr>
      </p:pic>
      <p:graphicFrame>
        <p:nvGraphicFramePr>
          <p:cNvPr id="6" name="Table 5">
            <a:extLst>
              <a:ext uri="{FF2B5EF4-FFF2-40B4-BE49-F238E27FC236}">
                <a16:creationId xmlns:a16="http://schemas.microsoft.com/office/drawing/2014/main" xmlns="" id="{9B3FA5A0-8F49-4003-B36B-D0F6BD2EEFF2}"/>
              </a:ext>
            </a:extLst>
          </p:cNvPr>
          <p:cNvGraphicFramePr>
            <a:graphicFrameLocks noGrp="1"/>
          </p:cNvGraphicFramePr>
          <p:nvPr>
            <p:extLst>
              <p:ext uri="{D42A27DB-BD31-4B8C-83A1-F6EECF244321}">
                <p14:modId xmlns:p14="http://schemas.microsoft.com/office/powerpoint/2010/main" val="1644023513"/>
              </p:ext>
            </p:extLst>
          </p:nvPr>
        </p:nvGraphicFramePr>
        <p:xfrm>
          <a:off x="500380" y="1457895"/>
          <a:ext cx="9337039" cy="5226024"/>
        </p:xfrm>
        <a:graphic>
          <a:graphicData uri="http://schemas.openxmlformats.org/drawingml/2006/table">
            <a:tbl>
              <a:tblPr firstRow="1" firstCol="1" bandRow="1">
                <a:tableStyleId>{5C22544A-7EE6-4342-B048-85BDC9FD1C3A}</a:tableStyleId>
              </a:tblPr>
              <a:tblGrid>
                <a:gridCol w="3111681">
                  <a:extLst>
                    <a:ext uri="{9D8B030D-6E8A-4147-A177-3AD203B41FA5}">
                      <a16:colId xmlns:a16="http://schemas.microsoft.com/office/drawing/2014/main" xmlns="" val="1084201859"/>
                    </a:ext>
                  </a:extLst>
                </a:gridCol>
                <a:gridCol w="3112679">
                  <a:extLst>
                    <a:ext uri="{9D8B030D-6E8A-4147-A177-3AD203B41FA5}">
                      <a16:colId xmlns:a16="http://schemas.microsoft.com/office/drawing/2014/main" xmlns="" val="1219121792"/>
                    </a:ext>
                  </a:extLst>
                </a:gridCol>
                <a:gridCol w="3112679">
                  <a:extLst>
                    <a:ext uri="{9D8B030D-6E8A-4147-A177-3AD203B41FA5}">
                      <a16:colId xmlns:a16="http://schemas.microsoft.com/office/drawing/2014/main" xmlns="" val="3402982486"/>
                    </a:ext>
                  </a:extLst>
                </a:gridCol>
              </a:tblGrid>
              <a:tr h="984555">
                <a:tc>
                  <a:txBody>
                    <a:bodyPr/>
                    <a:lstStyle/>
                    <a:p>
                      <a:pPr algn="just">
                        <a:lnSpc>
                          <a:spcPct val="130000"/>
                        </a:lnSpc>
                      </a:pPr>
                      <a:r>
                        <a:rPr lang="en-US" sz="2000" dirty="0" err="1">
                          <a:solidFill>
                            <a:srgbClr val="FFC000"/>
                          </a:solidFill>
                          <a:effectLst/>
                          <a:latin typeface="Times New Roman" panose="02020603050405020304" pitchFamily="18" charset="0"/>
                          <a:cs typeface="Times New Roman" panose="02020603050405020304" pitchFamily="18" charset="0"/>
                        </a:rPr>
                        <a:t>Hình</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thức</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thể</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hiện</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Truyện</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Kiều</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trong</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đời</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sống</a:t>
                      </a:r>
                      <a:endParaRPr lang="en-US" sz="2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dirty="0">
                          <a:solidFill>
                            <a:srgbClr val="FFC000"/>
                          </a:solidFill>
                          <a:effectLst/>
                          <a:latin typeface="Times New Roman" panose="02020603050405020304" pitchFamily="18" charset="0"/>
                          <a:cs typeface="Times New Roman" panose="02020603050405020304" pitchFamily="18" charset="0"/>
                        </a:rPr>
                        <a:t> </a:t>
                      </a:r>
                    </a:p>
                    <a:p>
                      <a:pPr algn="just">
                        <a:lnSpc>
                          <a:spcPct val="130000"/>
                        </a:lnSpc>
                      </a:pPr>
                      <a:r>
                        <a:rPr lang="en-US" sz="2000" dirty="0" err="1">
                          <a:solidFill>
                            <a:srgbClr val="FFC000"/>
                          </a:solidFill>
                          <a:effectLst/>
                          <a:latin typeface="Times New Roman" panose="02020603050405020304" pitchFamily="18" charset="0"/>
                          <a:cs typeface="Times New Roman" panose="02020603050405020304" pitchFamily="18" charset="0"/>
                        </a:rPr>
                        <a:t>Biểu</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hiện</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đặc</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trưng</a:t>
                      </a:r>
                      <a:endParaRPr lang="en-US" sz="2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dirty="0" err="1">
                          <a:solidFill>
                            <a:srgbClr val="FFC000"/>
                          </a:solidFill>
                          <a:effectLst/>
                          <a:latin typeface="Times New Roman" panose="02020603050405020304" pitchFamily="18" charset="0"/>
                          <a:cs typeface="Times New Roman" panose="02020603050405020304" pitchFamily="18" charset="0"/>
                        </a:rPr>
                        <a:t>Tác</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động</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của</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nó</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đến</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cảm</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tình</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của</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người</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thưởng</a:t>
                      </a:r>
                      <a:r>
                        <a:rPr lang="en-US" sz="2000" dirty="0">
                          <a:solidFill>
                            <a:srgbClr val="FFC000"/>
                          </a:solidFill>
                          <a:effectLst/>
                          <a:latin typeface="Times New Roman" panose="02020603050405020304" pitchFamily="18" charset="0"/>
                          <a:cs typeface="Times New Roman" panose="02020603050405020304" pitchFamily="18" charset="0"/>
                        </a:rPr>
                        <a:t> </a:t>
                      </a:r>
                      <a:r>
                        <a:rPr lang="en-US" sz="2000" dirty="0" err="1">
                          <a:solidFill>
                            <a:srgbClr val="FFC000"/>
                          </a:solidFill>
                          <a:effectLst/>
                          <a:latin typeface="Times New Roman" panose="02020603050405020304" pitchFamily="18" charset="0"/>
                          <a:cs typeface="Times New Roman" panose="02020603050405020304" pitchFamily="18" charset="0"/>
                        </a:rPr>
                        <a:t>thức</a:t>
                      </a:r>
                      <a:endParaRPr lang="en-US" sz="2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743834453"/>
                  </a:ext>
                </a:extLst>
              </a:tr>
              <a:tr h="646782">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1713585902"/>
                  </a:ext>
                </a:extLst>
              </a:tr>
              <a:tr h="646782">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388305053"/>
                  </a:ext>
                </a:extLst>
              </a:tr>
              <a:tr h="646782">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343838659"/>
                  </a:ext>
                </a:extLst>
              </a:tr>
              <a:tr h="1659864">
                <a:tc gridSpan="3">
                  <a:txBody>
                    <a:bodyPr/>
                    <a:lstStyle/>
                    <a:p>
                      <a:pPr algn="just">
                        <a:lnSpc>
                          <a:spcPct val="130000"/>
                        </a:lnSpc>
                      </a:pPr>
                      <a:r>
                        <a:rPr lang="en-US" sz="2000" b="1" dirty="0">
                          <a:solidFill>
                            <a:srgbClr val="FF0000"/>
                          </a:solidFill>
                          <a:effectLst/>
                          <a:latin typeface="Times New Roman" panose="02020603050405020304" pitchFamily="18" charset="0"/>
                          <a:cs typeface="Times New Roman" panose="02020603050405020304" pitchFamily="18" charset="0"/>
                        </a:rPr>
                        <a:t>=&gt; </a:t>
                      </a:r>
                      <a:r>
                        <a:rPr lang="en-US" sz="2000" b="1" dirty="0" err="1">
                          <a:solidFill>
                            <a:srgbClr val="FF0000"/>
                          </a:solidFill>
                          <a:effectLst/>
                          <a:latin typeface="Times New Roman" panose="02020603050405020304" pitchFamily="18" charset="0"/>
                          <a:cs typeface="Times New Roman" panose="02020603050405020304" pitchFamily="18" charset="0"/>
                        </a:rPr>
                        <a:t>Nhận</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xét</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về</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tình</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cảm</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của</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nhân</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dân</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dành</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cho</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Truyện</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Kiều</a:t>
                      </a:r>
                      <a:r>
                        <a:rPr lang="en-US" sz="2000" b="1" dirty="0">
                          <a:solidFill>
                            <a:srgbClr val="FF0000"/>
                          </a:solidFill>
                          <a:effectLst/>
                          <a:latin typeface="Times New Roman" panose="02020603050405020304" pitchFamily="18" charset="0"/>
                          <a:cs typeface="Times New Roman" panose="02020603050405020304" pitchFamily="18" charset="0"/>
                        </a:rPr>
                        <a:t>: </a:t>
                      </a:r>
                    </a:p>
                    <a:p>
                      <a:pPr algn="just">
                        <a:lnSpc>
                          <a:spcPct val="130000"/>
                        </a:lnSpc>
                      </a:pPr>
                      <a:r>
                        <a:rPr lang="en-US" sz="2000" b="1" dirty="0">
                          <a:effectLst/>
                          <a:latin typeface="Times New Roman" panose="02020603050405020304" pitchFamily="18" charset="0"/>
                          <a:cs typeface="Times New Roman" panose="02020603050405020304" pitchFamily="18" charset="0"/>
                        </a:rPr>
                        <a:t>…………………………………………………………………………………….……...…………………………………………………………………………….………………...…………………………………………………………………………………………………</a:t>
                      </a:r>
                    </a:p>
                  </a:txBody>
                  <a:tcPr marL="68580" marR="68580" marT="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67947669"/>
                  </a:ext>
                </a:extLst>
              </a:tr>
            </a:tbl>
          </a:graphicData>
        </a:graphic>
      </p:graphicFrame>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5760" y="146236"/>
            <a:ext cx="11767225" cy="6512517"/>
          </a:xfrm>
          <a:prstGeom prst="rect">
            <a:avLst/>
          </a:prstGeom>
        </p:spPr>
      </p:pic>
    </p:spTree>
    <p:extLst>
      <p:ext uri="{BB962C8B-B14F-4D97-AF65-F5344CB8AC3E}">
        <p14:creationId xmlns:p14="http://schemas.microsoft.com/office/powerpoint/2010/main" val="1117793601"/>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875858" y="1656059"/>
            <a:ext cx="5967799" cy="4869541"/>
          </a:xfrm>
          <a:prstGeom prst="rect">
            <a:avLst/>
          </a:prstGeom>
          <a:blipFill dpi="0" rotWithShape="1">
            <a:blip r:embed="rId4"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12" name="TextBox 11">
            <a:extLst>
              <a:ext uri="{FF2B5EF4-FFF2-40B4-BE49-F238E27FC236}">
                <a16:creationId xmlns:a16="http://schemas.microsoft.com/office/drawing/2014/main" xmlns="" id="{06A7E979-CDA3-4BBD-BE74-CA5A4BC36A86}"/>
              </a:ext>
            </a:extLst>
          </p:cNvPr>
          <p:cNvSpPr txBox="1"/>
          <p:nvPr/>
        </p:nvSpPr>
        <p:spPr>
          <a:xfrm>
            <a:off x="1325217" y="302351"/>
            <a:ext cx="6096000" cy="61555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sp>
        <p:nvSpPr>
          <p:cNvPr id="13" name="TextBox 12">
            <a:extLst>
              <a:ext uri="{FF2B5EF4-FFF2-40B4-BE49-F238E27FC236}">
                <a16:creationId xmlns:a16="http://schemas.microsoft.com/office/drawing/2014/main" xmlns="" id="{B630C216-1C40-4417-B222-6D5E8088F169}"/>
              </a:ext>
            </a:extLst>
          </p:cNvPr>
          <p:cNvSpPr txBox="1"/>
          <p:nvPr/>
        </p:nvSpPr>
        <p:spPr>
          <a:xfrm>
            <a:off x="1354371" y="771478"/>
            <a:ext cx="814346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cs typeface="Times New Roman" panose="02020603050405020304" pitchFamily="18" charset="0"/>
              </a:rPr>
              <a:t>3. Tìm hiểu sức sống của “Truyện Kiều” </a:t>
            </a:r>
            <a:endParaRPr kumimoji="0" lang="en-US" sz="3200" b="1" i="0" u="none" strike="noStrike" kern="1200" cap="none" spc="0" normalizeH="0" baseline="0" noProof="0" dirty="0">
              <a:ln>
                <a:noFill/>
              </a:ln>
              <a:solidFill>
                <a:srgbClr val="ED7D31">
                  <a:lumMod val="60000"/>
                  <a:lumOff val="40000"/>
                </a:srgbClr>
              </a:solidFill>
              <a:effectLst/>
              <a:uLnTx/>
              <a:uFillTx/>
              <a:latin typeface="Times New Roman" panose="02020603050405020304" pitchFamily="18" charset="0"/>
              <a:cs typeface="Times New Roman" panose="02020603050405020304" pitchFamily="18" charset="0"/>
            </a:endParaRPr>
          </a:p>
        </p:txBody>
      </p:sp>
      <p:pic>
        <p:nvPicPr>
          <p:cNvPr id="21" name="图片 2">
            <a:extLst>
              <a:ext uri="{FF2B5EF4-FFF2-40B4-BE49-F238E27FC236}">
                <a16:creationId xmlns:a16="http://schemas.microsoft.com/office/drawing/2014/main" xmlns="" id="{D0DC0643-E5FC-45EE-82B4-7E19517DA9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10090203" y="2890235"/>
            <a:ext cx="2592105" cy="3889805"/>
          </a:xfrm>
          <a:prstGeom prst="rect">
            <a:avLst/>
          </a:prstGeom>
        </p:spPr>
      </p:pic>
      <p:pic>
        <p:nvPicPr>
          <p:cNvPr id="10" name="Picture 9">
            <a:extLst>
              <a:ext uri="{FF2B5EF4-FFF2-40B4-BE49-F238E27FC236}">
                <a16:creationId xmlns:a16="http://schemas.microsoft.com/office/drawing/2014/main" xmlns="" id="{1E344E5C-56A8-48D4-BD56-BC8E5F4ECA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38" y="3259932"/>
            <a:ext cx="1983482" cy="3598068"/>
          </a:xfrm>
          <a:prstGeom prst="rect">
            <a:avLst/>
          </a:prstGeom>
        </p:spPr>
      </p:pic>
      <p:sp>
        <p:nvSpPr>
          <p:cNvPr id="19" name="TextBox 18">
            <a:extLst>
              <a:ext uri="{FF2B5EF4-FFF2-40B4-BE49-F238E27FC236}">
                <a16:creationId xmlns:a16="http://schemas.microsoft.com/office/drawing/2014/main" xmlns="" id="{1100103A-5266-4613-80E7-C5DA47CABE01}"/>
              </a:ext>
            </a:extLst>
          </p:cNvPr>
          <p:cNvSpPr txBox="1"/>
          <p:nvPr/>
        </p:nvSpPr>
        <p:spPr>
          <a:xfrm>
            <a:off x="103366" y="1149534"/>
            <a:ext cx="11100021" cy="5242076"/>
          </a:xfrm>
          <a:prstGeom prst="rect">
            <a:avLst/>
          </a:prstGeom>
          <a:noFill/>
        </p:spPr>
        <p:txBody>
          <a:bodyPr wrap="square">
            <a:spAutoFit/>
          </a:bodyPr>
          <a:lstStyle/>
          <a:p>
            <a:pPr algn="just">
              <a:lnSpc>
                <a:spcPct val="130000"/>
              </a:lnSpc>
            </a:pPr>
            <a:r>
              <a:rPr lang="en-US" sz="2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êm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đềm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thấu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TK).</a:t>
            </a:r>
            <a:endParaRPr lang="en-US" sz="2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máu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30000"/>
              </a:lnSpc>
            </a:pP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6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Kiều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sang con,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22" name="图片 4">
            <a:extLst>
              <a:ext uri="{FF2B5EF4-FFF2-40B4-BE49-F238E27FC236}">
                <a16:creationId xmlns:a16="http://schemas.microsoft.com/office/drawing/2014/main" xmlns="" id="{85D008DE-B118-4E18-976C-E74EBA52E86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1563" y="-79513"/>
            <a:ext cx="12364279" cy="7028953"/>
          </a:xfrm>
          <a:prstGeom prst="rect">
            <a:avLst/>
          </a:prstGeom>
        </p:spPr>
      </p:pic>
    </p:spTree>
    <p:extLst>
      <p:ext uri="{BB962C8B-B14F-4D97-AF65-F5344CB8AC3E}">
        <p14:creationId xmlns:p14="http://schemas.microsoft.com/office/powerpoint/2010/main" val="1018362130"/>
      </p:ext>
    </p:extLst>
  </p:cSld>
  <p:clrMapOvr>
    <a:masterClrMapping/>
  </p:clrMapOvr>
  <mc:AlternateContent xmlns:mc="http://schemas.openxmlformats.org/markup-compatibility/2006" xmlns:p14="http://schemas.microsoft.com/office/powerpoint/2010/main">
    <mc:Choice Requires="p14">
      <p:transition spd="slow" p14:dur="1750" advClick="0" advTm="0">
        <p14:warp dir="in"/>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87" y="172740"/>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875858" y="1656059"/>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53AAE8BF-E829-453A-9720-5922E84F2FD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4143" y="3790121"/>
            <a:ext cx="2148080" cy="2775235"/>
          </a:xfrm>
          <a:prstGeom prst="rect">
            <a:avLst/>
          </a:prstGeom>
        </p:spPr>
      </p:pic>
      <p:sp>
        <p:nvSpPr>
          <p:cNvPr id="12" name="TextBox 11">
            <a:extLst>
              <a:ext uri="{FF2B5EF4-FFF2-40B4-BE49-F238E27FC236}">
                <a16:creationId xmlns:a16="http://schemas.microsoft.com/office/drawing/2014/main" xmlns="" id="{82F86637-94B1-489F-9AAA-0B8851B39E7D}"/>
              </a:ext>
            </a:extLst>
          </p:cNvPr>
          <p:cNvSpPr txBox="1"/>
          <p:nvPr/>
        </p:nvSpPr>
        <p:spPr>
          <a:xfrm>
            <a:off x="527923" y="715371"/>
            <a:ext cx="10970657" cy="584775"/>
          </a:xfrm>
          <a:prstGeom prst="rect">
            <a:avLst/>
          </a:prstGeom>
          <a:noFill/>
        </p:spPr>
        <p:txBody>
          <a:bodyPr wrap="square">
            <a:spAutoFit/>
          </a:bodyPr>
          <a:lstStyle/>
          <a:p>
            <a:pPr marL="0" indent="0" algn="just">
              <a:buNone/>
            </a:pP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4.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Hình</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thức</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nghệ</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thuật</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và</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sự</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kết</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nối</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chủ</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đề</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bản</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E78C19B-1E69-4554-B9A8-C05762349C4B}"/>
              </a:ext>
            </a:extLst>
          </p:cNvPr>
          <p:cNvGraphicFramePr>
            <a:graphicFrameLocks noGrp="1"/>
          </p:cNvGraphicFramePr>
          <p:nvPr>
            <p:extLst>
              <p:ext uri="{D42A27DB-BD31-4B8C-83A1-F6EECF244321}">
                <p14:modId xmlns:p14="http://schemas.microsoft.com/office/powerpoint/2010/main" val="958178875"/>
              </p:ext>
            </p:extLst>
          </p:nvPr>
        </p:nvGraphicFramePr>
        <p:xfrm>
          <a:off x="1391771" y="1385048"/>
          <a:ext cx="9816352" cy="5230368"/>
        </p:xfrm>
        <a:graphic>
          <a:graphicData uri="http://schemas.openxmlformats.org/drawingml/2006/table">
            <a:tbl>
              <a:tblPr firstRow="1" firstCol="1" bandRow="1">
                <a:tableStyleId>{5C22544A-7EE6-4342-B048-85BDC9FD1C3A}</a:tableStyleId>
              </a:tblPr>
              <a:tblGrid>
                <a:gridCol w="1643849">
                  <a:extLst>
                    <a:ext uri="{9D8B030D-6E8A-4147-A177-3AD203B41FA5}">
                      <a16:colId xmlns:a16="http://schemas.microsoft.com/office/drawing/2014/main" xmlns="" val="3667828577"/>
                    </a:ext>
                  </a:extLst>
                </a:gridCol>
                <a:gridCol w="2264151">
                  <a:extLst>
                    <a:ext uri="{9D8B030D-6E8A-4147-A177-3AD203B41FA5}">
                      <a16:colId xmlns:a16="http://schemas.microsoft.com/office/drawing/2014/main" xmlns="" val="59096842"/>
                    </a:ext>
                  </a:extLst>
                </a:gridCol>
                <a:gridCol w="1963270">
                  <a:extLst>
                    <a:ext uri="{9D8B030D-6E8A-4147-A177-3AD203B41FA5}">
                      <a16:colId xmlns:a16="http://schemas.microsoft.com/office/drawing/2014/main" xmlns="" val="712296094"/>
                    </a:ext>
                  </a:extLst>
                </a:gridCol>
                <a:gridCol w="1972541">
                  <a:extLst>
                    <a:ext uri="{9D8B030D-6E8A-4147-A177-3AD203B41FA5}">
                      <a16:colId xmlns:a16="http://schemas.microsoft.com/office/drawing/2014/main" xmlns="" val="4285714796"/>
                    </a:ext>
                  </a:extLst>
                </a:gridCol>
                <a:gridCol w="1972541">
                  <a:extLst>
                    <a:ext uri="{9D8B030D-6E8A-4147-A177-3AD203B41FA5}">
                      <a16:colId xmlns:a16="http://schemas.microsoft.com/office/drawing/2014/main" xmlns="" val="753434083"/>
                    </a:ext>
                  </a:extLst>
                </a:gridCol>
              </a:tblGrid>
              <a:tr h="378869">
                <a:tc gridSpan="2">
                  <a:txBody>
                    <a:bodyPr/>
                    <a:lstStyle/>
                    <a:p>
                      <a:pPr algn="ctr">
                        <a:lnSpc>
                          <a:spcPct val="130000"/>
                        </a:lnSpc>
                      </a:pPr>
                      <a:r>
                        <a:rPr lang="en-US" sz="2200" dirty="0" err="1">
                          <a:solidFill>
                            <a:srgbClr val="92D050"/>
                          </a:solidFill>
                          <a:effectLst/>
                          <a:latin typeface="Times New Roman" panose="02020603050405020304" pitchFamily="18" charset="0"/>
                          <a:cs typeface="Times New Roman" panose="02020603050405020304" pitchFamily="18" charset="0"/>
                        </a:rPr>
                        <a:t>Tiêu</a:t>
                      </a:r>
                      <a:r>
                        <a:rPr lang="en-US" sz="2200" dirty="0">
                          <a:solidFill>
                            <a:srgbClr val="92D050"/>
                          </a:solidFill>
                          <a:effectLst/>
                          <a:latin typeface="Times New Roman" panose="02020603050405020304" pitchFamily="18" charset="0"/>
                          <a:cs typeface="Times New Roman" panose="02020603050405020304" pitchFamily="18" charset="0"/>
                        </a:rPr>
                        <a:t> </a:t>
                      </a:r>
                      <a:r>
                        <a:rPr lang="en-US" sz="2200" dirty="0" err="1">
                          <a:solidFill>
                            <a:srgbClr val="92D050"/>
                          </a:solidFill>
                          <a:effectLst/>
                          <a:latin typeface="Times New Roman" panose="02020603050405020304" pitchFamily="18" charset="0"/>
                          <a:cs typeface="Times New Roman" panose="02020603050405020304" pitchFamily="18" charset="0"/>
                        </a:rPr>
                        <a:t>chí</a:t>
                      </a:r>
                      <a:endParaRPr lang="en-US" sz="22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a:txBody>
                    <a:bodyPr/>
                    <a:lstStyle/>
                    <a:p>
                      <a:pPr algn="ctr">
                        <a:lnSpc>
                          <a:spcPct val="130000"/>
                        </a:lnSpc>
                      </a:pPr>
                      <a:r>
                        <a:rPr lang="en-US" sz="2200" dirty="0" err="1">
                          <a:solidFill>
                            <a:srgbClr val="92D050"/>
                          </a:solidFill>
                          <a:effectLst/>
                          <a:latin typeface="Times New Roman" panose="02020603050405020304" pitchFamily="18" charset="0"/>
                          <a:cs typeface="Times New Roman" panose="02020603050405020304" pitchFamily="18" charset="0"/>
                        </a:rPr>
                        <a:t>Văn</a:t>
                      </a:r>
                      <a:r>
                        <a:rPr lang="en-US" sz="2200" dirty="0">
                          <a:solidFill>
                            <a:srgbClr val="92D050"/>
                          </a:solidFill>
                          <a:effectLst/>
                          <a:latin typeface="Times New Roman" panose="02020603050405020304" pitchFamily="18" charset="0"/>
                          <a:cs typeface="Times New Roman" panose="02020603050405020304" pitchFamily="18" charset="0"/>
                        </a:rPr>
                        <a:t> </a:t>
                      </a:r>
                      <a:r>
                        <a:rPr lang="en-US" sz="2200" dirty="0" err="1">
                          <a:solidFill>
                            <a:srgbClr val="92D050"/>
                          </a:solidFill>
                          <a:effectLst/>
                          <a:latin typeface="Times New Roman" panose="02020603050405020304" pitchFamily="18" charset="0"/>
                          <a:cs typeface="Times New Roman" panose="02020603050405020304" pitchFamily="18" charset="0"/>
                        </a:rPr>
                        <a:t>bản</a:t>
                      </a:r>
                      <a:r>
                        <a:rPr lang="en-US" sz="2200" dirty="0">
                          <a:solidFill>
                            <a:srgbClr val="92D050"/>
                          </a:solidFill>
                          <a:effectLst/>
                          <a:latin typeface="Times New Roman" panose="02020603050405020304" pitchFamily="18" charset="0"/>
                          <a:cs typeface="Times New Roman" panose="02020603050405020304" pitchFamily="18" charset="0"/>
                        </a:rPr>
                        <a:t> 1</a:t>
                      </a:r>
                      <a:endParaRPr lang="en-US" sz="22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30000"/>
                        </a:lnSpc>
                      </a:pPr>
                      <a:r>
                        <a:rPr lang="en-US" sz="2200" dirty="0" err="1">
                          <a:solidFill>
                            <a:srgbClr val="92D050"/>
                          </a:solidFill>
                          <a:effectLst/>
                          <a:latin typeface="Times New Roman" panose="02020603050405020304" pitchFamily="18" charset="0"/>
                          <a:cs typeface="Times New Roman" panose="02020603050405020304" pitchFamily="18" charset="0"/>
                        </a:rPr>
                        <a:t>Văn</a:t>
                      </a:r>
                      <a:r>
                        <a:rPr lang="en-US" sz="2200" dirty="0">
                          <a:solidFill>
                            <a:srgbClr val="92D050"/>
                          </a:solidFill>
                          <a:effectLst/>
                          <a:latin typeface="Times New Roman" panose="02020603050405020304" pitchFamily="18" charset="0"/>
                          <a:cs typeface="Times New Roman" panose="02020603050405020304" pitchFamily="18" charset="0"/>
                        </a:rPr>
                        <a:t> </a:t>
                      </a:r>
                      <a:r>
                        <a:rPr lang="en-US" sz="2200" dirty="0" err="1">
                          <a:solidFill>
                            <a:srgbClr val="92D050"/>
                          </a:solidFill>
                          <a:effectLst/>
                          <a:latin typeface="Times New Roman" panose="02020603050405020304" pitchFamily="18" charset="0"/>
                          <a:cs typeface="Times New Roman" panose="02020603050405020304" pitchFamily="18" charset="0"/>
                        </a:rPr>
                        <a:t>bản</a:t>
                      </a:r>
                      <a:r>
                        <a:rPr lang="en-US" sz="2200" dirty="0">
                          <a:solidFill>
                            <a:srgbClr val="92D050"/>
                          </a:solidFill>
                          <a:effectLst/>
                          <a:latin typeface="Times New Roman" panose="02020603050405020304" pitchFamily="18" charset="0"/>
                          <a:cs typeface="Times New Roman" panose="02020603050405020304" pitchFamily="18" charset="0"/>
                        </a:rPr>
                        <a:t> 2</a:t>
                      </a:r>
                      <a:endParaRPr lang="en-US" sz="22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lnSpc>
                          <a:spcPct val="130000"/>
                        </a:lnSpc>
                      </a:pPr>
                      <a:r>
                        <a:rPr lang="en-US" sz="2200" dirty="0" err="1">
                          <a:solidFill>
                            <a:srgbClr val="92D050"/>
                          </a:solidFill>
                          <a:effectLst/>
                          <a:latin typeface="Times New Roman" panose="02020603050405020304" pitchFamily="18" charset="0"/>
                          <a:cs typeface="Times New Roman" panose="02020603050405020304" pitchFamily="18" charset="0"/>
                        </a:rPr>
                        <a:t>Văn</a:t>
                      </a:r>
                      <a:r>
                        <a:rPr lang="en-US" sz="2200" dirty="0">
                          <a:solidFill>
                            <a:srgbClr val="92D050"/>
                          </a:solidFill>
                          <a:effectLst/>
                          <a:latin typeface="Times New Roman" panose="02020603050405020304" pitchFamily="18" charset="0"/>
                          <a:cs typeface="Times New Roman" panose="02020603050405020304" pitchFamily="18" charset="0"/>
                        </a:rPr>
                        <a:t> </a:t>
                      </a:r>
                      <a:r>
                        <a:rPr lang="en-US" sz="2200" dirty="0" err="1">
                          <a:solidFill>
                            <a:srgbClr val="92D050"/>
                          </a:solidFill>
                          <a:effectLst/>
                          <a:latin typeface="Times New Roman" panose="02020603050405020304" pitchFamily="18" charset="0"/>
                          <a:cs typeface="Times New Roman" panose="02020603050405020304" pitchFamily="18" charset="0"/>
                        </a:rPr>
                        <a:t>bản</a:t>
                      </a:r>
                      <a:r>
                        <a:rPr lang="en-US" sz="2200" dirty="0">
                          <a:solidFill>
                            <a:srgbClr val="92D050"/>
                          </a:solidFill>
                          <a:effectLst/>
                          <a:latin typeface="Times New Roman" panose="02020603050405020304" pitchFamily="18" charset="0"/>
                          <a:cs typeface="Times New Roman" panose="02020603050405020304" pitchFamily="18" charset="0"/>
                        </a:rPr>
                        <a:t> 3</a:t>
                      </a:r>
                      <a:endParaRPr lang="en-US" sz="22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2633607125"/>
                  </a:ext>
                </a:extLst>
              </a:tr>
              <a:tr h="1201033">
                <a:tc rowSpan="2">
                  <a:txBody>
                    <a:bodyPr/>
                    <a:lstStyle/>
                    <a:p>
                      <a:pPr algn="just">
                        <a:lnSpc>
                          <a:spcPct val="130000"/>
                        </a:lnSpc>
                      </a:pPr>
                      <a:r>
                        <a:rPr lang="en-US" sz="2200" dirty="0">
                          <a:solidFill>
                            <a:srgbClr val="FF0000"/>
                          </a:solidFill>
                          <a:effectLst/>
                          <a:latin typeface="Times New Roman" panose="02020603050405020304" pitchFamily="18" charset="0"/>
                          <a:cs typeface="Times New Roman" panose="02020603050405020304" pitchFamily="18" charset="0"/>
                        </a:rPr>
                        <a:t> </a:t>
                      </a:r>
                    </a:p>
                    <a:p>
                      <a:pPr algn="just">
                        <a:lnSpc>
                          <a:spcPct val="130000"/>
                        </a:lnSpc>
                      </a:pPr>
                      <a:r>
                        <a:rPr lang="en-US" sz="2200" dirty="0">
                          <a:solidFill>
                            <a:srgbClr val="FF0000"/>
                          </a:solidFill>
                          <a:effectLst/>
                          <a:latin typeface="Times New Roman" panose="02020603050405020304" pitchFamily="18" charset="0"/>
                          <a:cs typeface="Times New Roman" panose="02020603050405020304" pitchFamily="18" charset="0"/>
                        </a:rPr>
                        <a:t> </a:t>
                      </a:r>
                    </a:p>
                    <a:p>
                      <a:pPr algn="just">
                        <a:lnSpc>
                          <a:spcPct val="130000"/>
                        </a:lnSpc>
                      </a:pPr>
                      <a:r>
                        <a:rPr lang="en-US" sz="2200" dirty="0">
                          <a:solidFill>
                            <a:srgbClr val="FF0000"/>
                          </a:solidFill>
                          <a:effectLst/>
                          <a:latin typeface="Times New Roman" panose="02020603050405020304" pitchFamily="18" charset="0"/>
                          <a:cs typeface="Times New Roman" panose="02020603050405020304" pitchFamily="18" charset="0"/>
                        </a:rPr>
                        <a:t> </a:t>
                      </a:r>
                    </a:p>
                    <a:p>
                      <a:pPr algn="just">
                        <a:lnSpc>
                          <a:spcPct val="130000"/>
                        </a:lnSpc>
                      </a:pPr>
                      <a:r>
                        <a:rPr lang="en-US" sz="2200" dirty="0" err="1">
                          <a:solidFill>
                            <a:srgbClr val="FF0000"/>
                          </a:solidFill>
                          <a:effectLst/>
                          <a:latin typeface="Times New Roman" panose="02020603050405020304" pitchFamily="18" charset="0"/>
                          <a:cs typeface="Times New Roman" panose="02020603050405020304" pitchFamily="18" charset="0"/>
                        </a:rPr>
                        <a:t>Khác</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nhau</a:t>
                      </a:r>
                      <a:endParaRPr lang="en-US" sz="2200" dirty="0">
                        <a:solidFill>
                          <a:srgbClr val="FF0000"/>
                        </a:solidFill>
                        <a:effectLst/>
                        <a:latin typeface="Times New Roman" panose="02020603050405020304" pitchFamily="18" charset="0"/>
                        <a:cs typeface="Times New Roman" panose="02020603050405020304" pitchFamily="18" charset="0"/>
                      </a:endParaRPr>
                    </a:p>
                    <a:p>
                      <a:pPr algn="just">
                        <a:lnSpc>
                          <a:spcPct val="130000"/>
                        </a:lnSpc>
                      </a:pPr>
                      <a:r>
                        <a:rPr lang="en-US" sz="2200" dirty="0">
                          <a:solidFill>
                            <a:srgbClr val="FF0000"/>
                          </a:solidFill>
                          <a:effectLst/>
                          <a:latin typeface="Times New Roman" panose="02020603050405020304" pitchFamily="18" charset="0"/>
                          <a:cs typeface="Times New Roman" panose="02020603050405020304" pitchFamily="18" charset="0"/>
                        </a:rPr>
                        <a:t> </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b="1" dirty="0">
                          <a:solidFill>
                            <a:srgbClr val="FDFDFD"/>
                          </a:solidFill>
                          <a:effectLst/>
                          <a:latin typeface="Times New Roman" panose="02020603050405020304" pitchFamily="18" charset="0"/>
                          <a:cs typeface="Times New Roman" panose="02020603050405020304" pitchFamily="18" charset="0"/>
                        </a:rPr>
                        <a:t> </a:t>
                      </a:r>
                      <a:endParaRPr lang="en-US" sz="2200" b="1" dirty="0">
                        <a:solidFill>
                          <a:srgbClr val="FFFF00"/>
                        </a:solidFill>
                        <a:effectLst/>
                        <a:latin typeface="Times New Roman" panose="02020603050405020304" pitchFamily="18" charset="0"/>
                        <a:cs typeface="Times New Roman" panose="02020603050405020304" pitchFamily="18" charset="0"/>
                      </a:endParaRPr>
                    </a:p>
                    <a:p>
                      <a:pPr algn="just">
                        <a:lnSpc>
                          <a:spcPct val="130000"/>
                        </a:lnSpc>
                      </a:pPr>
                      <a:r>
                        <a:rPr lang="en-US" sz="2200" b="1" dirty="0" err="1">
                          <a:solidFill>
                            <a:srgbClr val="FFFF00"/>
                          </a:solidFill>
                          <a:effectLst/>
                          <a:latin typeface="Times New Roman" panose="02020603050405020304" pitchFamily="18" charset="0"/>
                          <a:cs typeface="Times New Roman" panose="02020603050405020304" pitchFamily="18" charset="0"/>
                        </a:rPr>
                        <a:t>Hình</a:t>
                      </a:r>
                      <a:r>
                        <a:rPr lang="en-US" sz="2200" b="1" dirty="0">
                          <a:solidFill>
                            <a:srgbClr val="FFFF00"/>
                          </a:solidFill>
                          <a:effectLst/>
                          <a:latin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cs typeface="Times New Roman" panose="02020603050405020304" pitchFamily="18" charset="0"/>
                        </a:rPr>
                        <a:t>thức</a:t>
                      </a:r>
                      <a:endParaRPr lang="en-US" sz="2200" b="1" dirty="0">
                        <a:solidFill>
                          <a:srgbClr val="FFFF00"/>
                        </a:solidFill>
                        <a:effectLst/>
                        <a:latin typeface="Times New Roman" panose="02020603050405020304" pitchFamily="18" charset="0"/>
                        <a:cs typeface="Times New Roman" panose="02020603050405020304" pitchFamily="18" charset="0"/>
                      </a:endParaRPr>
                    </a:p>
                    <a:p>
                      <a:pPr algn="just">
                        <a:lnSpc>
                          <a:spcPct val="130000"/>
                        </a:lnSpc>
                      </a:pPr>
                      <a:r>
                        <a:rPr lang="en-US" sz="2200" b="1" dirty="0">
                          <a:solidFill>
                            <a:srgbClr val="FDFDFD"/>
                          </a:solidFill>
                          <a:effectLst/>
                          <a:latin typeface="Times New Roman" panose="02020603050405020304" pitchFamily="18" charset="0"/>
                          <a:cs typeface="Times New Roman" panose="02020603050405020304" pitchFamily="18" charset="0"/>
                        </a:rPr>
                        <a:t> </a:t>
                      </a:r>
                      <a:endParaRPr lang="en-US" sz="2200" b="1" dirty="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endParaRPr lang="en-US" sz="2200" dirty="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a:solidFill>
                            <a:srgbClr val="FDFDFD"/>
                          </a:solidFill>
                          <a:effectLst/>
                          <a:latin typeface="Times New Roman" panose="02020603050405020304" pitchFamily="18" charset="0"/>
                          <a:cs typeface="Times New Roman" panose="02020603050405020304" pitchFamily="18" charset="0"/>
                        </a:rPr>
                        <a:t>………………</a:t>
                      </a:r>
                      <a:endParaRPr lang="en-US" sz="220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dirty="0">
                          <a:solidFill>
                            <a:srgbClr val="FDFDFD"/>
                          </a:solidFill>
                          <a:effectLst/>
                        </a:rPr>
                        <a:t>…………………..</a:t>
                      </a:r>
                    </a:p>
                    <a:p>
                      <a:pPr algn="just">
                        <a:lnSpc>
                          <a:spcPct val="130000"/>
                        </a:lnSpc>
                      </a:pPr>
                      <a:r>
                        <a:rPr lang="en-US" sz="2200" dirty="0">
                          <a:solidFill>
                            <a:srgbClr val="FDFDFD"/>
                          </a:solidFill>
                          <a:effectLst/>
                        </a:rPr>
                        <a:t>…………………..</a:t>
                      </a:r>
                    </a:p>
                    <a:p>
                      <a:pPr algn="just">
                        <a:lnSpc>
                          <a:spcPct val="130000"/>
                        </a:lnSpc>
                      </a:pPr>
                      <a:r>
                        <a:rPr lang="en-US" sz="2200" dirty="0">
                          <a:solidFill>
                            <a:srgbClr val="FDFDFD"/>
                          </a:solidFill>
                          <a:effectLst/>
                        </a:rPr>
                        <a:t>…………………..</a:t>
                      </a:r>
                      <a:endParaRPr lang="en-US" sz="2200" dirty="0">
                        <a:solidFill>
                          <a:srgbClr val="FDFDFD"/>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442927969"/>
                  </a:ext>
                </a:extLst>
              </a:tr>
              <a:tr h="1620260">
                <a:tc vMerge="1">
                  <a:txBody>
                    <a:bodyPr/>
                    <a:lstStyle/>
                    <a:p>
                      <a:endParaRPr lang="en-US"/>
                    </a:p>
                  </a:txBody>
                  <a:tcPr/>
                </a:tc>
                <a:tc>
                  <a:txBody>
                    <a:bodyPr/>
                    <a:lstStyle/>
                    <a:p>
                      <a:pPr algn="just">
                        <a:lnSpc>
                          <a:spcPct val="130000"/>
                        </a:lnSpc>
                      </a:pPr>
                      <a:endParaRPr lang="en-US" sz="2200" b="1" dirty="0">
                        <a:solidFill>
                          <a:srgbClr val="FDFDFD"/>
                        </a:solidFill>
                        <a:effectLst/>
                        <a:latin typeface="Times New Roman" panose="02020603050405020304" pitchFamily="18" charset="0"/>
                        <a:cs typeface="Times New Roman" panose="02020603050405020304" pitchFamily="18" charset="0"/>
                      </a:endParaRPr>
                    </a:p>
                    <a:p>
                      <a:pPr algn="just">
                        <a:lnSpc>
                          <a:spcPct val="130000"/>
                        </a:lnSpc>
                      </a:pPr>
                      <a:r>
                        <a:rPr lang="en-US" sz="2200" b="1" dirty="0" err="1">
                          <a:solidFill>
                            <a:schemeClr val="accent2">
                              <a:lumMod val="75000"/>
                            </a:schemeClr>
                          </a:solidFill>
                          <a:effectLst/>
                          <a:latin typeface="Times New Roman" panose="02020603050405020304" pitchFamily="18" charset="0"/>
                          <a:cs typeface="Times New Roman" panose="02020603050405020304" pitchFamily="18" charset="0"/>
                        </a:rPr>
                        <a:t>Số</a:t>
                      </a:r>
                      <a:r>
                        <a:rPr lang="en-US" sz="2200" b="1" dirty="0">
                          <a:solidFill>
                            <a:schemeClr val="accent2">
                              <a:lumMod val="75000"/>
                            </a:schemeClr>
                          </a:solidFill>
                          <a:effectLst/>
                          <a:latin typeface="Times New Roman" panose="02020603050405020304" pitchFamily="18" charset="0"/>
                          <a:cs typeface="Times New Roman" panose="02020603050405020304" pitchFamily="18" charset="0"/>
                        </a:rPr>
                        <a:t> </a:t>
                      </a:r>
                      <a:r>
                        <a:rPr lang="en-US" sz="2200" b="1" dirty="0" err="1">
                          <a:solidFill>
                            <a:schemeClr val="accent2">
                              <a:lumMod val="75000"/>
                            </a:schemeClr>
                          </a:solidFill>
                          <a:effectLst/>
                          <a:latin typeface="Times New Roman" panose="02020603050405020304" pitchFamily="18" charset="0"/>
                          <a:cs typeface="Times New Roman" panose="02020603050405020304" pitchFamily="18" charset="0"/>
                        </a:rPr>
                        <a:t>người</a:t>
                      </a:r>
                      <a:r>
                        <a:rPr lang="en-US" sz="2200" b="1" dirty="0">
                          <a:solidFill>
                            <a:schemeClr val="accent2">
                              <a:lumMod val="75000"/>
                            </a:schemeClr>
                          </a:solidFill>
                          <a:effectLst/>
                          <a:latin typeface="Times New Roman" panose="02020603050405020304" pitchFamily="18" charset="0"/>
                          <a:cs typeface="Times New Roman" panose="02020603050405020304" pitchFamily="18" charset="0"/>
                        </a:rPr>
                        <a:t> </a:t>
                      </a:r>
                      <a:r>
                        <a:rPr lang="en-US" sz="2200" b="1" dirty="0" err="1">
                          <a:solidFill>
                            <a:schemeClr val="accent2">
                              <a:lumMod val="75000"/>
                            </a:schemeClr>
                          </a:solidFill>
                          <a:effectLst/>
                          <a:latin typeface="Times New Roman" panose="02020603050405020304" pitchFamily="18" charset="0"/>
                          <a:cs typeface="Times New Roman" panose="02020603050405020304" pitchFamily="18" charset="0"/>
                        </a:rPr>
                        <a:t>tiếp</a:t>
                      </a:r>
                      <a:r>
                        <a:rPr lang="en-US" sz="2200" b="1" dirty="0">
                          <a:solidFill>
                            <a:schemeClr val="accent2">
                              <a:lumMod val="75000"/>
                            </a:schemeClr>
                          </a:solidFill>
                          <a:effectLst/>
                          <a:latin typeface="Times New Roman" panose="02020603050405020304" pitchFamily="18" charset="0"/>
                          <a:cs typeface="Times New Roman" panose="02020603050405020304" pitchFamily="18" charset="0"/>
                        </a:rPr>
                        <a:t> </a:t>
                      </a:r>
                      <a:r>
                        <a:rPr lang="en-US" sz="2200" b="1" dirty="0" err="1">
                          <a:solidFill>
                            <a:schemeClr val="accent2">
                              <a:lumMod val="75000"/>
                            </a:schemeClr>
                          </a:solidFill>
                          <a:effectLst/>
                          <a:latin typeface="Times New Roman" panose="02020603050405020304" pitchFamily="18" charset="0"/>
                          <a:cs typeface="Times New Roman" panose="02020603050405020304" pitchFamily="18" charset="0"/>
                        </a:rPr>
                        <a:t>cận</a:t>
                      </a:r>
                      <a:r>
                        <a:rPr lang="en-US" sz="2200" b="1" dirty="0">
                          <a:solidFill>
                            <a:schemeClr val="accent2">
                              <a:lumMod val="75000"/>
                            </a:schemeClr>
                          </a:solidFill>
                          <a:effectLst/>
                          <a:latin typeface="Times New Roman" panose="02020603050405020304" pitchFamily="18" charset="0"/>
                          <a:cs typeface="Times New Roman" panose="02020603050405020304" pitchFamily="18" charset="0"/>
                        </a:rPr>
                        <a:t> </a:t>
                      </a:r>
                      <a:r>
                        <a:rPr lang="en-US" sz="2200" b="1" dirty="0" err="1">
                          <a:solidFill>
                            <a:schemeClr val="accent2">
                              <a:lumMod val="75000"/>
                            </a:schemeClr>
                          </a:solidFill>
                          <a:effectLst/>
                          <a:latin typeface="Times New Roman" panose="02020603050405020304" pitchFamily="18" charset="0"/>
                          <a:cs typeface="Times New Roman" panose="02020603050405020304" pitchFamily="18" charset="0"/>
                        </a:rPr>
                        <a:t>tác</a:t>
                      </a:r>
                      <a:r>
                        <a:rPr lang="en-US" sz="2200" b="1" dirty="0">
                          <a:solidFill>
                            <a:schemeClr val="accent2">
                              <a:lumMod val="75000"/>
                            </a:schemeClr>
                          </a:solidFill>
                          <a:effectLst/>
                          <a:latin typeface="Times New Roman" panose="02020603050405020304" pitchFamily="18" charset="0"/>
                          <a:cs typeface="Times New Roman" panose="02020603050405020304" pitchFamily="18" charset="0"/>
                        </a:rPr>
                        <a:t> </a:t>
                      </a:r>
                      <a:r>
                        <a:rPr lang="en-US" sz="2200" b="1" dirty="0" err="1">
                          <a:solidFill>
                            <a:schemeClr val="accent2">
                              <a:lumMod val="75000"/>
                            </a:schemeClr>
                          </a:solidFill>
                          <a:effectLst/>
                          <a:latin typeface="Times New Roman" panose="02020603050405020304" pitchFamily="18" charset="0"/>
                          <a:cs typeface="Times New Roman" panose="02020603050405020304" pitchFamily="18" charset="0"/>
                        </a:rPr>
                        <a:t>phẩm</a:t>
                      </a:r>
                      <a:r>
                        <a:rPr lang="en-US" sz="2200" b="1" dirty="0">
                          <a:solidFill>
                            <a:schemeClr val="accent2">
                              <a:lumMod val="75000"/>
                            </a:schemeClr>
                          </a:solidFill>
                          <a:effectLst/>
                          <a:latin typeface="Times New Roman" panose="02020603050405020304" pitchFamily="18" charset="0"/>
                          <a:cs typeface="Times New Roman" panose="02020603050405020304" pitchFamily="18" charset="0"/>
                        </a:rPr>
                        <a:t> VH</a:t>
                      </a:r>
                      <a:endParaRPr lang="en-US" sz="2200" b="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endParaRPr lang="en-US" sz="2200" dirty="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endParaRPr lang="en-US" sz="2200" dirty="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dirty="0">
                          <a:solidFill>
                            <a:srgbClr val="FDFDFD"/>
                          </a:solidFill>
                          <a:effectLst/>
                        </a:rPr>
                        <a:t>…………………..</a:t>
                      </a:r>
                    </a:p>
                    <a:p>
                      <a:pPr algn="just">
                        <a:lnSpc>
                          <a:spcPct val="130000"/>
                        </a:lnSpc>
                      </a:pPr>
                      <a:r>
                        <a:rPr lang="en-US" sz="2200" dirty="0">
                          <a:solidFill>
                            <a:srgbClr val="FDFDFD"/>
                          </a:solidFill>
                          <a:effectLst/>
                        </a:rPr>
                        <a:t>…………………..</a:t>
                      </a:r>
                    </a:p>
                    <a:p>
                      <a:pPr algn="just">
                        <a:lnSpc>
                          <a:spcPct val="130000"/>
                        </a:lnSpc>
                      </a:pPr>
                      <a:r>
                        <a:rPr lang="en-US" sz="2200" dirty="0">
                          <a:solidFill>
                            <a:srgbClr val="FDFDFD"/>
                          </a:solidFill>
                          <a:effectLst/>
                        </a:rPr>
                        <a:t>…………………..</a:t>
                      </a:r>
                    </a:p>
                    <a:p>
                      <a:pPr algn="just">
                        <a:lnSpc>
                          <a:spcPct val="130000"/>
                        </a:lnSpc>
                      </a:pPr>
                      <a:r>
                        <a:rPr lang="en-US" sz="2200" dirty="0">
                          <a:solidFill>
                            <a:srgbClr val="FDFDFD"/>
                          </a:solidFill>
                          <a:effectLst/>
                        </a:rPr>
                        <a:t>…………………...</a:t>
                      </a:r>
                      <a:endParaRPr lang="en-US" sz="2200" dirty="0">
                        <a:solidFill>
                          <a:srgbClr val="FDFDFD"/>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xmlns="" val="3652981617"/>
                  </a:ext>
                </a:extLst>
              </a:tr>
              <a:tr h="1614860">
                <a:tc>
                  <a:txBody>
                    <a:bodyPr/>
                    <a:lstStyle/>
                    <a:p>
                      <a:pPr algn="just">
                        <a:lnSpc>
                          <a:spcPct val="130000"/>
                        </a:lnSpc>
                      </a:pPr>
                      <a:r>
                        <a:rPr lang="en-US" sz="2200" dirty="0">
                          <a:solidFill>
                            <a:srgbClr val="FF0000"/>
                          </a:solidFill>
                          <a:effectLst/>
                          <a:latin typeface="Times New Roman" panose="02020603050405020304" pitchFamily="18" charset="0"/>
                          <a:cs typeface="Times New Roman" panose="02020603050405020304" pitchFamily="18" charset="0"/>
                        </a:rPr>
                        <a:t> </a:t>
                      </a:r>
                    </a:p>
                    <a:p>
                      <a:pPr algn="just">
                        <a:lnSpc>
                          <a:spcPct val="130000"/>
                        </a:lnSpc>
                      </a:pPr>
                      <a:r>
                        <a:rPr lang="en-US" sz="2200" dirty="0" err="1">
                          <a:solidFill>
                            <a:srgbClr val="FF0000"/>
                          </a:solidFill>
                          <a:effectLst/>
                          <a:latin typeface="Times New Roman" panose="02020603050405020304" pitchFamily="18" charset="0"/>
                          <a:cs typeface="Times New Roman" panose="02020603050405020304" pitchFamily="18" charset="0"/>
                        </a:rPr>
                        <a:t>Giống</a:t>
                      </a:r>
                      <a:r>
                        <a:rPr lang="en-US" sz="2200" dirty="0">
                          <a:solidFill>
                            <a:srgbClr val="FF0000"/>
                          </a:solidFill>
                          <a:effectLst/>
                          <a:latin typeface="Times New Roman" panose="02020603050405020304" pitchFamily="18" charset="0"/>
                          <a:cs typeface="Times New Roman" panose="02020603050405020304" pitchFamily="18" charset="0"/>
                        </a:rPr>
                        <a:t> </a:t>
                      </a:r>
                      <a:r>
                        <a:rPr lang="en-US" sz="2200" dirty="0" err="1">
                          <a:solidFill>
                            <a:srgbClr val="FF0000"/>
                          </a:solidFill>
                          <a:effectLst/>
                          <a:latin typeface="Times New Roman" panose="02020603050405020304" pitchFamily="18" charset="0"/>
                          <a:cs typeface="Times New Roman" panose="02020603050405020304" pitchFamily="18" charset="0"/>
                        </a:rPr>
                        <a:t>nhau</a:t>
                      </a:r>
                      <a:endParaRPr lang="en-US"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200" b="1" dirty="0">
                          <a:solidFill>
                            <a:srgbClr val="FDFDFD"/>
                          </a:solidFill>
                          <a:effectLst/>
                          <a:latin typeface="Times New Roman" panose="02020603050405020304" pitchFamily="18" charset="0"/>
                          <a:cs typeface="Times New Roman" panose="02020603050405020304" pitchFamily="18" charset="0"/>
                        </a:rPr>
                        <a:t> </a:t>
                      </a:r>
                    </a:p>
                    <a:p>
                      <a:pPr algn="just">
                        <a:lnSpc>
                          <a:spcPct val="130000"/>
                        </a:lnSpc>
                      </a:pPr>
                      <a:r>
                        <a:rPr lang="en-US" sz="2200" b="1" dirty="0" err="1">
                          <a:solidFill>
                            <a:srgbClr val="FFFF00"/>
                          </a:solidFill>
                          <a:effectLst/>
                          <a:latin typeface="Times New Roman" panose="02020603050405020304" pitchFamily="18" charset="0"/>
                          <a:cs typeface="Times New Roman" panose="02020603050405020304" pitchFamily="18" charset="0"/>
                        </a:rPr>
                        <a:t>Đối</a:t>
                      </a:r>
                      <a:r>
                        <a:rPr lang="en-US" sz="2200" b="1" dirty="0">
                          <a:solidFill>
                            <a:srgbClr val="FFFF00"/>
                          </a:solidFill>
                          <a:effectLst/>
                          <a:latin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cs typeface="Times New Roman" panose="02020603050405020304" pitchFamily="18" charset="0"/>
                        </a:rPr>
                        <a:t>tượng</a:t>
                      </a:r>
                      <a:r>
                        <a:rPr lang="en-US" sz="2200" b="1" dirty="0">
                          <a:solidFill>
                            <a:srgbClr val="FFFF00"/>
                          </a:solidFill>
                          <a:effectLst/>
                          <a:latin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cs typeface="Times New Roman" panose="02020603050405020304" pitchFamily="18" charset="0"/>
                        </a:rPr>
                        <a:t>phản</a:t>
                      </a:r>
                      <a:r>
                        <a:rPr lang="en-US" sz="2200" b="1" dirty="0">
                          <a:solidFill>
                            <a:srgbClr val="FFFF00"/>
                          </a:solidFill>
                          <a:effectLst/>
                          <a:latin typeface="Times New Roman" panose="02020603050405020304" pitchFamily="18" charset="0"/>
                          <a:cs typeface="Times New Roman" panose="02020603050405020304" pitchFamily="18" charset="0"/>
                        </a:rPr>
                        <a:t> </a:t>
                      </a:r>
                      <a:r>
                        <a:rPr lang="en-US" sz="2200" b="1" dirty="0" err="1">
                          <a:solidFill>
                            <a:srgbClr val="FFFF00"/>
                          </a:solidFill>
                          <a:effectLst/>
                          <a:latin typeface="Times New Roman" panose="02020603050405020304" pitchFamily="18" charset="0"/>
                          <a:cs typeface="Times New Roman" panose="02020603050405020304" pitchFamily="18" charset="0"/>
                        </a:rPr>
                        <a:t>ánh</a:t>
                      </a:r>
                      <a:endParaRPr lang="en-US" sz="2200" b="1" dirty="0">
                        <a:solidFill>
                          <a:srgbClr val="FFFF00"/>
                        </a:solidFill>
                        <a:effectLst/>
                        <a:latin typeface="Times New Roman" panose="02020603050405020304" pitchFamily="18" charset="0"/>
                        <a:cs typeface="Times New Roman" panose="02020603050405020304" pitchFamily="18" charset="0"/>
                      </a:endParaRPr>
                    </a:p>
                    <a:p>
                      <a:pPr algn="just">
                        <a:lnSpc>
                          <a:spcPct val="130000"/>
                        </a:lnSpc>
                      </a:pPr>
                      <a:r>
                        <a:rPr lang="en-US" sz="2200" b="1" dirty="0">
                          <a:solidFill>
                            <a:srgbClr val="FDFDFD"/>
                          </a:solidFill>
                          <a:effectLst/>
                          <a:latin typeface="Times New Roman" panose="02020603050405020304" pitchFamily="18" charset="0"/>
                          <a:cs typeface="Times New Roman" panose="02020603050405020304" pitchFamily="18" charset="0"/>
                        </a:rPr>
                        <a:t> </a:t>
                      </a:r>
                      <a:endParaRPr lang="en-US" sz="2200" b="1" dirty="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gridSpan="3">
                  <a:txBody>
                    <a:bodyPr/>
                    <a:lstStyle/>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 …………………………………………………...</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p>
                    <a:p>
                      <a:pPr algn="just">
                        <a:lnSpc>
                          <a:spcPct val="130000"/>
                        </a:lnSpc>
                      </a:pPr>
                      <a:r>
                        <a:rPr lang="en-US" sz="2200" dirty="0">
                          <a:solidFill>
                            <a:srgbClr val="FDFDFD"/>
                          </a:solidFill>
                          <a:effectLst/>
                          <a:latin typeface="Times New Roman" panose="02020603050405020304" pitchFamily="18" charset="0"/>
                          <a:cs typeface="Times New Roman" panose="02020603050405020304" pitchFamily="18" charset="0"/>
                        </a:rPr>
                        <a:t>……………………………………………………</a:t>
                      </a:r>
                      <a:endParaRPr lang="en-US" sz="2200" dirty="0">
                        <a:solidFill>
                          <a:srgbClr val="FDFDF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25675229"/>
                  </a:ext>
                </a:extLst>
              </a:tr>
            </a:tbl>
          </a:graphicData>
        </a:graphic>
      </p:graphicFrame>
    </p:spTree>
    <p:extLst>
      <p:ext uri="{BB962C8B-B14F-4D97-AF65-F5344CB8AC3E}">
        <p14:creationId xmlns:p14="http://schemas.microsoft.com/office/powerpoint/2010/main" val="763737015"/>
      </p:ext>
    </p:extLst>
  </p:cSld>
  <p:clrMapOvr>
    <a:masterClrMapping/>
  </p:clrMapOvr>
  <mc:AlternateContent xmlns:mc="http://schemas.openxmlformats.org/markup-compatibility/2006" xmlns:p14="http://schemas.microsoft.com/office/powerpoint/2010/main">
    <mc:Choice Requires="p14">
      <p:transition spd="slow" p14:dur="1750" advClick="0" advTm="0">
        <p:comb/>
      </p:transition>
    </mc:Choice>
    <mc:Fallback xmlns="" xmlns:a16="http://schemas.microsoft.com/office/drawing/2014/main" xmlns:a14="http://schemas.microsoft.com/office/drawing/2010/main">
      <p:transition spd="slow" advClick="0" advTm="0">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247" y="157500"/>
            <a:ext cx="11767225" cy="6512517"/>
          </a:xfrm>
          <a:prstGeom prst="rect">
            <a:avLst/>
          </a:prstGeom>
        </p:spPr>
      </p:pic>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875858" y="1656059"/>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TextBox 14">
            <a:extLst>
              <a:ext uri="{FF2B5EF4-FFF2-40B4-BE49-F238E27FC236}">
                <a16:creationId xmlns:a16="http://schemas.microsoft.com/office/drawing/2014/main" xmlns="" id="{900826EF-5BF2-46E2-B6EE-ADE07EC1CE79}"/>
              </a:ext>
            </a:extLst>
          </p:cNvPr>
          <p:cNvSpPr txBox="1"/>
          <p:nvPr/>
        </p:nvSpPr>
        <p:spPr>
          <a:xfrm>
            <a:off x="527923" y="715371"/>
            <a:ext cx="10970657" cy="584775"/>
          </a:xfrm>
          <a:prstGeom prst="rect">
            <a:avLst/>
          </a:prstGeom>
          <a:noFill/>
        </p:spPr>
        <p:txBody>
          <a:bodyPr wrap="square">
            <a:spAutoFit/>
          </a:bodyPr>
          <a:lstStyle/>
          <a:p>
            <a:pPr marL="0" indent="0" algn="just">
              <a:buNone/>
            </a:pP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4.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Hình</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thức</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nghệ</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thuật</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và</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sự</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kết</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nối</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chủ</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đề</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văn</a:t>
            </a:r>
            <a:r>
              <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60000"/>
                    <a:lumOff val="40000"/>
                  </a:schemeClr>
                </a:solidFill>
                <a:latin typeface="Times New Roman" panose="02020603050405020304" pitchFamily="18" charset="0"/>
                <a:cs typeface="Times New Roman" panose="02020603050405020304" pitchFamily="18" charset="0"/>
              </a:rPr>
              <a:t>bản</a:t>
            </a:r>
            <a:endParaRPr lang="en-US" sz="3200"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xmlns="" id="{39169BFD-7066-412B-BCC2-A2A920B8F7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05658" y="2910840"/>
            <a:ext cx="2121592" cy="3513536"/>
          </a:xfrm>
          <a:prstGeom prst="rect">
            <a:avLst/>
          </a:prstGeom>
        </p:spPr>
      </p:pic>
      <p:sp>
        <p:nvSpPr>
          <p:cNvPr id="16" name="TextBox 15">
            <a:extLst>
              <a:ext uri="{FF2B5EF4-FFF2-40B4-BE49-F238E27FC236}">
                <a16:creationId xmlns:a16="http://schemas.microsoft.com/office/drawing/2014/main" xmlns="" id="{C298F7E6-14A2-4749-9B2E-5858DDA3EE88}"/>
              </a:ext>
            </a:extLst>
          </p:cNvPr>
          <p:cNvSpPr txBox="1"/>
          <p:nvPr/>
        </p:nvSpPr>
        <p:spPr>
          <a:xfrm>
            <a:off x="426720" y="1457950"/>
            <a:ext cx="10088880" cy="4832092"/>
          </a:xfrm>
          <a:prstGeom prst="rect">
            <a:avLst/>
          </a:prstGeom>
          <a:noFill/>
        </p:spPr>
        <p:txBody>
          <a:bodyPr wrap="square">
            <a:spAutoFit/>
          </a:bodyPr>
          <a:lstStyle/>
          <a:p>
            <a:pPr marL="342900" indent="-342900" algn="just">
              <a:buAutoNum type="alphaLcParenR"/>
            </a:pPr>
            <a:r>
              <a:rPr lang="en-US" sz="2800" b="1" dirty="0" err="1">
                <a:solidFill>
                  <a:schemeClr val="bg1"/>
                </a:solidFill>
                <a:latin typeface="Times New Roman" panose="02020603050405020304" pitchFamily="18" charset="0"/>
                <a:cs typeface="Times New Roman" panose="02020603050405020304" pitchFamily="18" charset="0"/>
              </a:rPr>
              <a:t>Đặc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sắc</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nghệ</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thuật</a:t>
            </a:r>
            <a:endParaRPr lang="en-US" sz="2800" b="1" dirty="0">
              <a:solidFill>
                <a:schemeClr val="bg1"/>
              </a:solidFill>
              <a:latin typeface="Times New Roman" panose="02020603050405020304" pitchFamily="18" charset="0"/>
              <a:cs typeface="Times New Roman" panose="02020603050405020304" pitchFamily="18" charset="0"/>
            </a:endParaRPr>
          </a:p>
          <a:p>
            <a:pPr algn="just"/>
            <a:r>
              <a:rPr lang="vi-VN" sz="2800" dirty="0">
                <a:solidFill>
                  <a:schemeClr val="bg1"/>
                </a:solidFill>
                <a:latin typeface="Times New Roman" panose="02020603050405020304" pitchFamily="18" charset="0"/>
                <a:cs typeface="Times New Roman" panose="02020603050405020304" pitchFamily="18" charset="0"/>
              </a:rPr>
              <a:t>− Thể thơ lục bát. </a:t>
            </a:r>
            <a:endParaRPr lang="en-US" sz="2800" dirty="0">
              <a:solidFill>
                <a:schemeClr val="bg1"/>
              </a:solidFill>
              <a:latin typeface="Times New Roman" panose="02020603050405020304" pitchFamily="18" charset="0"/>
              <a:cs typeface="Times New Roman" panose="02020603050405020304" pitchFamily="18" charset="0"/>
            </a:endParaRPr>
          </a:p>
          <a:p>
            <a:pPr algn="just"/>
            <a:r>
              <a:rPr lang="vi-VN" sz="2800" dirty="0">
                <a:solidFill>
                  <a:schemeClr val="bg1"/>
                </a:solidFill>
                <a:latin typeface="Times New Roman" panose="02020603050405020304" pitchFamily="18" charset="0"/>
                <a:cs typeface="Times New Roman" panose="02020603050405020304" pitchFamily="18" charset="0"/>
              </a:rPr>
              <a:t>− Cách tổ chức của bài thơ là sự đan xen những câu “kể”, “dẫn dắt” của người con và những câu Kiều được trích dẫn nguyên vẹn. </a:t>
            </a:r>
            <a:endParaRPr lang="en-US" sz="2800" dirty="0">
              <a:solidFill>
                <a:schemeClr val="bg1"/>
              </a:solidFill>
              <a:latin typeface="Times New Roman" panose="02020603050405020304" pitchFamily="18" charset="0"/>
              <a:cs typeface="Times New Roman" panose="02020603050405020304" pitchFamily="18" charset="0"/>
            </a:endParaRPr>
          </a:p>
          <a:p>
            <a:pPr algn="just"/>
            <a:r>
              <a:rPr lang="en-US" sz="2800" b="1" dirty="0">
                <a:solidFill>
                  <a:schemeClr val="bg1"/>
                </a:solidFill>
                <a:latin typeface="Times New Roman" panose="02020603050405020304" pitchFamily="18" charset="0"/>
                <a:cs typeface="Times New Roman" panose="02020603050405020304" pitchFamily="18" charset="0"/>
              </a:rPr>
              <a:t>b) T</a:t>
            </a:r>
            <a:r>
              <a:rPr lang="vi-VN" sz="2800" b="1" dirty="0">
                <a:solidFill>
                  <a:schemeClr val="bg1"/>
                </a:solidFill>
                <a:latin typeface="Times New Roman" panose="02020603050405020304" pitchFamily="18" charset="0"/>
                <a:cs typeface="Times New Roman" panose="02020603050405020304" pitchFamily="18" charset="0"/>
              </a:rPr>
              <a:t>ính kết nối chủ đề của VB </a:t>
            </a:r>
            <a:endParaRPr lang="en-US" sz="2800" b="1" dirty="0">
              <a:solidFill>
                <a:schemeClr val="bg1"/>
              </a:solidFill>
              <a:latin typeface="Times New Roman" panose="02020603050405020304" pitchFamily="18" charset="0"/>
              <a:cs typeface="Times New Roman" panose="02020603050405020304" pitchFamily="18" charset="0"/>
            </a:endParaRPr>
          </a:p>
          <a:p>
            <a:pPr algn="just"/>
            <a:r>
              <a:rPr lang="vi-VN" sz="2800" dirty="0">
                <a:solidFill>
                  <a:schemeClr val="bg1"/>
                </a:solidFill>
                <a:latin typeface="Times New Roman" panose="02020603050405020304" pitchFamily="18" charset="0"/>
                <a:cs typeface="Times New Roman" panose="02020603050405020304" pitchFamily="18" charset="0"/>
              </a:rPr>
              <a:t>– VB 1, VB 2 là hai VB nghị luận giúp người đọc hiểu được con đường, cách thức khám phá vẻ đẹp văn chương của nhà nghiên cứu, phê bình văn học. </a:t>
            </a:r>
            <a:endParaRPr lang="en-US" sz="2800" dirty="0">
              <a:solidFill>
                <a:schemeClr val="bg1"/>
              </a:solidFill>
              <a:latin typeface="Times New Roman" panose="02020603050405020304" pitchFamily="18" charset="0"/>
              <a:cs typeface="Times New Roman" panose="02020603050405020304" pitchFamily="18" charset="0"/>
            </a:endParaRPr>
          </a:p>
          <a:p>
            <a:pPr algn="just"/>
            <a:r>
              <a:rPr lang="vi-VN" sz="2800" dirty="0">
                <a:solidFill>
                  <a:schemeClr val="bg1"/>
                </a:solidFill>
                <a:latin typeface="Times New Roman" panose="02020603050405020304" pitchFamily="18" charset="0"/>
                <a:cs typeface="Times New Roman" panose="02020603050405020304" pitchFamily="18" charset="0"/>
              </a:rPr>
              <a:t>– VB 3 là một bài thơ kết nối về chủ đề cho thấy một tác phẩm văn chương có thể được tiếp nhận khác nhau bởi những đối tượng có hiểu biết, vốn sống, trải nghiệm khác nhau.</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500519"/>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2387" y="172740"/>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875858" y="1656059"/>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C4DA0D0D-6713-4B32-9BFB-4CBE8EC1DF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3178" y="2866838"/>
            <a:ext cx="2918007" cy="3234217"/>
          </a:xfrm>
          <a:prstGeom prst="rect">
            <a:avLst/>
          </a:prstGeom>
        </p:spPr>
      </p:pic>
      <p:sp>
        <p:nvSpPr>
          <p:cNvPr id="15" name="Title 1">
            <a:extLst>
              <a:ext uri="{FF2B5EF4-FFF2-40B4-BE49-F238E27FC236}">
                <a16:creationId xmlns:a16="http://schemas.microsoft.com/office/drawing/2014/main" xmlns="" id="{30E83C97-E5F4-4DCA-A689-58F56165AB11}"/>
              </a:ext>
            </a:extLst>
          </p:cNvPr>
          <p:cNvSpPr txBox="1">
            <a:spLocks/>
          </p:cNvSpPr>
          <p:nvPr/>
        </p:nvSpPr>
        <p:spPr>
          <a:xfrm>
            <a:off x="3032312" y="-463841"/>
            <a:ext cx="6883524" cy="25932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III. LUYỆN TẬP</a:t>
            </a:r>
          </a:p>
        </p:txBody>
      </p:sp>
      <p:pic>
        <p:nvPicPr>
          <p:cNvPr id="7" name="Picture 6">
            <a:extLst>
              <a:ext uri="{FF2B5EF4-FFF2-40B4-BE49-F238E27FC236}">
                <a16:creationId xmlns:a16="http://schemas.microsoft.com/office/drawing/2014/main" xmlns="" id="{117C13AB-80C8-46C7-AB20-FD9FEE8F90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193" y="1042988"/>
            <a:ext cx="4105275" cy="5514975"/>
          </a:xfrm>
          <a:prstGeom prst="rect">
            <a:avLst/>
          </a:prstGeom>
        </p:spPr>
      </p:pic>
    </p:spTree>
    <p:extLst>
      <p:ext uri="{BB962C8B-B14F-4D97-AF65-F5344CB8AC3E}">
        <p14:creationId xmlns:p14="http://schemas.microsoft.com/office/powerpoint/2010/main" val="4104405862"/>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6675" y="179883"/>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6104458" y="1988459"/>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图片 15">
            <a:extLst>
              <a:ext uri="{FF2B5EF4-FFF2-40B4-BE49-F238E27FC236}">
                <a16:creationId xmlns:a16="http://schemas.microsoft.com/office/drawing/2014/main" xmlns="" id="{20C86A08-F43F-463E-99EE-A8B5FB219AE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1099315"/>
            <a:ext cx="4360680" cy="4768292"/>
          </a:xfrm>
          <a:prstGeom prst="rect">
            <a:avLst/>
          </a:prstGeom>
        </p:spPr>
      </p:pic>
      <p:sp>
        <p:nvSpPr>
          <p:cNvPr id="13" name="Title 1">
            <a:extLst>
              <a:ext uri="{FF2B5EF4-FFF2-40B4-BE49-F238E27FC236}">
                <a16:creationId xmlns:a16="http://schemas.microsoft.com/office/drawing/2014/main" xmlns="" id="{4BAABA83-FE81-4AA2-85E5-5EEEA8109AC8}"/>
              </a:ext>
            </a:extLst>
          </p:cNvPr>
          <p:cNvSpPr>
            <a:spLocks noGrp="1"/>
          </p:cNvSpPr>
          <p:nvPr>
            <p:ph type="title"/>
          </p:nvPr>
        </p:nvSpPr>
        <p:spPr>
          <a:xfrm>
            <a:off x="3429000" y="775412"/>
            <a:ext cx="7391400" cy="2593263"/>
          </a:xfrm>
        </p:spPr>
        <p:txBody>
          <a:bodyPr vert="horz" lIns="91440" tIns="45720" rIns="91440" bIns="45720" rtlCol="0" anchor="b">
            <a:normAutofit/>
          </a:bodyPr>
          <a:lstStyle/>
          <a:p>
            <a:pPr algn="ctr"/>
            <a:r>
              <a:rPr lang="en-US" sz="5200" dirty="0">
                <a:solidFill>
                  <a:srgbClr val="FFFF00"/>
                </a:solidFill>
                <a:latin typeface="Times New Roman" panose="02020603050405020304" pitchFamily="18" charset="0"/>
                <a:cs typeface="Times New Roman" panose="02020603050405020304" pitchFamily="18" charset="0"/>
              </a:rPr>
              <a:t>I. TÌM HIỂU CHUNG</a:t>
            </a:r>
          </a:p>
        </p:txBody>
      </p:sp>
      <p:pic>
        <p:nvPicPr>
          <p:cNvPr id="10" name="Picture 9">
            <a:extLst>
              <a:ext uri="{FF2B5EF4-FFF2-40B4-BE49-F238E27FC236}">
                <a16:creationId xmlns:a16="http://schemas.microsoft.com/office/drawing/2014/main" xmlns="" id="{8C3CAB46-AA70-402A-92E9-391FCA9C79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194" y="1050131"/>
            <a:ext cx="4105275" cy="5514975"/>
          </a:xfrm>
          <a:prstGeom prst="rect">
            <a:avLst/>
          </a:prstGeom>
        </p:spPr>
      </p:pic>
    </p:spTree>
    <p:extLst>
      <p:ext uri="{BB962C8B-B14F-4D97-AF65-F5344CB8AC3E}">
        <p14:creationId xmlns:p14="http://schemas.microsoft.com/office/powerpoint/2010/main" val="4239600963"/>
      </p:ext>
    </p:extLst>
  </p:cSld>
  <p:clrMapOvr>
    <a:masterClrMapping/>
  </p:clrMapOvr>
  <mc:AlternateContent xmlns:mc="http://schemas.openxmlformats.org/markup-compatibility/2006" xmlns:p14="http://schemas.microsoft.com/office/powerpoint/2010/main">
    <mc:Choice Requires="p14">
      <p:transition spd="slow" p14:dur="1750" advClick="0" advTm="0">
        <p14:flip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4"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1218773" y="6626042"/>
            <a:ext cx="1800200" cy="123111"/>
          </a:xfrm>
          <a:prstGeom prst="rect">
            <a:avLst/>
          </a:prstGeom>
          <a:noFill/>
        </p:spPr>
        <p:txBody>
          <a:bodyPr wrap="square" rtlCol="0">
            <a:spAutoFit/>
          </a:bodyPr>
          <a:lstStyle/>
          <a:p>
            <a:pPr>
              <a:lnSpc>
                <a:spcPct val="200000"/>
              </a:lnSpc>
            </a:pPr>
            <a:r>
              <a:rPr lang="en-US" altLang="zh-CN" sz="100" dirty="0">
                <a:solidFill>
                  <a:schemeClr val="bg1"/>
                </a:solidFill>
                <a:ea typeface="微软雅黑" panose="020B0503020204020204" pitchFamily="34" charset="-122"/>
              </a:rPr>
              <a:t>PPT</a:t>
            </a:r>
            <a:r>
              <a:rPr lang="zh-CN" altLang="en-US" sz="100" dirty="0">
                <a:solidFill>
                  <a:schemeClr val="bg1"/>
                </a:solidFill>
                <a:ea typeface="微软雅黑" panose="020B0503020204020204" pitchFamily="34" charset="-122"/>
              </a:rPr>
              <a:t>模板 </a:t>
            </a:r>
            <a:r>
              <a:rPr lang="en-US" altLang="zh-CN" sz="100" dirty="0">
                <a:solidFill>
                  <a:schemeClr val="bg1"/>
                </a:solidFill>
                <a:ea typeface="微软雅黑" panose="020B0503020204020204" pitchFamily="34" charset="-122"/>
              </a:rPr>
              <a:t>http://www.1ppt.com/moban/</a:t>
            </a:r>
            <a:r>
              <a:rPr lang="zh-CN" altLang="en-US" sz="100" dirty="0">
                <a:solidFill>
                  <a:schemeClr val="bg1"/>
                </a:solidFill>
                <a:ea typeface="微软雅黑" panose="020B0503020204020204" pitchFamily="34" charset="-122"/>
              </a:rPr>
              <a:t> </a:t>
            </a:r>
            <a:endParaRPr lang="en-US" altLang="zh-CN" sz="100" dirty="0">
              <a:solidFill>
                <a:schemeClr val="bg1"/>
              </a:solidFill>
              <a:ea typeface="微软雅黑" panose="020B0503020204020204" pitchFamily="34" charset="-122"/>
            </a:endParaRPr>
          </a:p>
        </p:txBody>
      </p:sp>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482" y="172740"/>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911953" y="1631996"/>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47BBAB66-C649-4CEB-8CFF-05890E972A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69144">
            <a:off x="8494776" y="917443"/>
            <a:ext cx="3184538" cy="2436557"/>
          </a:xfrm>
          <a:prstGeom prst="rect">
            <a:avLst/>
          </a:prstGeom>
        </p:spPr>
      </p:pic>
      <p:sp>
        <p:nvSpPr>
          <p:cNvPr id="17" name="Title 1">
            <a:extLst>
              <a:ext uri="{FF2B5EF4-FFF2-40B4-BE49-F238E27FC236}">
                <a16:creationId xmlns:a16="http://schemas.microsoft.com/office/drawing/2014/main" xmlns="" id="{8020523B-26AB-4CB2-A47C-95525C73ED4A}"/>
              </a:ext>
            </a:extLst>
          </p:cNvPr>
          <p:cNvSpPr>
            <a:spLocks noGrp="1"/>
          </p:cNvSpPr>
          <p:nvPr>
            <p:ph type="title"/>
          </p:nvPr>
        </p:nvSpPr>
        <p:spPr>
          <a:xfrm>
            <a:off x="1672390" y="306182"/>
            <a:ext cx="7391400" cy="1269956"/>
          </a:xfrm>
        </p:spPr>
        <p:txBody>
          <a:bodyPr vert="horz" lIns="91440" tIns="45720" rIns="91440" bIns="45720" rtlCol="0" anchor="b">
            <a:normAutofit/>
          </a:bodyPr>
          <a:lstStyle/>
          <a:p>
            <a:pPr algn="ctr"/>
            <a:r>
              <a:rPr lang="en-US" sz="5200" dirty="0">
                <a:solidFill>
                  <a:srgbClr val="FFFF00"/>
                </a:solidFill>
                <a:latin typeface="Times New Roman" panose="02020603050405020304" pitchFamily="18" charset="0"/>
                <a:cs typeface="Times New Roman" panose="02020603050405020304" pitchFamily="18" charset="0"/>
              </a:rPr>
              <a:t>I. TÌM HIỂU CHUNG</a:t>
            </a:r>
          </a:p>
        </p:txBody>
      </p:sp>
      <p:sp>
        <p:nvSpPr>
          <p:cNvPr id="19" name="Content Placeholder 2">
            <a:extLst>
              <a:ext uri="{FF2B5EF4-FFF2-40B4-BE49-F238E27FC236}">
                <a16:creationId xmlns:a16="http://schemas.microsoft.com/office/drawing/2014/main" xmlns="" id="{23D848A4-95AA-4015-907D-F8AA38E04E2B}"/>
              </a:ext>
            </a:extLst>
          </p:cNvPr>
          <p:cNvSpPr txBox="1">
            <a:spLocks/>
          </p:cNvSpPr>
          <p:nvPr/>
        </p:nvSpPr>
        <p:spPr>
          <a:xfrm>
            <a:off x="1173940" y="2452295"/>
            <a:ext cx="7753491" cy="3709990"/>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1.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Đọc</a:t>
            </a: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văn</a:t>
            </a: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bản</a:t>
            </a:r>
            <a:endPar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2. Tìm hiểu tác giả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tác</a:t>
            </a: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phẩm</a:t>
            </a:r>
            <a:endPar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2.2.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Tìm</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hiểu</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tác</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giả</a:t>
            </a:r>
            <a:endPar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Vũ Cao (1922 – 2007) quê ở Nam Định. </a:t>
            </a:r>
            <a:endParaRPr kumimoji="0" lang="en-US"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Thơ ông viết về đề tài kháng chiến</a:t>
            </a:r>
            <a:r>
              <a:rPr kumimoji="0" lang="en-US"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p>
          <a:p>
            <a:pPr marL="0" indent="0">
              <a:buNone/>
            </a:pP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hình ảnh thơ trẻ trung, tươi mới, giàu cảm xúc</a:t>
            </a:r>
            <a:r>
              <a:rPr kumimoji="0" lang="en-US"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effectLst/>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endParaRPr kumimoji="0" lang="en-US"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11" name="Picture 10">
            <a:extLst>
              <a:ext uri="{FF2B5EF4-FFF2-40B4-BE49-F238E27FC236}">
                <a16:creationId xmlns:a16="http://schemas.microsoft.com/office/drawing/2014/main" xmlns="" id="{9724102D-8831-4638-B6FC-22FAF6DB41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8187" y="1057275"/>
            <a:ext cx="4105275" cy="5514975"/>
          </a:xfrm>
          <a:prstGeom prst="rect">
            <a:avLst/>
          </a:prstGeom>
        </p:spPr>
      </p:pic>
    </p:spTree>
    <p:extLst>
      <p:ext uri="{BB962C8B-B14F-4D97-AF65-F5344CB8AC3E}">
        <p14:creationId xmlns:p14="http://schemas.microsoft.com/office/powerpoint/2010/main" val="619831005"/>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1218773" y="6626042"/>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微软雅黑" panose="020F0502020204030204"/>
                <a:ea typeface="微软雅黑" panose="020B0503020204020204" pitchFamily="34" charset="-122"/>
                <a:cs typeface="+mn-cs"/>
              </a:rPr>
              <a:t>PPT</a:t>
            </a:r>
            <a:r>
              <a:rPr kumimoji="0" lang="zh-CN" altLang="en-US" sz="100" b="0" i="0" u="none" strike="noStrike" kern="1200" cap="none" spc="0" normalizeH="0" baseline="0" noProof="0" dirty="0">
                <a:ln>
                  <a:noFill/>
                </a:ln>
                <a:solidFill>
                  <a:prstClr val="white"/>
                </a:solidFill>
                <a:effectLst/>
                <a:uLnTx/>
                <a:uFillTx/>
                <a:latin typeface="微软雅黑" panose="020F0502020204030204"/>
                <a:ea typeface="微软雅黑" panose="020B0503020204020204" pitchFamily="34" charset="-122"/>
                <a:cs typeface="+mn-cs"/>
              </a:rPr>
              <a:t>模板 </a:t>
            </a:r>
            <a:r>
              <a:rPr kumimoji="0" lang="en-US" altLang="zh-CN" sz="100" b="0" i="0" u="none" strike="noStrike" kern="1200" cap="none" spc="0" normalizeH="0" baseline="0" noProof="0" dirty="0">
                <a:ln>
                  <a:noFill/>
                </a:ln>
                <a:solidFill>
                  <a:prstClr val="white"/>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white"/>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white"/>
              </a:solidFill>
              <a:effectLst/>
              <a:uLnTx/>
              <a:uFillTx/>
              <a:latin typeface="微软雅黑" panose="020F0502020204030204"/>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482" y="172740"/>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911953" y="1631996"/>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pic>
        <p:nvPicPr>
          <p:cNvPr id="3" name="图片 2">
            <a:extLst>
              <a:ext uri="{FF2B5EF4-FFF2-40B4-BE49-F238E27FC236}">
                <a16:creationId xmlns:a16="http://schemas.microsoft.com/office/drawing/2014/main" xmlns="" id="{47BBAB66-C649-4CEB-8CFF-05890E972A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69144">
            <a:off x="8406546" y="807644"/>
            <a:ext cx="3413173" cy="2611490"/>
          </a:xfrm>
          <a:prstGeom prst="rect">
            <a:avLst/>
          </a:prstGeom>
        </p:spPr>
      </p:pic>
      <p:sp>
        <p:nvSpPr>
          <p:cNvPr id="17" name="Title 1">
            <a:extLst>
              <a:ext uri="{FF2B5EF4-FFF2-40B4-BE49-F238E27FC236}">
                <a16:creationId xmlns:a16="http://schemas.microsoft.com/office/drawing/2014/main" xmlns="" id="{8020523B-26AB-4CB2-A47C-95525C73ED4A}"/>
              </a:ext>
            </a:extLst>
          </p:cNvPr>
          <p:cNvSpPr>
            <a:spLocks noGrp="1"/>
          </p:cNvSpPr>
          <p:nvPr>
            <p:ph type="title"/>
          </p:nvPr>
        </p:nvSpPr>
        <p:spPr>
          <a:xfrm>
            <a:off x="842211" y="655098"/>
            <a:ext cx="7391400" cy="1269956"/>
          </a:xfrm>
        </p:spPr>
        <p:txBody>
          <a:bodyPr vert="horz" lIns="91440" tIns="45720" rIns="91440" bIns="45720" rtlCol="0" anchor="b">
            <a:normAutofit/>
          </a:bodyPr>
          <a:lstStyle/>
          <a:p>
            <a:pPr algn="ctr"/>
            <a:r>
              <a:rPr lang="en-US" sz="5200" dirty="0">
                <a:solidFill>
                  <a:srgbClr val="FFFF00"/>
                </a:solidFill>
                <a:latin typeface="Times New Roman" panose="02020603050405020304" pitchFamily="18" charset="0"/>
                <a:cs typeface="Times New Roman" panose="02020603050405020304" pitchFamily="18" charset="0"/>
              </a:rPr>
              <a:t>I. TÌM HIỂU CHUNG</a:t>
            </a:r>
          </a:p>
        </p:txBody>
      </p:sp>
      <p:sp>
        <p:nvSpPr>
          <p:cNvPr id="19" name="Content Placeholder 2">
            <a:extLst>
              <a:ext uri="{FF2B5EF4-FFF2-40B4-BE49-F238E27FC236}">
                <a16:creationId xmlns:a16="http://schemas.microsoft.com/office/drawing/2014/main" xmlns="" id="{23D848A4-95AA-4015-907D-F8AA38E04E2B}"/>
              </a:ext>
            </a:extLst>
          </p:cNvPr>
          <p:cNvSpPr txBox="1">
            <a:spLocks/>
          </p:cNvSpPr>
          <p:nvPr/>
        </p:nvSpPr>
        <p:spPr>
          <a:xfrm>
            <a:off x="921277" y="2223696"/>
            <a:ext cx="7512860" cy="3709990"/>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1.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Đọc</a:t>
            </a: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văn</a:t>
            </a:r>
            <a:r>
              <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bản</a:t>
            </a:r>
            <a:endPar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2. Tìm hiểu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tác</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giả</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tác</a:t>
            </a:r>
            <a:r>
              <a:rPr lang="en-US" sz="3000" b="1"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latin typeface="Times New Roman" panose="02020603050405020304" pitchFamily="18" charset="0"/>
                <a:cs typeface="Times New Roman" panose="02020603050405020304" pitchFamily="18" charset="0"/>
              </a:rPr>
              <a:t>phẩm</a:t>
            </a:r>
            <a:endParaRPr kumimoji="0" lang="en-US" sz="30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indent="0">
              <a:buNone/>
            </a:pPr>
            <a:r>
              <a:rPr lang="en-US" sz="30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2.2. </a:t>
            </a:r>
            <a:r>
              <a:rPr lang="en-US" sz="3000" b="1" dirty="0" err="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0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b="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3000" b="1" i="1" dirty="0">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chemeClr val="accent2">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xưa</a:t>
            </a:r>
            <a:endParaRPr lang="en-US" sz="3000" dirty="0">
              <a:solidFill>
                <a:schemeClr val="accent2">
                  <a:lumMod val="60000"/>
                  <a:lumOff val="40000"/>
                </a:schemeClr>
              </a:solidFill>
              <a:effectLst/>
              <a:latin typeface=".VnTime" panose="020B7200000000000000" pitchFamily="34" charset="0"/>
              <a:ea typeface="Times New Roman" panose="02020603050405020304" pitchFamily="18" charset="0"/>
              <a:cs typeface="Times New Roman" panose="02020603050405020304" pitchFamily="18" charset="0"/>
            </a:endParaRPr>
          </a:p>
          <a:p>
            <a:pPr marL="0" indent="0">
              <a:buNone/>
            </a:pP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Trích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trong</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tập</a:t>
            </a:r>
            <a:r>
              <a:rPr lang="en-US" sz="3000" dirty="0">
                <a:effectLst/>
                <a:latin typeface="Times New Roman" panose="02020603050405020304" pitchFamily="18" charset="0"/>
                <a:ea typeface="Times New Roman" panose="02020603050405020304" pitchFamily="18" charset="0"/>
              </a:rPr>
              <a:t> </a:t>
            </a:r>
            <a:r>
              <a:rPr lang="en-US" sz="3000" i="1" dirty="0" err="1">
                <a:effectLst/>
                <a:latin typeface="Times New Roman" panose="02020603050405020304" pitchFamily="18" charset="0"/>
                <a:ea typeface="Times New Roman" panose="02020603050405020304" pitchFamily="18" charset="0"/>
              </a:rPr>
              <a:t>Thơ</a:t>
            </a:r>
            <a:r>
              <a:rPr lang="en-US" sz="3000" i="1" dirty="0">
                <a:effectLst/>
                <a:latin typeface="Times New Roman" panose="02020603050405020304" pitchFamily="18" charset="0"/>
                <a:ea typeface="Times New Roman" panose="02020603050405020304" pitchFamily="18" charset="0"/>
              </a:rPr>
              <a:t> </a:t>
            </a:r>
            <a:r>
              <a:rPr lang="en-US" sz="3000" i="1" dirty="0" err="1">
                <a:effectLst/>
                <a:latin typeface="Times New Roman" panose="02020603050405020304" pitchFamily="18" charset="0"/>
                <a:ea typeface="Times New Roman" panose="02020603050405020304" pitchFamily="18" charset="0"/>
              </a:rPr>
              <a:t>với</a:t>
            </a:r>
            <a:r>
              <a:rPr lang="en-US" sz="3000" i="1" dirty="0">
                <a:effectLst/>
                <a:latin typeface="Times New Roman" panose="02020603050405020304" pitchFamily="18" charset="0"/>
                <a:ea typeface="Times New Roman" panose="02020603050405020304" pitchFamily="18" charset="0"/>
              </a:rPr>
              <a:t> </a:t>
            </a:r>
            <a:r>
              <a:rPr lang="en-US" sz="3000" i="1" dirty="0" err="1">
                <a:effectLst/>
                <a:latin typeface="Times New Roman" panose="02020603050405020304" pitchFamily="18" charset="0"/>
                <a:ea typeface="Times New Roman" panose="02020603050405020304" pitchFamily="18" charset="0"/>
              </a:rPr>
              <a:t>tuổi</a:t>
            </a:r>
            <a:r>
              <a:rPr lang="en-US" sz="3000" i="1" dirty="0">
                <a:effectLst/>
                <a:latin typeface="Times New Roman" panose="02020603050405020304" pitchFamily="18" charset="0"/>
                <a:ea typeface="Times New Roman" panose="02020603050405020304" pitchFamily="18" charset="0"/>
              </a:rPr>
              <a:t> </a:t>
            </a:r>
            <a:r>
              <a:rPr lang="en-US" sz="3000" i="1" dirty="0" err="1">
                <a:effectLst/>
                <a:latin typeface="Times New Roman" panose="02020603050405020304" pitchFamily="18" charset="0"/>
                <a:ea typeface="Times New Roman" panose="02020603050405020304" pitchFamily="18" charset="0"/>
              </a:rPr>
              <a:t>thơ</a:t>
            </a:r>
            <a:r>
              <a:rPr lang="en-US" sz="3000" i="1"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xuất</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bản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năm</a:t>
            </a:r>
            <a:r>
              <a:rPr lang="en-US" sz="3000" dirty="0">
                <a:effectLst/>
                <a:latin typeface="Times New Roman" panose="02020603050405020304" pitchFamily="18" charset="0"/>
                <a:ea typeface="Times New Roman" panose="02020603050405020304" pitchFamily="18" charset="0"/>
              </a:rPr>
              <a:t> 2001.</a:t>
            </a:r>
            <a:endParaRPr kumimoji="0" lang="en-US" sz="30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1C777355-85E1-40ED-A82D-DBADAD2A20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3932" y="1366827"/>
            <a:ext cx="3869531" cy="5198279"/>
          </a:xfrm>
          <a:prstGeom prst="rect">
            <a:avLst/>
          </a:prstGeom>
        </p:spPr>
      </p:pic>
    </p:spTree>
    <p:extLst>
      <p:ext uri="{BB962C8B-B14F-4D97-AF65-F5344CB8AC3E}">
        <p14:creationId xmlns:p14="http://schemas.microsoft.com/office/powerpoint/2010/main" val="3856910196"/>
      </p:ext>
    </p:extLst>
  </p:cSld>
  <p:clrMapOvr>
    <a:masterClrMapping/>
  </p:clrMapOvr>
  <mc:AlternateContent xmlns:mc="http://schemas.openxmlformats.org/markup-compatibility/2006" xmlns:p14="http://schemas.microsoft.com/office/powerpoint/2010/main">
    <mc:Choice Requires="p14">
      <p:transition spd="slow" p14:dur="1750" advClick="0" advTm="0">
        <p14:switch dir="r"/>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ppt_x"/>
                                          </p:val>
                                        </p:tav>
                                        <p:tav tm="100000">
                                          <p:val>
                                            <p:strVal val="#ppt_x"/>
                                          </p:val>
                                        </p:tav>
                                      </p:tavLst>
                                    </p:anim>
                                    <p:anim calcmode="lin" valueType="num">
                                      <p:cBhvr additive="base">
                                        <p:cTn id="14"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368" y="237034"/>
            <a:ext cx="11767225" cy="6512517"/>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875858" y="1656059"/>
            <a:ext cx="5967799" cy="4869541"/>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C4DA0D0D-6713-4B32-9BFB-4CBE8EC1DF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3178" y="2866838"/>
            <a:ext cx="2918007" cy="3234217"/>
          </a:xfrm>
          <a:prstGeom prst="rect">
            <a:avLst/>
          </a:prstGeom>
        </p:spPr>
      </p:pic>
      <p:sp>
        <p:nvSpPr>
          <p:cNvPr id="15" name="Title 1">
            <a:extLst>
              <a:ext uri="{FF2B5EF4-FFF2-40B4-BE49-F238E27FC236}">
                <a16:creationId xmlns:a16="http://schemas.microsoft.com/office/drawing/2014/main" xmlns="" id="{30E83C97-E5F4-4DCA-A689-58F56165AB11}"/>
              </a:ext>
            </a:extLst>
          </p:cNvPr>
          <p:cNvSpPr txBox="1">
            <a:spLocks/>
          </p:cNvSpPr>
          <p:nvPr/>
        </p:nvSpPr>
        <p:spPr>
          <a:xfrm>
            <a:off x="1888957" y="-463841"/>
            <a:ext cx="8026879" cy="25932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pic>
        <p:nvPicPr>
          <p:cNvPr id="10" name="Picture 9">
            <a:extLst>
              <a:ext uri="{FF2B5EF4-FFF2-40B4-BE49-F238E27FC236}">
                <a16:creationId xmlns:a16="http://schemas.microsoft.com/office/drawing/2014/main" xmlns="" id="{A19258A9-5F8F-4491-B3BB-D8DC9DDD3A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14662"/>
            <a:ext cx="1983482" cy="3598068"/>
          </a:xfrm>
          <a:prstGeom prst="rect">
            <a:avLst/>
          </a:prstGeom>
        </p:spPr>
      </p:pic>
    </p:spTree>
    <p:extLst>
      <p:ext uri="{BB962C8B-B14F-4D97-AF65-F5344CB8AC3E}">
        <p14:creationId xmlns:p14="http://schemas.microsoft.com/office/powerpoint/2010/main" val="1925821326"/>
      </p:ext>
    </p:extLst>
  </p:cSld>
  <p:clrMapOvr>
    <a:masterClrMapping/>
  </p:clrMapOvr>
  <mc:AlternateContent xmlns:mc="http://schemas.openxmlformats.org/markup-compatibility/2006" xmlns:p14="http://schemas.microsoft.com/office/powerpoint/2010/main">
    <mc:Choice Requires="p14">
      <p:transition spd="slow" p14:dur="1750" advClick="0" advTm="0">
        <p14:gallery dir="l"/>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426241" y="1732547"/>
            <a:ext cx="6417415" cy="4793053"/>
          </a:xfrm>
          <a:prstGeom prst="rect">
            <a:avLst/>
          </a:prstGeom>
          <a:blipFill dpi="0" rotWithShape="1">
            <a:blip r:embed="rId4"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 id="{F25B23B1-E9C8-4DC3-8BC2-AB37B4E44B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3389" y="2229071"/>
            <a:ext cx="2152896" cy="4305792"/>
          </a:xfrm>
          <a:prstGeom prst="rect">
            <a:avLst/>
          </a:prstGeom>
        </p:spPr>
      </p:pic>
      <p:sp>
        <p:nvSpPr>
          <p:cNvPr id="17" name="Title 1">
            <a:extLst>
              <a:ext uri="{FF2B5EF4-FFF2-40B4-BE49-F238E27FC236}">
                <a16:creationId xmlns:a16="http://schemas.microsoft.com/office/drawing/2014/main" xmlns="" id="{D369A347-FAFD-4E49-97F4-A69092760832}"/>
              </a:ext>
            </a:extLst>
          </p:cNvPr>
          <p:cNvSpPr txBox="1">
            <a:spLocks/>
          </p:cNvSpPr>
          <p:nvPr/>
        </p:nvSpPr>
        <p:spPr>
          <a:xfrm>
            <a:off x="838201" y="559813"/>
            <a:ext cx="10348146" cy="76865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sp>
        <p:nvSpPr>
          <p:cNvPr id="19" name="Content Placeholder 2">
            <a:extLst>
              <a:ext uri="{FF2B5EF4-FFF2-40B4-BE49-F238E27FC236}">
                <a16:creationId xmlns:a16="http://schemas.microsoft.com/office/drawing/2014/main" xmlns="" id="{3591189C-1DD0-456C-8FA7-B32F3123B24F}"/>
              </a:ext>
            </a:extLst>
          </p:cNvPr>
          <p:cNvSpPr txBox="1">
            <a:spLocks/>
          </p:cNvSpPr>
          <p:nvPr/>
        </p:nvSpPr>
        <p:spPr>
          <a:xfrm>
            <a:off x="375692" y="1082842"/>
            <a:ext cx="10669297" cy="2189748"/>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en-US" sz="32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1. </a:t>
            </a:r>
            <a:r>
              <a:rPr kumimoji="0" lang="vi-VN" sz="32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Tìm hiểu mục đích bà hát ru cháu bằng những câu Kiều </a:t>
            </a:r>
            <a:endParaRPr kumimoji="0" lang="en-US" sz="32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1444" y="0"/>
            <a:ext cx="11858625" cy="6512517"/>
          </a:xfrm>
          <a:prstGeom prst="rect">
            <a:avLst/>
          </a:prstGeom>
        </p:spPr>
      </p:pic>
      <p:pic>
        <p:nvPicPr>
          <p:cNvPr id="13" name="Picture 12">
            <a:extLst>
              <a:ext uri="{FF2B5EF4-FFF2-40B4-BE49-F238E27FC236}">
                <a16:creationId xmlns:a16="http://schemas.microsoft.com/office/drawing/2014/main" xmlns="" id="{4BBA92AE-8560-48F8-9A3C-15A1C4F1DB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786063"/>
            <a:ext cx="1983482" cy="3598068"/>
          </a:xfrm>
          <a:prstGeom prst="rect">
            <a:avLst/>
          </a:prstGeom>
        </p:spPr>
      </p:pic>
    </p:spTree>
    <p:extLst>
      <p:ext uri="{BB962C8B-B14F-4D97-AF65-F5344CB8AC3E}">
        <p14:creationId xmlns:p14="http://schemas.microsoft.com/office/powerpoint/2010/main" val="1167888975"/>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119475" cy="679704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5426241" y="1732547"/>
            <a:ext cx="6417415" cy="4793053"/>
          </a:xfrm>
          <a:prstGeom prst="rect">
            <a:avLst/>
          </a:prstGeom>
          <a:blipFill dpi="0" rotWithShape="1">
            <a:blip r:embed="rId5"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pic>
        <p:nvPicPr>
          <p:cNvPr id="3" name="图片 2">
            <a:extLst>
              <a:ext uri="{FF2B5EF4-FFF2-40B4-BE49-F238E27FC236}">
                <a16:creationId xmlns:a16="http://schemas.microsoft.com/office/drawing/2014/main" xmlns="" id="{F25B23B1-E9C8-4DC3-8BC2-AB37B4E44B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80033" y="3642359"/>
            <a:ext cx="1446252" cy="2892503"/>
          </a:xfrm>
          <a:prstGeom prst="rect">
            <a:avLst/>
          </a:prstGeom>
        </p:spPr>
      </p:pic>
      <p:sp>
        <p:nvSpPr>
          <p:cNvPr id="17" name="Title 1">
            <a:extLst>
              <a:ext uri="{FF2B5EF4-FFF2-40B4-BE49-F238E27FC236}">
                <a16:creationId xmlns:a16="http://schemas.microsoft.com/office/drawing/2014/main" xmlns="" id="{D369A347-FAFD-4E49-97F4-A69092760832}"/>
              </a:ext>
            </a:extLst>
          </p:cNvPr>
          <p:cNvSpPr txBox="1">
            <a:spLocks/>
          </p:cNvSpPr>
          <p:nvPr/>
        </p:nvSpPr>
        <p:spPr>
          <a:xfrm>
            <a:off x="871331" y="364435"/>
            <a:ext cx="10348146" cy="592972"/>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sp>
        <p:nvSpPr>
          <p:cNvPr id="19" name="Content Placeholder 2">
            <a:extLst>
              <a:ext uri="{FF2B5EF4-FFF2-40B4-BE49-F238E27FC236}">
                <a16:creationId xmlns:a16="http://schemas.microsoft.com/office/drawing/2014/main" xmlns="" id="{3591189C-1DD0-456C-8FA7-B32F3123B24F}"/>
              </a:ext>
            </a:extLst>
          </p:cNvPr>
          <p:cNvSpPr txBox="1">
            <a:spLocks/>
          </p:cNvSpPr>
          <p:nvPr/>
        </p:nvSpPr>
        <p:spPr>
          <a:xfrm>
            <a:off x="781878" y="1374391"/>
            <a:ext cx="10621618" cy="620062"/>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en-US" sz="32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1. </a:t>
            </a:r>
            <a:r>
              <a:rPr kumimoji="0" lang="vi-VN" sz="32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Tìm hiểu mục đích bà hát ru cháu bằng những câu Kiều </a:t>
            </a:r>
            <a:endParaRPr kumimoji="0" lang="en-US" sz="32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xmlns="" id="{72910ECA-B4A4-4CB0-B529-F64C2F009C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332" y="3383812"/>
            <a:ext cx="1728788" cy="3136049"/>
          </a:xfrm>
          <a:prstGeom prst="rect">
            <a:avLst/>
          </a:prstGeom>
        </p:spPr>
      </p:pic>
      <p:graphicFrame>
        <p:nvGraphicFramePr>
          <p:cNvPr id="2" name="Table 1">
            <a:extLst>
              <a:ext uri="{FF2B5EF4-FFF2-40B4-BE49-F238E27FC236}">
                <a16:creationId xmlns:a16="http://schemas.microsoft.com/office/drawing/2014/main" xmlns="" id="{DA06BA3C-9109-4C79-A956-30BE2AA08F91}"/>
              </a:ext>
            </a:extLst>
          </p:cNvPr>
          <p:cNvGraphicFramePr>
            <a:graphicFrameLocks noGrp="1"/>
          </p:cNvGraphicFramePr>
          <p:nvPr>
            <p:extLst>
              <p:ext uri="{D42A27DB-BD31-4B8C-83A1-F6EECF244321}">
                <p14:modId xmlns:p14="http://schemas.microsoft.com/office/powerpoint/2010/main" val="3191050097"/>
              </p:ext>
            </p:extLst>
          </p:nvPr>
        </p:nvGraphicFramePr>
        <p:xfrm>
          <a:off x="457200" y="1668780"/>
          <a:ext cx="9951720" cy="4983622"/>
        </p:xfrm>
        <a:graphic>
          <a:graphicData uri="http://schemas.openxmlformats.org/drawingml/2006/table">
            <a:tbl>
              <a:tblPr firstRow="1" firstCol="1" bandRow="1">
                <a:tableStyleId>{5C22544A-7EE6-4342-B048-85BDC9FD1C3A}</a:tableStyleId>
              </a:tblPr>
              <a:tblGrid>
                <a:gridCol w="5128260">
                  <a:extLst>
                    <a:ext uri="{9D8B030D-6E8A-4147-A177-3AD203B41FA5}">
                      <a16:colId xmlns:a16="http://schemas.microsoft.com/office/drawing/2014/main" xmlns="" val="1034343445"/>
                    </a:ext>
                  </a:extLst>
                </a:gridCol>
                <a:gridCol w="4823460">
                  <a:extLst>
                    <a:ext uri="{9D8B030D-6E8A-4147-A177-3AD203B41FA5}">
                      <a16:colId xmlns:a16="http://schemas.microsoft.com/office/drawing/2014/main" xmlns="" val="3848699040"/>
                    </a:ext>
                  </a:extLst>
                </a:gridCol>
              </a:tblGrid>
              <a:tr h="790303">
                <a:tc gridSpan="2">
                  <a:txBody>
                    <a:bodyPr/>
                    <a:lstStyle/>
                    <a:p>
                      <a:pPr algn="ctr">
                        <a:lnSpc>
                          <a:spcPct val="119000"/>
                        </a:lnSpc>
                      </a:pPr>
                      <a:r>
                        <a:rPr lang="en-US" sz="2000" b="1" dirty="0" err="1">
                          <a:solidFill>
                            <a:srgbClr val="FF0000"/>
                          </a:solidFill>
                          <a:effectLst/>
                          <a:latin typeface="Times New Roman" panose="02020603050405020304" pitchFamily="18" charset="0"/>
                          <a:cs typeface="Times New Roman" panose="02020603050405020304" pitchFamily="18" charset="0"/>
                        </a:rPr>
                        <a:t>Bà</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ru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cháu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bằng</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những</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câu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Kiều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mặc</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dù</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cháu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còn</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rất</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nhỏ</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chưa</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thể</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hiểu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được</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Điều</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đó</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gọi</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cho</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em</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suy</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nghĩ</a:t>
                      </a:r>
                      <a:r>
                        <a:rPr lang="en-US" sz="2000" b="1" dirty="0">
                          <a:solidFill>
                            <a:srgbClr val="FF0000"/>
                          </a:solidFill>
                          <a:effectLst/>
                          <a:latin typeface="Times New Roman" panose="02020603050405020304" pitchFamily="18" charset="0"/>
                          <a:cs typeface="Times New Roman" panose="02020603050405020304" pitchFamily="18" charset="0"/>
                        </a:rPr>
                        <a:t> </a:t>
                      </a:r>
                      <a:r>
                        <a:rPr lang="en-US" sz="2000" b="1" dirty="0" err="1">
                          <a:solidFill>
                            <a:srgbClr val="FF0000"/>
                          </a:solidFill>
                          <a:effectLst/>
                          <a:latin typeface="Times New Roman" panose="02020603050405020304" pitchFamily="18" charset="0"/>
                          <a:cs typeface="Times New Roman" panose="02020603050405020304" pitchFamily="18" charset="0"/>
                        </a:rPr>
                        <a:t>gì</a:t>
                      </a:r>
                      <a:r>
                        <a:rPr lang="en-US" sz="2000" b="1"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noFill/>
                  </a:tcPr>
                </a:tc>
                <a:tc hMerge="1">
                  <a:txBody>
                    <a:bodyPr/>
                    <a:lstStyle/>
                    <a:p>
                      <a:endParaRPr lang="en-US"/>
                    </a:p>
                  </a:txBody>
                  <a:tcPr/>
                </a:tc>
                <a:extLst>
                  <a:ext uri="{0D108BD9-81ED-4DB2-BD59-A6C34878D82A}">
                    <a16:rowId xmlns:a16="http://schemas.microsoft.com/office/drawing/2014/main" xmlns="" val="3160399614"/>
                  </a:ext>
                </a:extLst>
              </a:tr>
              <a:tr h="1244179">
                <a:tc>
                  <a:txBody>
                    <a:bodyPr/>
                    <a:lstStyle/>
                    <a:p>
                      <a:pPr algn="just">
                        <a:lnSpc>
                          <a:spcPct val="119000"/>
                        </a:lnSpc>
                      </a:pPr>
                      <a:r>
                        <a:rPr lang="en-US" sz="2000" b="1" dirty="0" err="1">
                          <a:solidFill>
                            <a:srgbClr val="FFC000"/>
                          </a:solidFill>
                          <a:effectLst/>
                          <a:latin typeface="Times New Roman" panose="02020603050405020304" pitchFamily="18" charset="0"/>
                          <a:cs typeface="Times New Roman" panose="02020603050405020304" pitchFamily="18" charset="0"/>
                        </a:rPr>
                        <a:t>Thông</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thường</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người</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lớn</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thường</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dùng</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những</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lời</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hát</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nào</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để</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ru</a:t>
                      </a:r>
                      <a:r>
                        <a:rPr lang="en-US" sz="2000" b="1" dirty="0">
                          <a:solidFill>
                            <a:srgbClr val="FFC000"/>
                          </a:solidFill>
                          <a:effectLst/>
                          <a:latin typeface="Times New Roman" panose="02020603050405020304" pitchFamily="18" charset="0"/>
                          <a:cs typeface="Times New Roman" panose="02020603050405020304" pitchFamily="18" charset="0"/>
                        </a:rPr>
                        <a:t> </a:t>
                      </a:r>
                      <a:r>
                        <a:rPr lang="en-US" sz="2000" b="1" dirty="0" err="1">
                          <a:solidFill>
                            <a:srgbClr val="FFC000"/>
                          </a:solidFill>
                          <a:effectLst/>
                          <a:latin typeface="Times New Roman" panose="02020603050405020304" pitchFamily="18" charset="0"/>
                          <a:cs typeface="Times New Roman" panose="02020603050405020304" pitchFamily="18" charset="0"/>
                        </a:rPr>
                        <a:t>trẻ</a:t>
                      </a:r>
                      <a:r>
                        <a:rPr lang="en-US" sz="2000" b="1" dirty="0">
                          <a:solidFill>
                            <a:srgbClr val="FFC000"/>
                          </a:solidFill>
                          <a:effectLst/>
                          <a:latin typeface="Times New Roman" panose="02020603050405020304" pitchFamily="18" charset="0"/>
                          <a:cs typeface="Times New Roman" panose="02020603050405020304" pitchFamily="18" charset="0"/>
                        </a:rPr>
                        <a:t>?</a:t>
                      </a: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txBody>
                  <a:tcPr marL="68580" marR="68580" marT="0" marB="0">
                    <a:noFill/>
                  </a:tcPr>
                </a:tc>
                <a:extLst>
                  <a:ext uri="{0D108BD9-81ED-4DB2-BD59-A6C34878D82A}">
                    <a16:rowId xmlns:a16="http://schemas.microsoft.com/office/drawing/2014/main" xmlns="" val="591803395"/>
                  </a:ext>
                </a:extLst>
              </a:tr>
              <a:tr h="1364180">
                <a:tc>
                  <a:txBody>
                    <a:bodyPr/>
                    <a:lstStyle/>
                    <a:p>
                      <a:pPr algn="just">
                        <a:lnSpc>
                          <a:spcPct val="120000"/>
                        </a:lnSpc>
                        <a:tabLst>
                          <a:tab pos="125095" algn="l"/>
                        </a:tabLst>
                      </a:pP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Theo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nhà</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thơ</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tuy</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cháu</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hiểu</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những</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câu</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Kiều</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nhưng</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lời</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bà</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ru</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bằng</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Truyện</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Kiều</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mang</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đến</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kết</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quả</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40000"/>
                              <a:lumOff val="60000"/>
                            </a:schemeClr>
                          </a:solidFill>
                          <a:effectLst/>
                          <a:latin typeface="Times New Roman" panose="02020603050405020304" pitchFamily="18" charset="0"/>
                          <a:cs typeface="Times New Roman" panose="02020603050405020304" pitchFamily="18" charset="0"/>
                        </a:rPr>
                        <a:t>gì</a:t>
                      </a:r>
                      <a:r>
                        <a:rPr lang="en-US" sz="2000" b="1" dirty="0">
                          <a:solidFill>
                            <a:schemeClr val="accent4">
                              <a:lumMod val="40000"/>
                              <a:lumOff val="60000"/>
                            </a:schemeClr>
                          </a:solidFill>
                          <a:effectLst/>
                          <a:latin typeface="Times New Roman" panose="02020603050405020304" pitchFamily="18" charset="0"/>
                          <a:cs typeface="Times New Roman" panose="02020603050405020304" pitchFamily="18" charset="0"/>
                        </a:rPr>
                        <a:t>?</a:t>
                      </a: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txBody>
                  <a:tcPr marL="68580" marR="68580" marT="0" marB="0">
                    <a:noFill/>
                  </a:tcPr>
                </a:tc>
                <a:extLst>
                  <a:ext uri="{0D108BD9-81ED-4DB2-BD59-A6C34878D82A}">
                    <a16:rowId xmlns:a16="http://schemas.microsoft.com/office/drawing/2014/main" xmlns="" val="969044331"/>
                  </a:ext>
                </a:extLst>
              </a:tr>
              <a:tr h="1455277">
                <a:tc>
                  <a:txBody>
                    <a:bodyPr/>
                    <a:lstStyle/>
                    <a:p>
                      <a:pPr algn="just">
                        <a:lnSpc>
                          <a:spcPct val="130000"/>
                        </a:lnSpc>
                      </a:pP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Trong</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hành</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động</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hát</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ru</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của</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mình</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ngoài</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hướng</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đến</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việc</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đưa</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cháu</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vào</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giấc</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ngủ</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bà</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còn</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muốn</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bày</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tỏ</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điều</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gì</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khác</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 </a:t>
                      </a:r>
                      <a:r>
                        <a:rPr lang="en-US" sz="2000" b="1" dirty="0" err="1">
                          <a:solidFill>
                            <a:schemeClr val="accent4">
                              <a:lumMod val="20000"/>
                              <a:lumOff val="80000"/>
                            </a:schemeClr>
                          </a:solidFill>
                          <a:effectLst/>
                          <a:latin typeface="Times New Roman" panose="02020603050405020304" pitchFamily="18" charset="0"/>
                          <a:cs typeface="Times New Roman" panose="02020603050405020304" pitchFamily="18" charset="0"/>
                        </a:rPr>
                        <a:t>không</a:t>
                      </a:r>
                      <a:r>
                        <a:rPr lang="en-US" sz="2000" b="1" dirty="0">
                          <a:solidFill>
                            <a:schemeClr val="accent4">
                              <a:lumMod val="20000"/>
                              <a:lumOff val="80000"/>
                            </a:schemeClr>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 </a:t>
                      </a:r>
                      <a:endPar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p>
                      <a:pPr algn="just">
                        <a:lnSpc>
                          <a:spcPct val="130000"/>
                        </a:lnSpc>
                      </a:pPr>
                      <a:r>
                        <a:rPr lang="en-US" sz="2000" b="1" dirty="0">
                          <a:solidFill>
                            <a:schemeClr val="bg1"/>
                          </a:solidFill>
                          <a:effectLst/>
                          <a:latin typeface="Times New Roman" panose="02020603050405020304" pitchFamily="18" charset="0"/>
                          <a:cs typeface="Times New Roman" panose="02020603050405020304" pitchFamily="18" charset="0"/>
                        </a:rPr>
                        <a:t>……………………………………………….</a:t>
                      </a:r>
                    </a:p>
                  </a:txBody>
                  <a:tcPr marL="68580" marR="68580" marT="0" marB="0">
                    <a:noFill/>
                  </a:tcPr>
                </a:tc>
                <a:extLst>
                  <a:ext uri="{0D108BD9-81ED-4DB2-BD59-A6C34878D82A}">
                    <a16:rowId xmlns:a16="http://schemas.microsoft.com/office/drawing/2014/main" xmlns="" val="2141577490"/>
                  </a:ext>
                </a:extLst>
              </a:tr>
            </a:tbl>
          </a:graphicData>
        </a:graphic>
      </p:graphicFrame>
    </p:spTree>
    <p:extLst>
      <p:ext uri="{BB962C8B-B14F-4D97-AF65-F5344CB8AC3E}">
        <p14:creationId xmlns:p14="http://schemas.microsoft.com/office/powerpoint/2010/main" val="2532003441"/>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6785112" y="2378765"/>
            <a:ext cx="5058544" cy="4146835"/>
          </a:xfrm>
          <a:prstGeom prst="rect">
            <a:avLst/>
          </a:prstGeom>
          <a:blipFill dpi="0" rotWithShape="1">
            <a:blip r:embed="rId4"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pic>
        <p:nvPicPr>
          <p:cNvPr id="3" name="图片 2">
            <a:extLst>
              <a:ext uri="{FF2B5EF4-FFF2-40B4-BE49-F238E27FC236}">
                <a16:creationId xmlns:a16="http://schemas.microsoft.com/office/drawing/2014/main" xmlns="" id="{F25B23B1-E9C8-4DC3-8BC2-AB37B4E44B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02957" y="3688205"/>
            <a:ext cx="1423329" cy="2846658"/>
          </a:xfrm>
          <a:prstGeom prst="rect">
            <a:avLst/>
          </a:prstGeom>
        </p:spPr>
      </p:pic>
      <p:sp>
        <p:nvSpPr>
          <p:cNvPr id="17" name="Title 1">
            <a:extLst>
              <a:ext uri="{FF2B5EF4-FFF2-40B4-BE49-F238E27FC236}">
                <a16:creationId xmlns:a16="http://schemas.microsoft.com/office/drawing/2014/main" xmlns="" id="{D369A347-FAFD-4E49-97F4-A69092760832}"/>
              </a:ext>
            </a:extLst>
          </p:cNvPr>
          <p:cNvSpPr txBox="1">
            <a:spLocks/>
          </p:cNvSpPr>
          <p:nvPr/>
        </p:nvSpPr>
        <p:spPr>
          <a:xfrm>
            <a:off x="1209261" y="248387"/>
            <a:ext cx="10348146" cy="768655"/>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pic>
        <p:nvPicPr>
          <p:cNvPr id="11" name="Picture 10">
            <a:extLst>
              <a:ext uri="{FF2B5EF4-FFF2-40B4-BE49-F238E27FC236}">
                <a16:creationId xmlns:a16="http://schemas.microsoft.com/office/drawing/2014/main" xmlns="" id="{E7DC3B88-12E6-4705-8039-628F385AAB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806" y="3259932"/>
            <a:ext cx="1983482" cy="3598068"/>
          </a:xfrm>
          <a:prstGeom prst="rect">
            <a:avLst/>
          </a:prstGeom>
        </p:spPr>
      </p:pic>
      <p:sp>
        <p:nvSpPr>
          <p:cNvPr id="19" name="Content Placeholder 2">
            <a:extLst>
              <a:ext uri="{FF2B5EF4-FFF2-40B4-BE49-F238E27FC236}">
                <a16:creationId xmlns:a16="http://schemas.microsoft.com/office/drawing/2014/main" xmlns="" id="{3591189C-1DD0-456C-8FA7-B32F3123B24F}"/>
              </a:ext>
            </a:extLst>
          </p:cNvPr>
          <p:cNvSpPr txBox="1">
            <a:spLocks/>
          </p:cNvSpPr>
          <p:nvPr/>
        </p:nvSpPr>
        <p:spPr>
          <a:xfrm>
            <a:off x="477078" y="2087216"/>
            <a:ext cx="10104783" cy="3488925"/>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1000"/>
              </a:spcBef>
              <a:spcAft>
                <a:spcPts val="0"/>
              </a:spcAft>
              <a:buClr>
                <a:srgbClr val="A62C52"/>
              </a:buClr>
              <a:buSzTx/>
              <a:buFont typeface="Arial" panose="020B0604020202020204" pitchFamily="34" charset="0"/>
              <a:buNone/>
              <a:tabLst/>
              <a:defRPr/>
            </a:pPr>
            <a:r>
              <a:rPr kumimoji="0" lang="en-US" sz="26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1. </a:t>
            </a:r>
            <a:r>
              <a:rPr kumimoji="0" lang="vi-VN" sz="26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Tìm hiểu mục đích bà hát ru cháu bằng những câu Kiều </a:t>
            </a:r>
            <a:endParaRPr kumimoji="0" lang="en-US" sz="26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1000"/>
              </a:spcBef>
              <a:spcAft>
                <a:spcPts val="0"/>
              </a:spcAft>
              <a:buClr>
                <a:srgbClr val="A62C52"/>
              </a:buClr>
              <a:buSzTx/>
              <a:buFont typeface="Arial" panose="020B0604020202020204" pitchFamily="34" charset="0"/>
              <a:buNone/>
              <a:tabLst/>
              <a:defRPr/>
            </a:pPr>
            <a:r>
              <a:rPr kumimoji="0" lang="vi-VN" sz="2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Bà ru cháu bằng Truyện Kiều không phải vì nghĩ là cháu có thể hiểu được lời ru, mà chỉ là để đưa cháu vào giấc ngủ. </a:t>
            </a:r>
            <a:endParaRPr kumimoji="0" lang="en-US" sz="2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1000"/>
              </a:spcBef>
              <a:spcAft>
                <a:spcPts val="0"/>
              </a:spcAft>
              <a:buClr>
                <a:srgbClr val="A62C52"/>
              </a:buClr>
              <a:buSzTx/>
              <a:buFont typeface="Arial" panose="020B0604020202020204" pitchFamily="34" charset="0"/>
              <a:buNone/>
              <a:tabLst/>
              <a:defRPr/>
            </a:pPr>
            <a:r>
              <a:rPr kumimoji="0" lang="vi-VN" sz="2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Ngoài việc ru cháu ngủ, đó còn là cách bà thưởng thức Truyện Kiều, đồng cảm với những điều được nói đến trong tác phẩm, và thậm chí là thông qua những câu Kiều đó để giãi bày một nét tâm trạng nào đó của mình.</a:t>
            </a:r>
            <a:endParaRPr kumimoji="0" lang="en-US" sz="2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indent="0" algn="just">
              <a:lnSpc>
                <a:spcPct val="100000"/>
              </a:lnSpc>
              <a:buNone/>
              <a:tabLst>
                <a:tab pos="113030" algn="l"/>
              </a:tabLst>
            </a:pP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phẩm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bà</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ru</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bằng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thơ</a:t>
            </a:r>
            <a:r>
              <a:rPr lang="en-US" sz="2600" dirty="0">
                <a:effectLst/>
                <a:latin typeface="Times New Roman" panose="02020603050405020304" pitchFamily="18" charset="0"/>
                <a:ea typeface="Times New Roman" panose="02020603050405020304" pitchFamily="18" charset="0"/>
              </a:rPr>
              <a:t> - </a:t>
            </a:r>
            <a:r>
              <a:rPr lang="en-US" sz="2600" dirty="0" err="1">
                <a:effectLst/>
                <a:latin typeface="Times New Roman" panose="02020603050405020304" pitchFamily="18" charset="0"/>
                <a:ea typeface="Times New Roman" panose="02020603050405020304" pitchFamily="18" charset="0"/>
              </a:rPr>
              <a:t>Truyện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Kiều</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ru</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bằng</a:t>
            </a:r>
            <a:r>
              <a:rPr lang="en-US" sz="2600" dirty="0">
                <a:effectLst/>
                <a:latin typeface="Times New Roman" panose="02020603050405020304" pitchFamily="18" charset="0"/>
                <a:ea typeface="Times New Roman" panose="02020603050405020304" pitchFamily="18" charset="0"/>
              </a:rPr>
              <a:t> ca </a:t>
            </a:r>
            <a:r>
              <a:rPr lang="en-US" sz="2600" dirty="0" err="1">
                <a:effectLst/>
                <a:latin typeface="Times New Roman" panose="02020603050405020304" pitchFamily="18" charset="0"/>
                <a:ea typeface="Times New Roman" panose="02020603050405020304" pitchFamily="18" charset="0"/>
              </a:rPr>
              <a:t>dao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làn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điệu</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dân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gian</a:t>
            </a:r>
            <a:r>
              <a:rPr lang="en-US" sz="2600" dirty="0">
                <a:effectLst/>
                <a:latin typeface="Times New Roman" panose="02020603050405020304" pitchFamily="18" charset="0"/>
                <a:ea typeface="Times New Roman" panose="02020603050405020304" pitchFamily="18" charset="0"/>
              </a:rPr>
              <a:t>…)</a:t>
            </a:r>
          </a:p>
          <a:p>
            <a:pPr marL="0" indent="0" algn="just">
              <a:lnSpc>
                <a:spcPct val="100000"/>
              </a:lnSpc>
              <a:buNone/>
              <a:tabLst>
                <a:tab pos="113030" algn="l"/>
              </a:tabLst>
            </a:pPr>
            <a:r>
              <a:rPr lang="en-US" sz="2600" dirty="0">
                <a:effectLst/>
                <a:latin typeface="Times New Roman" panose="02020603050405020304" pitchFamily="18" charset="0"/>
                <a:ea typeface="Times New Roman" panose="02020603050405020304" pitchFamily="18" charset="0"/>
              </a:rPr>
              <a:t>=&gt; </a:t>
            </a:r>
            <a:r>
              <a:rPr lang="en-US" sz="2600" dirty="0" err="1">
                <a:effectLst/>
                <a:latin typeface="Times New Roman" panose="02020603050405020304" pitchFamily="18" charset="0"/>
                <a:ea typeface="Times New Roman" panose="02020603050405020304" pitchFamily="18" charset="0"/>
              </a:rPr>
              <a:t>Điều</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này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thấy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sự</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sáng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tác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sử</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dụng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chất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liệu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để</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đặt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vấn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đề</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cũng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như</a:t>
            </a:r>
            <a:r>
              <a:rPr lang="en-US" sz="2600" b="1" dirty="0">
                <a:effectLst/>
                <a:latin typeface="Times New Roman" panose="02020603050405020304" pitchFamily="18" charset="0"/>
                <a:ea typeface="Times New Roman" panose="02020603050405020304" pitchFamily="18" charset="0"/>
              </a:rPr>
              <a:t> ý </a:t>
            </a:r>
            <a:r>
              <a:rPr lang="en-US" sz="2600" b="1" dirty="0" err="1">
                <a:effectLst/>
                <a:latin typeface="Times New Roman" panose="02020603050405020304" pitchFamily="18" charset="0"/>
                <a:ea typeface="Times New Roman" panose="02020603050405020304" pitchFamily="18" charset="0"/>
              </a:rPr>
              <a:t>tưởng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vận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dụng</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Truyện</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Kiều</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rất</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độc</a:t>
            </a:r>
            <a:r>
              <a:rPr lang="en-US" sz="2600" b="1" dirty="0">
                <a:effectLst/>
                <a:latin typeface="Times New Roman" panose="02020603050405020304" pitchFamily="18" charset="0"/>
                <a:ea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đáo</a:t>
            </a:r>
            <a:r>
              <a:rPr lang="en-US" sz="2600" b="1" dirty="0">
                <a:effectLst/>
                <a:latin typeface="Times New Roman" panose="02020603050405020304" pitchFamily="18" charset="0"/>
                <a:ea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1000"/>
              </a:spcBef>
              <a:spcAft>
                <a:spcPts val="0"/>
              </a:spcAft>
              <a:buClr>
                <a:srgbClr val="A62C52"/>
              </a:buClr>
              <a:buSzTx/>
              <a:buFont typeface="Arial" panose="020B0604020202020204" pitchFamily="34" charset="0"/>
              <a:buNone/>
              <a:tabLst/>
              <a:defRPr/>
            </a:pPr>
            <a:endParaRPr kumimoji="0" lang="en-US" sz="26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2387" y="172740"/>
            <a:ext cx="11767225" cy="6512517"/>
          </a:xfrm>
          <a:prstGeom prst="rect">
            <a:avLst/>
          </a:prstGeom>
        </p:spPr>
      </p:pic>
    </p:spTree>
    <p:extLst>
      <p:ext uri="{BB962C8B-B14F-4D97-AF65-F5344CB8AC3E}">
        <p14:creationId xmlns:p14="http://schemas.microsoft.com/office/powerpoint/2010/main" val="3878491992"/>
      </p:ext>
    </p:extLst>
  </p:cSld>
  <p:clrMapOvr>
    <a:masterClrMapping/>
  </p:clrMapOvr>
  <mc:AlternateContent xmlns:mc="http://schemas.openxmlformats.org/markup-compatibility/2006" xmlns:p14="http://schemas.microsoft.com/office/powerpoint/2010/main">
    <mc:Choice Requires="p14">
      <p:transition spd="slow" p14:dur="1750" advClick="0" advTm="0">
        <p14:prism/>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6" presetClass="entr" presetSubtype="2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6E009013-86D7-445D-91E9-FBD6E8D0FE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30EADBDE-0A6F-4DC9-A5C7-142A43DBE7F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524" y="115589"/>
            <a:ext cx="11767225" cy="6512517"/>
          </a:xfrm>
          <a:prstGeom prst="rect">
            <a:avLst/>
          </a:prstGeom>
        </p:spPr>
      </p:pic>
      <p:pic>
        <p:nvPicPr>
          <p:cNvPr id="3" name="图片 2">
            <a:extLst>
              <a:ext uri="{FF2B5EF4-FFF2-40B4-BE49-F238E27FC236}">
                <a16:creationId xmlns:a16="http://schemas.microsoft.com/office/drawing/2014/main" xmlns="" id="{04C0E8BB-CB37-4902-BFA1-A3551F14B6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781" y="2829646"/>
            <a:ext cx="2882347" cy="3637635"/>
          </a:xfrm>
          <a:prstGeom prst="rect">
            <a:avLst/>
          </a:prstGeom>
          <a:no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 name="Content Placeholder 2">
            <a:extLst>
              <a:ext uri="{FF2B5EF4-FFF2-40B4-BE49-F238E27FC236}">
                <a16:creationId xmlns:a16="http://schemas.microsoft.com/office/drawing/2014/main" xmlns="" id="{AACB86AA-6494-493D-A7DF-DA1589858D2C}"/>
              </a:ext>
            </a:extLst>
          </p:cNvPr>
          <p:cNvSpPr txBox="1">
            <a:spLocks/>
          </p:cNvSpPr>
          <p:nvPr/>
        </p:nvSpPr>
        <p:spPr>
          <a:xfrm>
            <a:off x="1315130" y="549964"/>
            <a:ext cx="10348146" cy="1278835"/>
          </a:xfrm>
          <a:prstGeom prst="rect">
            <a:avLst/>
          </a:prstGeom>
        </p:spPr>
        <p:txBody>
          <a:bodyPr vert="horz" lIns="91440" tIns="45720" rIns="91440" bIns="45720" rtlCol="0" anchor="ctr">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A62C52"/>
              </a:buClr>
              <a:buSzTx/>
              <a:buFont typeface="Arial" panose="020B0604020202020204" pitchFamily="34" charset="0"/>
              <a:buNone/>
              <a:tabLst/>
              <a:defRPr/>
            </a:pPr>
            <a:r>
              <a:rPr kumimoji="0" lang="vi-VN" sz="28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rPr>
              <a:t>2. Tìm hiểu những cách tiếp nhận “Truyện Kiều” </a:t>
            </a:r>
            <a:endParaRPr kumimoji="0" lang="en-US" sz="2800" b="1" i="0" u="none" strike="noStrike" kern="1200" cap="none" spc="0" normalizeH="0" baseline="0" noProof="0" dirty="0">
              <a:ln>
                <a:noFill/>
              </a:ln>
              <a:solidFill>
                <a:schemeClr val="accent2">
                  <a:lumMod val="60000"/>
                  <a:lumOff val="40000"/>
                </a:schemeClr>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xmlns="" id="{462B5643-FA84-47F5-ACBC-70EEEDD45A96}"/>
              </a:ext>
            </a:extLst>
          </p:cNvPr>
          <p:cNvSpPr txBox="1"/>
          <p:nvPr/>
        </p:nvSpPr>
        <p:spPr>
          <a:xfrm>
            <a:off x="1325217" y="302351"/>
            <a:ext cx="6096000" cy="61555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II. KHÁM PHÁ VĂN BẢN</a:t>
            </a:r>
          </a:p>
        </p:txBody>
      </p:sp>
      <p:pic>
        <p:nvPicPr>
          <p:cNvPr id="10" name="Picture 9">
            <a:extLst>
              <a:ext uri="{FF2B5EF4-FFF2-40B4-BE49-F238E27FC236}">
                <a16:creationId xmlns:a16="http://schemas.microsoft.com/office/drawing/2014/main" xmlns="" id="{284E92F5-02FD-427F-84D7-591D1AE22A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5425" y="2893218"/>
            <a:ext cx="1983482" cy="3598068"/>
          </a:xfrm>
          <a:prstGeom prst="rect">
            <a:avLst/>
          </a:prstGeom>
        </p:spPr>
      </p:pic>
      <p:sp>
        <p:nvSpPr>
          <p:cNvPr id="9" name="矩形 8">
            <a:extLst>
              <a:ext uri="{FF2B5EF4-FFF2-40B4-BE49-F238E27FC236}">
                <a16:creationId xmlns:a16="http://schemas.microsoft.com/office/drawing/2014/main" xmlns="" id="{68CC6D9C-5ED0-4954-9983-0A4CE29A3588}"/>
              </a:ext>
            </a:extLst>
          </p:cNvPr>
          <p:cNvSpPr/>
          <p:nvPr/>
        </p:nvSpPr>
        <p:spPr>
          <a:xfrm flipH="1">
            <a:off x="6517230" y="2188782"/>
            <a:ext cx="5674770" cy="4458261"/>
          </a:xfrm>
          <a:prstGeom prst="rect">
            <a:avLst/>
          </a:prstGeom>
          <a:blipFill dpi="0" rotWithShape="1">
            <a:blip r:embed="rId7" cstate="screen">
              <a:alphaModFix amt="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88248740"/>
      </p:ext>
    </p:extLst>
  </p:cSld>
  <p:clrMapOvr>
    <a:masterClrMapping/>
  </p:clrMapOvr>
  <mc:AlternateContent xmlns:mc="http://schemas.openxmlformats.org/markup-compatibility/2006" xmlns:p14="http://schemas.microsoft.com/office/powerpoint/2010/main">
    <mc:Choice Requires="p14">
      <p:transition spd="slow" p14:dur="1750" advClick="0" advTm="0">
        <p14:doors dir="vert"/>
      </p:transition>
    </mc:Choice>
    <mc:Fallback xmlns="" xmlns:a16="http://schemas.microsoft.com/office/drawing/2014/main" xmlns:a14="http://schemas.microsoft.com/office/drawing/2010/main">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国潮风年中总结"/>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slbeza1">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1206</Words>
  <Application>Microsoft Office PowerPoint</Application>
  <PresentationFormat>Custom</PresentationFormat>
  <Paragraphs>172</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www.freeppt7.com</vt:lpstr>
      <vt:lpstr>www.jpppt.com</vt:lpstr>
      <vt:lpstr>PowerPoint Presentation</vt:lpstr>
      <vt:lpstr>I. TÌM HIỂU CHUNG</vt:lpstr>
      <vt:lpstr>I. TÌM HIỂU CHUNG</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21AK22</cp:lastModifiedBy>
  <cp:revision>35</cp:revision>
  <dcterms:created xsi:type="dcterms:W3CDTF">2019-05-15T07:38:35Z</dcterms:created>
  <dcterms:modified xsi:type="dcterms:W3CDTF">2024-12-06T08:09:16Z</dcterms:modified>
</cp:coreProperties>
</file>