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2" r:id="rId2"/>
    <p:sldId id="273" r:id="rId3"/>
    <p:sldId id="274" r:id="rId4"/>
    <p:sldId id="275" r:id="rId5"/>
    <p:sldId id="276" r:id="rId6"/>
    <p:sldId id="279" r:id="rId7"/>
    <p:sldId id="280" r:id="rId8"/>
    <p:sldId id="262" r:id="rId9"/>
    <p:sldId id="263" r:id="rId10"/>
    <p:sldId id="264" r:id="rId11"/>
    <p:sldId id="265" r:id="rId12"/>
    <p:sldId id="281" r:id="rId13"/>
    <p:sldId id="266" r:id="rId14"/>
    <p:sldId id="267" r:id="rId15"/>
    <p:sldId id="282" r:id="rId16"/>
    <p:sldId id="283" r:id="rId17"/>
    <p:sldId id="284" r:id="rId18"/>
    <p:sldId id="285" r:id="rId19"/>
    <p:sldId id="286" r:id="rId20"/>
    <p:sldId id="268" r:id="rId21"/>
    <p:sldId id="269" r:id="rId22"/>
    <p:sldId id="270" r:id="rId23"/>
    <p:sldId id="271" r:id="rId24"/>
    <p:sldId id="287" r:id="rId25"/>
    <p:sldId id="288" r:id="rId26"/>
    <p:sldId id="260" r:id="rId27"/>
    <p:sldId id="290" r:id="rId28"/>
    <p:sldId id="291" r:id="rId29"/>
    <p:sldId id="292" r:id="rId30"/>
    <p:sldId id="293" r:id="rId31"/>
    <p:sldId id="294" r:id="rId32"/>
    <p:sldId id="296" r:id="rId33"/>
    <p:sldId id="297" r:id="rId34"/>
    <p:sldId id="298" r:id="rId35"/>
    <p:sldId id="299" r:id="rId36"/>
    <p:sldId id="300" r:id="rId37"/>
    <p:sldId id="257" r:id="rId38"/>
    <p:sldId id="2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2" d="100"/>
          <a:sy n="62" d="100"/>
        </p:scale>
        <p:origin x="-159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A6A64-28E7-4EEC-8039-051B54801C11}" type="datetimeFigureOut">
              <a:rPr lang="en-US" smtClean="0"/>
              <a:pPr/>
              <a:t>9/10/2022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7F3EE-0324-4A30-85A3-1BC2781478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6</a:t>
            </a:fld>
            <a:endParaRPr lang="en-US"/>
          </a:p>
        </p:txBody>
      </p:sp>
    </p:spTree>
    <p:extLst>
      <p:ext uri="{BB962C8B-B14F-4D97-AF65-F5344CB8AC3E}">
        <p14:creationId xmlns="" xmlns:p14="http://schemas.microsoft.com/office/powerpoint/2010/main" val="57802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91268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2284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7</a:t>
            </a:fld>
            <a:endParaRPr lang="en-US"/>
          </a:p>
        </p:txBody>
      </p:sp>
    </p:spTree>
    <p:extLst>
      <p:ext uri="{BB962C8B-B14F-4D97-AF65-F5344CB8AC3E}">
        <p14:creationId xmlns="" xmlns:p14="http://schemas.microsoft.com/office/powerpoint/2010/main" val="295226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7F3EE-0324-4A30-85A3-1BC2781478DB}"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15</a:t>
            </a:fld>
            <a:endParaRPr lang="en-US"/>
          </a:p>
        </p:txBody>
      </p:sp>
    </p:spTree>
    <p:extLst>
      <p:ext uri="{BB962C8B-B14F-4D97-AF65-F5344CB8AC3E}">
        <p14:creationId xmlns="" xmlns:p14="http://schemas.microsoft.com/office/powerpoint/2010/main" val="2865561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16</a:t>
            </a:fld>
            <a:endParaRPr lang="en-US"/>
          </a:p>
        </p:txBody>
      </p:sp>
    </p:spTree>
    <p:extLst>
      <p:ext uri="{BB962C8B-B14F-4D97-AF65-F5344CB8AC3E}">
        <p14:creationId xmlns="" xmlns:p14="http://schemas.microsoft.com/office/powerpoint/2010/main" val="11157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17</a:t>
            </a:fld>
            <a:endParaRPr lang="en-US"/>
          </a:p>
        </p:txBody>
      </p:sp>
    </p:spTree>
    <p:extLst>
      <p:ext uri="{BB962C8B-B14F-4D97-AF65-F5344CB8AC3E}">
        <p14:creationId xmlns="" xmlns:p14="http://schemas.microsoft.com/office/powerpoint/2010/main" val="162284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18</a:t>
            </a:fld>
            <a:endParaRPr lang="en-US"/>
          </a:p>
        </p:txBody>
      </p:sp>
    </p:spTree>
    <p:extLst>
      <p:ext uri="{BB962C8B-B14F-4D97-AF65-F5344CB8AC3E}">
        <p14:creationId xmlns="" xmlns:p14="http://schemas.microsoft.com/office/powerpoint/2010/main" val="294351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19</a:t>
            </a:fld>
            <a:endParaRPr lang="en-US"/>
          </a:p>
        </p:txBody>
      </p:sp>
    </p:spTree>
    <p:extLst>
      <p:ext uri="{BB962C8B-B14F-4D97-AF65-F5344CB8AC3E}">
        <p14:creationId xmlns="" xmlns:p14="http://schemas.microsoft.com/office/powerpoint/2010/main" val="262968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1671C-5777-40E9-82CB-5C8380408F31}"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1671C-5777-40E9-82CB-5C8380408F31}"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1671C-5777-40E9-82CB-5C8380408F31}" type="datetimeFigureOut">
              <a:rPr lang="en-US" smtClean="0"/>
              <a:pPr/>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1671C-5777-40E9-82CB-5C8380408F31}" type="datetimeFigureOut">
              <a:rPr lang="en-US" smtClean="0"/>
              <a:pPr/>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1671C-5777-40E9-82CB-5C8380408F31}" type="datetimeFigureOut">
              <a:rPr lang="en-US" smtClean="0"/>
              <a:pPr/>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671C-5777-40E9-82CB-5C8380408F31}" type="datetimeFigureOut">
              <a:rPr lang="en-US" smtClean="0"/>
              <a:pPr/>
              <a:t>9/10/2022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D844-1C0A-42A8-95D7-205FC4D33D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http://sohoa.vnexpress.net/Files/Subject/3B/9A/FE/FC/a2.jp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99+ Background Powerpoint Đẹp cho bài thuyết trình chuyên nghiệp | Hình  nền, Phong cảnh, Hình ả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extLst>
              <a:ext uri="{FF2B5EF4-FFF2-40B4-BE49-F238E27FC236}"/>
            </a:extLst>
          </p:cNvPr>
          <p:cNvSpPr txBox="1"/>
          <p:nvPr/>
        </p:nvSpPr>
        <p:spPr>
          <a:xfrm>
            <a:off x="0" y="1676400"/>
            <a:ext cx="9144000" cy="1938992"/>
          </a:xfrm>
          <a:prstGeom prst="rect">
            <a:avLst/>
          </a:prstGeom>
          <a:noFill/>
        </p:spPr>
        <p:txBody>
          <a:bodyPr wrap="square">
            <a:spAutoFit/>
          </a:bodyPr>
          <a:lstStyle/>
          <a:p>
            <a:pPr algn="ctr">
              <a:defRPr/>
            </a:pPr>
            <a:r>
              <a:rPr lang="en-US" sz="6000" b="1" dirty="0">
                <a:gradFill>
                  <a:gsLst>
                    <a:gs pos="0">
                      <a:srgbClr val="54689A"/>
                    </a:gs>
                    <a:gs pos="100000">
                      <a:srgbClr val="F5645D"/>
                    </a:gs>
                  </a:gsLst>
                  <a:lin ang="5400000" scaled="1"/>
                </a:gradFill>
                <a:latin typeface="Times New Roman" pitchFamily="18" charset="0"/>
                <a:cs typeface="Times New Roman" pitchFamily="18" charset="0"/>
              </a:rPr>
              <a:t>CHÀO MỪNG CÁC THẦY CÔ ĐẾN DỰ GIỜ </a:t>
            </a:r>
          </a:p>
        </p:txBody>
      </p:sp>
      <p:sp>
        <p:nvSpPr>
          <p:cNvPr id="4" name="Rectangle 3"/>
          <p:cNvSpPr/>
          <p:nvPr/>
        </p:nvSpPr>
        <p:spPr>
          <a:xfrm>
            <a:off x="1905000" y="3581400"/>
            <a:ext cx="5120312" cy="1015663"/>
          </a:xfrm>
          <a:prstGeom prst="rect">
            <a:avLst/>
          </a:prstGeom>
        </p:spPr>
        <p:txBody>
          <a:bodyPr wrap="none">
            <a:spAutoFit/>
          </a:bodyPr>
          <a:lstStyle/>
          <a:p>
            <a:pPr algn="ctr"/>
            <a:r>
              <a:rPr lang="en-US" sz="6000" b="1" dirty="0" smtClean="0">
                <a:solidFill>
                  <a:srgbClr val="0000FF"/>
                </a:solidFill>
                <a:latin typeface="Times New Roman" pitchFamily="18" charset="0"/>
              </a:rPr>
              <a:t>MÔN</a:t>
            </a:r>
            <a:r>
              <a:rPr lang="en-US" sz="6000" dirty="0" smtClean="0">
                <a:solidFill>
                  <a:srgbClr val="FF1515"/>
                </a:solidFill>
                <a:latin typeface="Times New Roman" pitchFamily="18" charset="0"/>
              </a:rPr>
              <a:t>:</a:t>
            </a:r>
            <a:r>
              <a:rPr lang="vi-VN" sz="6000" b="1" dirty="0" smtClean="0">
                <a:solidFill>
                  <a:srgbClr val="FF1515"/>
                </a:solidFill>
                <a:latin typeface="Times New Roman" pitchFamily="18" charset="0"/>
              </a:rPr>
              <a:t>KHTN 7</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chuyên nghiệp 21"/>
          <p:cNvPicPr>
            <a:picLocks noChangeAspect="1" noChangeArrowheads="1"/>
          </p:cNvPicPr>
          <p:nvPr/>
        </p:nvPicPr>
        <p:blipFill>
          <a:blip r:embed="rId2"/>
          <a:srcRect/>
          <a:stretch>
            <a:fillRect/>
          </a:stretch>
        </p:blipFill>
        <p:spPr bwMode="auto">
          <a:xfrm>
            <a:off x="0" y="0"/>
            <a:ext cx="9144000" cy="6865035"/>
          </a:xfrm>
          <a:prstGeom prst="rect">
            <a:avLst/>
          </a:prstGeom>
          <a:noFill/>
        </p:spPr>
      </p:pic>
      <p:pic>
        <p:nvPicPr>
          <p:cNvPr id="3" name="Picture 4" descr="How Does SONAR Work | Sound Navigation | DK Find Out">
            <a:extLst>
              <a:ext uri="{FF2B5EF4-FFF2-40B4-BE49-F238E27FC236}">
                <a16:creationId xmlns="" xmlns:a16="http://schemas.microsoft.com/office/drawing/2014/main" id="{F681E7F4-8C6E-81A2-7174-94D1387072E1}"/>
              </a:ext>
            </a:extLst>
          </p:cNvPr>
          <p:cNvPicPr>
            <a:picLocks noChangeAspect="1" noChangeArrowheads="1"/>
          </p:cNvPicPr>
          <p:nvPr/>
        </p:nvPicPr>
        <p:blipFill rotWithShape="1">
          <a:blip r:embed="rId3" cstate="hqprint">
            <a:extLst>
              <a:ext uri="{28A0092B-C50C-407E-A947-70E740481C1C}">
                <a14:useLocalDpi xmlns="" xmlns:a14="http://schemas.microsoft.com/office/drawing/2010/main" val="0"/>
              </a:ext>
            </a:extLst>
          </a:blip>
          <a:srcRect t="4433" b="4914"/>
          <a:stretch/>
        </p:blipFill>
        <p:spPr bwMode="auto">
          <a:xfrm>
            <a:off x="1" y="0"/>
            <a:ext cx="4648200" cy="314479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Sound beneath the waves — bedrockocean.com">
            <a:extLst>
              <a:ext uri="{FF2B5EF4-FFF2-40B4-BE49-F238E27FC236}">
                <a16:creationId xmlns="" xmlns:a16="http://schemas.microsoft.com/office/drawing/2014/main" id="{990EF3C4-20B7-2495-0E0A-4C54954F473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24400" y="0"/>
            <a:ext cx="4419600" cy="32004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3200400"/>
            <a:ext cx="9144000" cy="3570208"/>
          </a:xfrm>
          <a:prstGeom prst="rect">
            <a:avLst/>
          </a:prstGeom>
        </p:spPr>
        <p:txBody>
          <a:bodyPr wrap="square">
            <a:spAutoFit/>
          </a:bodyPr>
          <a:lstStyle/>
          <a:p>
            <a:pPr algn="just"/>
            <a:r>
              <a:rPr lang="vi-VN" sz="3600" dirty="0" smtClean="0">
                <a:latin typeface="+mj-lt"/>
                <a:cs typeface="Calibri" panose="020F0502020204030204" pitchFamily="34" charset="0"/>
              </a:rPr>
              <a:t>Sóng siêu âm được phát ra từ thiết bị phát đặt trên tàu, khi gặp đáy biển sẽ phản xạ lại và được thu vào máy. </a:t>
            </a:r>
            <a:endParaRPr lang="en-US" sz="3600" dirty="0" smtClean="0">
              <a:latin typeface="+mj-lt"/>
              <a:cs typeface="Calibri" panose="020F0502020204030204" pitchFamily="34" charset="0"/>
            </a:endParaRPr>
          </a:p>
          <a:p>
            <a:pPr algn="just">
              <a:spcBef>
                <a:spcPts val="1200"/>
              </a:spcBef>
            </a:pPr>
            <a:r>
              <a:rPr lang="en-US" sz="3600" dirty="0" err="1" smtClean="0">
                <a:latin typeface="+mj-lt"/>
                <a:cs typeface="Calibri" panose="020F0502020204030204" pitchFamily="34" charset="0"/>
              </a:rPr>
              <a:t>Người</a:t>
            </a:r>
            <a:r>
              <a:rPr lang="en-US" sz="3600" dirty="0" smtClean="0">
                <a:latin typeface="+mj-lt"/>
                <a:cs typeface="Calibri" panose="020F0502020204030204" pitchFamily="34" charset="0"/>
              </a:rPr>
              <a:t> t</a:t>
            </a:r>
            <a:r>
              <a:rPr lang="vi-VN" sz="3600" dirty="0" smtClean="0">
                <a:latin typeface="+mj-lt"/>
                <a:cs typeface="Calibri" panose="020F0502020204030204" pitchFamily="34" charset="0"/>
              </a:rPr>
              <a:t>a sẽ đo </a:t>
            </a:r>
            <a:r>
              <a:rPr lang="vi-VN" sz="3600" b="1" dirty="0" smtClean="0">
                <a:solidFill>
                  <a:srgbClr val="0070C0"/>
                </a:solidFill>
                <a:latin typeface="+mj-lt"/>
                <a:cs typeface="Calibri" panose="020F0502020204030204" pitchFamily="34" charset="0"/>
              </a:rPr>
              <a:t>thời gian âm truyền trong nước</a:t>
            </a:r>
            <a:r>
              <a:rPr lang="vi-VN" sz="3600" dirty="0" smtClean="0">
                <a:latin typeface="+mj-lt"/>
                <a:cs typeface="Calibri" panose="020F0502020204030204" pitchFamily="34" charset="0"/>
              </a:rPr>
              <a:t>, biết vận tốc truyền âm trong nước ta có thể xác định được độ sâu của biển.</a:t>
            </a:r>
            <a:endParaRPr lang="vi-VN" sz="3600" dirty="0">
              <a:latin typeface="+mj-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plus(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chuyên nghiệp 23"/>
          <p:cNvPicPr>
            <a:picLocks noChangeAspect="1" noChangeArrowheads="1"/>
          </p:cNvPicPr>
          <p:nvPr/>
        </p:nvPicPr>
        <p:blipFill>
          <a:blip r:embed="rId2"/>
          <a:srcRect/>
          <a:stretch>
            <a:fillRect/>
          </a:stretch>
        </p:blipFill>
        <p:spPr bwMode="auto">
          <a:xfrm>
            <a:off x="0" y="0"/>
            <a:ext cx="9144000" cy="6889068"/>
          </a:xfrm>
          <a:prstGeom prst="rect">
            <a:avLst/>
          </a:prstGeom>
          <a:noFill/>
        </p:spPr>
      </p:pic>
      <p:pic>
        <p:nvPicPr>
          <p:cNvPr id="3" name="Picture 2" descr="Lightning Slow Motion - Shape your computer beautifully">
            <a:extLst>
              <a:ext uri="{FF2B5EF4-FFF2-40B4-BE49-F238E27FC236}">
                <a16:creationId xmlns=""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494D5009-EC84-2253-3EC5-3FEF0244F0A6}"/>
              </a:ext>
            </a:extLst>
          </p:cNvPr>
          <p:cNvSpPr txBox="1"/>
          <p:nvPr/>
        </p:nvSpPr>
        <p:spPr>
          <a:xfrm>
            <a:off x="0" y="4549676"/>
            <a:ext cx="9144000" cy="2308324"/>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600" kern="0" dirty="0">
                <a:latin typeface="+mj-lt"/>
                <a:ea typeface="Hiragino Kaku Gothic StdN W8" panose="020B0800000000000000" pitchFamily="34" charset="-128"/>
                <a:cs typeface="Calibri" panose="020F0502020204030204" pitchFamily="34" charset="0"/>
                <a:sym typeface="Arial"/>
              </a:rPr>
              <a:t>Sỡ dĩ tiếng sấm rền được tạo ra là do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sự phản </a:t>
            </a:r>
            <a:r>
              <a:rPr lang="en-US" sz="3600" kern="0" dirty="0" err="1">
                <a:solidFill>
                  <a:srgbClr val="0000FF"/>
                </a:solidFill>
                <a:latin typeface="+mj-lt"/>
                <a:ea typeface="Hiragino Kaku Gothic StdN W8" panose="020B0800000000000000" pitchFamily="34" charset="-128"/>
                <a:cs typeface="Calibri" panose="020F0502020204030204" pitchFamily="34" charset="0"/>
                <a:sym typeface="Arial"/>
              </a:rPr>
              <a:t>xạ</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 âm thanh do tiếng sấm va vào những vật khác </a:t>
            </a:r>
            <a:r>
              <a:rPr lang="vi-VN" sz="3600" kern="0" dirty="0">
                <a:latin typeface="+mj-lt"/>
                <a:ea typeface="Hiragino Kaku Gothic StdN W8" panose="020B0800000000000000" pitchFamily="34" charset="-128"/>
                <a:cs typeface="Calibri" panose="020F0502020204030204" pitchFamily="34" charset="0"/>
                <a:sym typeface="Arial"/>
              </a:rPr>
              <a:t>(</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mj-lt"/>
                <a:ea typeface="Hiragino Kaku Gothic StdN W8" panose="020B0800000000000000" pitchFamily="34" charset="-128"/>
                <a:cs typeface="Calibri" panose="020F0502020204030204" pitchFamily="34" charset="0"/>
                <a:sym typeface="Arial"/>
              </a:rPr>
              <a:t>như</a:t>
            </a:r>
            <a:r>
              <a:rPr lang="vi-VN" sz="3600" kern="0" dirty="0">
                <a:latin typeface="+mj-lt"/>
                <a:ea typeface="Hiragino Kaku Gothic StdN W8" panose="020B0800000000000000" pitchFamily="34" charset="-128"/>
                <a:cs typeface="Calibri" panose="020F0502020204030204" pitchFamily="34" charset="0"/>
                <a:sym typeface="Arial"/>
              </a:rPr>
              <a:t> nhà cửa, cây</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Times New Roman" pitchFamily="18" charset="0"/>
                <a:ea typeface="Hiragino Kaku Gothic StdN W8" panose="020B0800000000000000" pitchFamily="34" charset="-128"/>
                <a:cs typeface="Times New Roman" pitchFamily="18" charset="0"/>
                <a:sym typeface="Arial"/>
              </a:rPr>
              <a:t>cối</a:t>
            </a:r>
            <a:r>
              <a:rPr lang="en-US" sz="3600" kern="0" dirty="0">
                <a:latin typeface="Times New Roman" pitchFamily="18" charset="0"/>
                <a:ea typeface="Hiragino Kaku Gothic StdN W8" panose="020B0800000000000000" pitchFamily="34" charset="-128"/>
                <a:cs typeface="Times New Roman" pitchFamily="18" charset="0"/>
                <a:sym typeface="Arial"/>
              </a:rPr>
              <a:t>,</a:t>
            </a:r>
            <a:r>
              <a:rPr lang="vi-VN" sz="3600" kern="0" dirty="0">
                <a:latin typeface="Times New Roman" pitchFamily="18" charset="0"/>
                <a:ea typeface="Hiragino Kaku Gothic StdN W8" panose="020B0800000000000000" pitchFamily="34" charset="-128"/>
                <a:cs typeface="Times New Roman" pitchFamily="18" charset="0"/>
                <a:sym typeface="Arial"/>
              </a:rPr>
              <a:t>...) </a:t>
            </a:r>
            <a:r>
              <a:rPr lang="vi-VN" sz="3600" kern="0" dirty="0">
                <a:latin typeface="+mj-lt"/>
                <a:ea typeface="Hiragino Kaku Gothic StdN W8" panose="020B0800000000000000" pitchFamily="34" charset="-128"/>
                <a:cs typeface="Calibri" panose="020F0502020204030204" pitchFamily="34" charset="0"/>
                <a:sym typeface="Arial"/>
              </a:rPr>
              <a:t>và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dội lại vào tai ta </a:t>
            </a:r>
            <a:r>
              <a:rPr lang="vi-VN" sz="3600" kern="0" dirty="0">
                <a:latin typeface="+mj-lt"/>
                <a:ea typeface="Hiragino Kaku Gothic StdN W8" panose="020B0800000000000000" pitchFamily="34" charset="-128"/>
                <a:cs typeface="Calibri" panose="020F0502020204030204" pitchFamily="34" charset="0"/>
                <a:sym typeface="Arial"/>
              </a:rPr>
              <a:t>nên </a:t>
            </a:r>
            <a:r>
              <a:rPr lang="vi-VN" sz="3600" b="1" kern="0" dirty="0">
                <a:solidFill>
                  <a:srgbClr val="C00000"/>
                </a:solidFill>
                <a:latin typeface="+mj-lt"/>
                <a:ea typeface="Hiragino Kaku Gothic StdN W8" panose="020B0800000000000000" pitchFamily="34" charset="-128"/>
                <a:cs typeface="Calibri" panose="020F0502020204030204" pitchFamily="34" charset="0"/>
                <a:sym typeface="Arial"/>
              </a:rPr>
              <a:t>tạo ra tiếng sấm rền.</a:t>
            </a:r>
            <a:endParaRPr kumimoji="0" lang="x-none" sz="3600" b="1" i="0" u="none" strike="noStrike" kern="0" cap="none" spc="0" normalizeH="0" baseline="0" noProof="0" dirty="0">
              <a:ln>
                <a:noFill/>
              </a:ln>
              <a:solidFill>
                <a:srgbClr val="C00000"/>
              </a:solidFill>
              <a:effectLst/>
              <a:uLnTx/>
              <a:uFillTx/>
              <a:latin typeface="+mj-lt"/>
              <a:ea typeface="Hiragino Kaku Gothic StdN W8" panose="020B0800000000000000" pitchFamily="34" charset="-128"/>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353F436-EA3D-63B7-9292-D02F565B9B7B}"/>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91000" y="0"/>
            <a:ext cx="4953000" cy="6858000"/>
          </a:xfrm>
          <a:prstGeom prst="rect">
            <a:avLst/>
          </a:prstGeom>
        </p:spPr>
      </p:pic>
      <p:sp>
        <p:nvSpPr>
          <p:cNvPr id="4" name="Rectangle 3"/>
          <p:cNvSpPr/>
          <p:nvPr/>
        </p:nvSpPr>
        <p:spPr>
          <a:xfrm>
            <a:off x="0" y="990600"/>
            <a:ext cx="4191000" cy="4401205"/>
          </a:xfrm>
          <a:prstGeom prst="rect">
            <a:avLst/>
          </a:prstGeom>
        </p:spPr>
        <p:txBody>
          <a:bodyPr wrap="square">
            <a:spAutoFit/>
          </a:bodyPr>
          <a:lstStyle/>
          <a:p>
            <a:pPr>
              <a:spcAft>
                <a:spcPts val="1200"/>
              </a:spcAft>
            </a:pPr>
            <a:r>
              <a:rPr lang="en-US" sz="4000" dirty="0" err="1" smtClean="0">
                <a:latin typeface="Times New Roman" pitchFamily="18" charset="0"/>
                <a:cs typeface="Times New Roman" pitchFamily="18" charset="0"/>
              </a:rPr>
              <a:t>Nhiều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loài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phát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sóng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âm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dụng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sóng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phản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giao</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tiếp</a:t>
            </a:r>
            <a:r>
              <a:rPr lang="en-US" sz="4000" b="1" dirty="0" smtClean="0">
                <a:solidFill>
                  <a:srgbClr val="0070C0"/>
                </a:solidFill>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săn</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mồi</a:t>
            </a:r>
            <a:r>
              <a:rPr lang="en-US" sz="4000" b="1" dirty="0" smtClean="0">
                <a:solidFill>
                  <a:srgbClr val="0070C0"/>
                </a:solidFill>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heo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dơi</a:t>
            </a:r>
            <a:r>
              <a:rPr lang="en-US" sz="4000" dirty="0" smtClean="0">
                <a:latin typeface="Times New Roman" pitchFamily="18" charset="0"/>
                <a:cs typeface="Times New Roman" pitchFamily="18" charset="0"/>
              </a:rPr>
              <a:t>…</a:t>
            </a:r>
            <a:endParaRPr lang="en-US" sz="4000"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850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đẹp, chuyên nghiệp 27"/>
          <p:cNvPicPr>
            <a:picLocks noChangeAspect="1" noChangeArrowheads="1"/>
          </p:cNvPicPr>
          <p:nvPr/>
        </p:nvPicPr>
        <p:blipFill>
          <a:blip r:embed="rId2"/>
          <a:srcRect/>
          <a:stretch>
            <a:fillRect/>
          </a:stretch>
        </p:blipFill>
        <p:spPr bwMode="auto">
          <a:xfrm>
            <a:off x="0" y="0"/>
            <a:ext cx="9144000" cy="6865035"/>
          </a:xfrm>
          <a:prstGeom prst="rect">
            <a:avLst/>
          </a:prstGeom>
          <a:noFill/>
        </p:spPr>
      </p:pic>
      <p:sp>
        <p:nvSpPr>
          <p:cNvPr id="3" name="Rectangle 2"/>
          <p:cNvSpPr/>
          <p:nvPr/>
        </p:nvSpPr>
        <p:spPr>
          <a:xfrm>
            <a:off x="0" y="0"/>
            <a:ext cx="9144000" cy="1077218"/>
          </a:xfrm>
          <a:prstGeom prst="rect">
            <a:avLst/>
          </a:prstGeom>
        </p:spPr>
        <p:txBody>
          <a:bodyPr wrap="square">
            <a:spAutoFit/>
          </a:bodyPr>
          <a:lstStyle/>
          <a:p>
            <a:r>
              <a:rPr lang="en-US" altLang="en-US" sz="3200" b="1" dirty="0" smtClean="0">
                <a:latin typeface="Times New Roman" pitchFamily="18" charset="0"/>
                <a:cs typeface="Times New Roman" pitchFamily="18" charset="0"/>
              </a:rPr>
              <a:t>II. VẬT PHẢN XẠ ÂM TỐT, VẬT PHẢN XẠ ÂM KÉM</a:t>
            </a:r>
            <a:endParaRPr lang="en-US" sz="3200" dirty="0"/>
          </a:p>
        </p:txBody>
      </p:sp>
      <p:pic>
        <p:nvPicPr>
          <p:cNvPr id="4" name="Picture 3">
            <a:extLst>
              <a:ext uri="{FF2B5EF4-FFF2-40B4-BE49-F238E27FC236}">
                <a16:creationId xmlns="" xmlns:a16="http://schemas.microsoft.com/office/drawing/2014/main" id="{3D94CBA2-5451-379F-99D9-24B467E59DF6}"/>
              </a:ext>
            </a:extLst>
          </p:cNvPr>
          <p:cNvPicPr>
            <a:picLocks noChangeAspect="1"/>
          </p:cNvPicPr>
          <p:nvPr/>
        </p:nvPicPr>
        <p:blipFill rotWithShape="1">
          <a:blip r:embed="rId3">
            <a:extLst>
              <a:ext uri="{BEBA8EAE-BF5A-486C-A8C5-ECC9F3942E4B}">
                <a14:imgProps xmlns="" xmlns:a14="http://schemas.microsoft.com/office/drawing/2010/main">
                  <a14:imgLayer r:embed="">
                    <a14:imgEffect>
                      <a14:brightnessContrast contrast="40000"/>
                    </a14:imgEffect>
                  </a14:imgLayer>
                </a14:imgProps>
              </a:ext>
            </a:extLst>
          </a:blip>
          <a:srcRect b="845"/>
          <a:stretch/>
        </p:blipFill>
        <p:spPr>
          <a:xfrm>
            <a:off x="5114925" y="762000"/>
            <a:ext cx="4029075" cy="4800600"/>
          </a:xfrm>
          <a:prstGeom prst="rect">
            <a:avLst/>
          </a:prstGeom>
        </p:spPr>
      </p:pic>
      <p:sp>
        <p:nvSpPr>
          <p:cNvPr id="5" name="TextBox 4">
            <a:extLst>
              <a:ext uri="{FF2B5EF4-FFF2-40B4-BE49-F238E27FC236}">
                <a16:creationId xmlns="" xmlns:a16="http://schemas.microsoft.com/office/drawing/2014/main" id="{C0702855-FD29-43C1-A6CB-C8598FF62393}"/>
              </a:ext>
            </a:extLst>
          </p:cNvPr>
          <p:cNvSpPr txBox="1"/>
          <p:nvPr/>
        </p:nvSpPr>
        <p:spPr>
          <a:xfrm>
            <a:off x="0" y="1066800"/>
            <a:ext cx="5181600" cy="5478423"/>
          </a:xfrm>
          <a:prstGeom prst="rect">
            <a:avLst/>
          </a:prstGeom>
          <a:noFill/>
        </p:spPr>
        <p:txBody>
          <a:bodyPr wrap="square" rtlCol="0">
            <a:spAutoFit/>
          </a:bodyPr>
          <a:lstStyle/>
          <a:p>
            <a:r>
              <a:rPr lang="en-US" sz="3500" b="1" dirty="0" err="1">
                <a:solidFill>
                  <a:srgbClr val="FF0000"/>
                </a:solidFill>
                <a:latin typeface="Times New Roman" pitchFamily="18" charset="0"/>
                <a:cs typeface="Times New Roman" pitchFamily="18" charset="0"/>
              </a:rPr>
              <a:t>Dụng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cụ</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thí</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nghiệm</a:t>
            </a:r>
            <a:r>
              <a:rPr lang="en-US" sz="3500" b="1" dirty="0">
                <a:solidFill>
                  <a:srgbClr val="FF0000"/>
                </a:solidFill>
                <a:latin typeface="Times New Roman" pitchFamily="18" charset="0"/>
                <a:cs typeface="Times New Roman" pitchFamily="18" charset="0"/>
              </a:rPr>
              <a:t>:</a:t>
            </a:r>
          </a:p>
          <a:p>
            <a:pPr marL="457200" indent="-457200"/>
            <a:r>
              <a:rPr lang="en-US" sz="3500" dirty="0" err="1">
                <a:latin typeface="Times New Roman" pitchFamily="18" charset="0"/>
                <a:cs typeface="Times New Roman" pitchFamily="18" charset="0"/>
              </a:rPr>
              <a:t>Hộp</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bằng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vật</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liệu</a:t>
            </a:r>
            <a:r>
              <a:rPr lang="vi-VN"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cách</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Âm</a:t>
            </a:r>
            <a:r>
              <a:rPr lang="en-US" sz="3500" dirty="0" smtClean="0">
                <a:latin typeface="Times New Roman" pitchFamily="18" charset="0"/>
                <a:cs typeface="Times New Roman" pitchFamily="18" charset="0"/>
              </a:rPr>
              <a:t>(1)</a:t>
            </a:r>
            <a:r>
              <a:rPr lang="vi-VN" sz="3500" dirty="0" smtClean="0">
                <a:latin typeface="Times New Roman" pitchFamily="18" charset="0"/>
                <a:cs typeface="Times New Roman" pitchFamily="18" charset="0"/>
              </a:rPr>
              <a:t>,</a:t>
            </a:r>
            <a:r>
              <a:rPr lang="en-US" sz="3500" dirty="0" smtClean="0">
                <a:latin typeface="Times New Roman" pitchFamily="18" charset="0"/>
                <a:cs typeface="Times New Roman" pitchFamily="18" charset="0"/>
              </a:rPr>
              <a:t>1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gỗ</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nhẵn</a:t>
            </a:r>
            <a:r>
              <a:rPr lang="en-US" sz="3500" dirty="0">
                <a:latin typeface="Times New Roman" pitchFamily="18" charset="0"/>
                <a:cs typeface="Times New Roman" pitchFamily="18" charset="0"/>
              </a:rPr>
              <a:t>, </a:t>
            </a:r>
            <a:r>
              <a:rPr lang="en-US" sz="3500" dirty="0" smtClean="0">
                <a:latin typeface="Times New Roman" pitchFamily="18" charset="0"/>
                <a:cs typeface="Times New Roman" pitchFamily="18" charset="0"/>
              </a:rPr>
              <a:t>1</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tấm</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gỗ</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sần</a:t>
            </a:r>
            <a:r>
              <a:rPr lang="vi-VN" sz="3500" dirty="0" smtClean="0">
                <a:latin typeface="Times New Roman" pitchFamily="18" charset="0"/>
                <a:cs typeface="Times New Roman" pitchFamily="18" charset="0"/>
              </a:rPr>
              <a:t> </a:t>
            </a:r>
            <a:r>
              <a:rPr lang="en-US" sz="3500" dirty="0" smtClean="0">
                <a:latin typeface="Times New Roman" pitchFamily="18" charset="0"/>
                <a:cs typeface="Times New Roman" pitchFamily="18" charset="0"/>
              </a:rPr>
              <a:t>sùi,1tấm </a:t>
            </a:r>
            <a:r>
              <a:rPr lang="en-US" sz="3500" dirty="0" err="1" smtClean="0">
                <a:latin typeface="Times New Roman" pitchFamily="18" charset="0"/>
                <a:cs typeface="Times New Roman" pitchFamily="18" charset="0"/>
              </a:rPr>
              <a:t>xốp</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mềm</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hình</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chữ</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nhật</a:t>
            </a:r>
            <a:r>
              <a:rPr lang="vi-VN" sz="3500" dirty="0" smtClean="0">
                <a:latin typeface="Times New Roman" pitchFamily="18" charset="0"/>
                <a:cs typeface="Times New Roman" pitchFamily="18" charset="0"/>
              </a:rPr>
              <a:t> c</a:t>
            </a:r>
            <a:r>
              <a:rPr lang="en-US" sz="3500" dirty="0" err="1" smtClean="0">
                <a:latin typeface="Times New Roman" pitchFamily="18" charset="0"/>
                <a:cs typeface="Times New Roman" pitchFamily="18" charset="0"/>
              </a:rPr>
              <a:t>ùng</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kích</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cỡ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dùng</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làm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phản</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xạ</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âm</a:t>
            </a:r>
            <a:r>
              <a:rPr lang="en-US" sz="3500" dirty="0">
                <a:latin typeface="Times New Roman" pitchFamily="18" charset="0"/>
                <a:cs typeface="Times New Roman" pitchFamily="18" charset="0"/>
              </a:rPr>
              <a:t> (2</a:t>
            </a:r>
            <a:r>
              <a:rPr lang="en-US" sz="3500" dirty="0" smtClean="0">
                <a:latin typeface="Times New Roman" pitchFamily="18" charset="0"/>
                <a:cs typeface="Times New Roman" pitchFamily="18" charset="0"/>
              </a:rPr>
              <a:t>)</a:t>
            </a:r>
            <a:r>
              <a:rPr lang="vi-VN" sz="3500" dirty="0" smtClean="0">
                <a:latin typeface="Times New Roman" pitchFamily="18" charset="0"/>
                <a:cs typeface="Times New Roman" pitchFamily="18" charset="0"/>
              </a:rPr>
              <a:t>, </a:t>
            </a:r>
            <a:r>
              <a:rPr lang="en-US" sz="3500" dirty="0" smtClean="0">
                <a:latin typeface="Times New Roman" pitchFamily="18" charset="0"/>
                <a:cs typeface="Times New Roman" pitchFamily="18" charset="0"/>
              </a:rPr>
              <a:t>1 </a:t>
            </a:r>
            <a:r>
              <a:rPr lang="en-US" sz="3500" dirty="0" err="1">
                <a:latin typeface="Times New Roman" pitchFamily="18" charset="0"/>
                <a:cs typeface="Times New Roman" pitchFamily="18" charset="0"/>
              </a:rPr>
              <a:t>chiếc</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đồng</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hồ</a:t>
            </a:r>
            <a:endParaRPr lang="vi-VN" sz="3500" dirty="0" smtClean="0">
              <a:latin typeface="Times New Roman" pitchFamily="18" charset="0"/>
              <a:cs typeface="Times New Roman" pitchFamily="18" charset="0"/>
            </a:endParaRPr>
          </a:p>
          <a:p>
            <a:pPr marL="457200" indent="-457200"/>
            <a:r>
              <a:rPr lang="en-US" sz="3500" dirty="0" err="1" smtClean="0">
                <a:latin typeface="Times New Roman" pitchFamily="18" charset="0"/>
                <a:cs typeface="Times New Roman" pitchFamily="18" charset="0"/>
              </a:rPr>
              <a:t>để</a:t>
            </a:r>
            <a:r>
              <a:rPr lang="vi-VN"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bàn</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nhỏ</a:t>
            </a:r>
            <a:r>
              <a:rPr lang="en-US" sz="3500" dirty="0">
                <a:latin typeface="Times New Roman" pitchFamily="18" charset="0"/>
                <a:cs typeface="Times New Roman" pitchFamily="18" charset="0"/>
              </a:rPr>
              <a:t> </a:t>
            </a:r>
            <a:r>
              <a:rPr lang="en-US" sz="3500" dirty="0" err="1" smtClean="0">
                <a:latin typeface="Times New Roman" pitchFamily="18" charset="0"/>
                <a:cs typeface="Times New Roman" pitchFamily="18" charset="0"/>
              </a:rPr>
              <a:t>làm</a:t>
            </a:r>
            <a:r>
              <a:rPr lang="vi-VN"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nguồn</a:t>
            </a:r>
            <a:r>
              <a:rPr lang="en-US" sz="3500" dirty="0" smtClean="0">
                <a:latin typeface="Times New Roman" pitchFamily="18" charset="0"/>
                <a:cs typeface="Times New Roman" pitchFamily="18" charset="0"/>
              </a:rPr>
              <a:t> </a:t>
            </a:r>
            <a:r>
              <a:rPr lang="en-US" sz="3500" dirty="0" err="1" smtClean="0">
                <a:latin typeface="Times New Roman" pitchFamily="18" charset="0"/>
                <a:cs typeface="Times New Roman" pitchFamily="18" charset="0"/>
              </a:rPr>
              <a:t>âm</a:t>
            </a:r>
            <a:endParaRPr lang="vi-VN" sz="3500" dirty="0" smtClean="0">
              <a:latin typeface="Times New Roman" pitchFamily="18" charset="0"/>
              <a:cs typeface="Times New Roman" pitchFamily="18" charset="0"/>
            </a:endParaRPr>
          </a:p>
          <a:p>
            <a:pPr marL="457200" indent="-457200"/>
            <a:r>
              <a:rPr lang="en-US" sz="3500" dirty="0" smtClean="0">
                <a:latin typeface="Times New Roman" pitchFamily="18" charset="0"/>
                <a:cs typeface="Times New Roman" pitchFamily="18" charset="0"/>
              </a:rPr>
              <a:t>(3)</a:t>
            </a:r>
            <a:r>
              <a:rPr lang="vi-VN" sz="3500" dirty="0" smtClean="0">
                <a:latin typeface="Times New Roman" pitchFamily="18" charset="0"/>
                <a:cs typeface="Times New Roman" pitchFamily="18" charset="0"/>
              </a:rPr>
              <a:t>.</a:t>
            </a:r>
            <a:r>
              <a:rPr lang="en-US" sz="3500" dirty="0" err="1" smtClean="0">
                <a:latin typeface="Times New Roman" pitchFamily="18" charset="0"/>
                <a:cs typeface="Times New Roman" pitchFamily="18" charset="0"/>
              </a:rPr>
              <a:t>Giá</a:t>
            </a:r>
            <a:r>
              <a:rPr lang="en-US" sz="3500" dirty="0" smtClean="0">
                <a:latin typeface="Times New Roman" pitchFamily="18" charset="0"/>
                <a:cs typeface="Times New Roman" pitchFamily="18" charset="0"/>
              </a:rPr>
              <a:t> </a:t>
            </a:r>
            <a:r>
              <a:rPr lang="en-US" sz="3500" dirty="0" err="1">
                <a:latin typeface="Times New Roman" pitchFamily="18" charset="0"/>
                <a:cs typeface="Times New Roman" pitchFamily="18" charset="0"/>
              </a:rPr>
              <a:t>đỡ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tấm</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phản</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xạ</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âm</a:t>
            </a:r>
            <a:r>
              <a:rPr lang="en-US" sz="3500" dirty="0">
                <a:latin typeface="Times New Roman" pitchFamily="18" charset="0"/>
                <a:cs typeface="Times New Roman"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 calcmode="lin" valueType="num">
                                      <p:cBhvr additive="base">
                                        <p:cTn id="5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đẹp, chuyên nghiệp 29"/>
          <p:cNvPicPr>
            <a:picLocks noChangeAspect="1" noChangeArrowheads="1"/>
          </p:cNvPicPr>
          <p:nvPr/>
        </p:nvPicPr>
        <p:blipFill>
          <a:blip r:embed="rId2"/>
          <a:srcRect/>
          <a:stretch>
            <a:fillRect/>
          </a:stretch>
        </p:blipFill>
        <p:spPr bwMode="auto">
          <a:xfrm>
            <a:off x="0" y="30479"/>
            <a:ext cx="9144000" cy="6827521"/>
          </a:xfrm>
          <a:prstGeom prst="rect">
            <a:avLst/>
          </a:prstGeom>
          <a:noFill/>
        </p:spPr>
      </p:pic>
      <p:sp>
        <p:nvSpPr>
          <p:cNvPr id="3" name="Rectangle 2"/>
          <p:cNvSpPr/>
          <p:nvPr/>
        </p:nvSpPr>
        <p:spPr>
          <a:xfrm>
            <a:off x="0" y="0"/>
            <a:ext cx="4574970" cy="719877"/>
          </a:xfrm>
          <a:prstGeom prst="rect">
            <a:avLst/>
          </a:prstGeom>
        </p:spPr>
        <p:txBody>
          <a:bodyPr wrap="none">
            <a:spAutoFit/>
          </a:bodyPr>
          <a:lstStyle/>
          <a:p>
            <a:pPr>
              <a:lnSpc>
                <a:spcPct val="125000"/>
              </a:lnSpc>
            </a:pPr>
            <a:r>
              <a:rPr lang="en-US" sz="3600" b="1" dirty="0" err="1" smtClean="0">
                <a:solidFill>
                  <a:srgbClr val="FF0000"/>
                </a:solidFill>
                <a:latin typeface="Times New Roman" pitchFamily="18" charset="0"/>
                <a:cs typeface="Times New Roman" pitchFamily="18" charset="0"/>
              </a:rPr>
              <a:t>Tiến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nghiệm</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0" y="4724400"/>
            <a:ext cx="9144000" cy="1200329"/>
          </a:xfrm>
          <a:prstGeom prst="rect">
            <a:avLst/>
          </a:prstGeom>
        </p:spPr>
        <p:txBody>
          <a:bodyPr wrap="square">
            <a:spAutoFit/>
          </a:bodyPr>
          <a:lstStyle/>
          <a:p>
            <a:r>
              <a:rPr lang="vi-VN" sz="3600" dirty="0" smtClean="0">
                <a:solidFill>
                  <a:srgbClr val="0000FF"/>
                </a:solidFill>
                <a:latin typeface="Times New Roman" panose="02020603050405020304" pitchFamily="18" charset="0"/>
                <a:cs typeface="Times New Roman" panose="02020603050405020304" pitchFamily="18" charset="0"/>
              </a:rPr>
              <a:t>Rút ra nhận xét vật nào phản xạ âm tốt, vật nào phản xạ âm kém.</a:t>
            </a: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685800"/>
            <a:ext cx="9144000" cy="2308324"/>
          </a:xfrm>
          <a:prstGeom prst="rect">
            <a:avLst/>
          </a:prstGeom>
        </p:spPr>
        <p:txBody>
          <a:bodyPr wrap="square">
            <a:spAutoFit/>
          </a:bodyPr>
          <a:lstStyle/>
          <a:p>
            <a:r>
              <a:rPr lang="vi-VN" sz="3600" dirty="0" smtClean="0">
                <a:solidFill>
                  <a:srgbClr val="0000FF"/>
                </a:solidFill>
                <a:latin typeface="Times New Roman" panose="02020603050405020304" pitchFamily="18" charset="0"/>
                <a:cs typeface="Times New Roman" panose="02020603050405020304" pitchFamily="18" charset="0"/>
              </a:rPr>
              <a:t>Bước 1: Gắn tấm phản xạ âm bằng gỗ nhẵn lên giá thí nghiệm, đặt tai tại vị trí như Hình 14.3, lắng nghe âm truyền từ nguồn tới tấm gỗ nhẵn và phản xạ đến tai.</a:t>
            </a: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0" y="2971800"/>
            <a:ext cx="9144000" cy="1754326"/>
          </a:xfrm>
          <a:prstGeom prst="rect">
            <a:avLst/>
          </a:prstGeom>
        </p:spPr>
        <p:txBody>
          <a:bodyPr wrap="square">
            <a:spAutoFit/>
          </a:bodyPr>
          <a:lstStyle/>
          <a:p>
            <a:r>
              <a:rPr lang="vi-VN" sz="3600" dirty="0" smtClean="0">
                <a:solidFill>
                  <a:srgbClr val="0000FF"/>
                </a:solidFill>
                <a:latin typeface="Times New Roman" panose="02020603050405020304" pitchFamily="18" charset="0"/>
                <a:cs typeface="Times New Roman" panose="02020603050405020304" pitchFamily="18" charset="0"/>
              </a:rPr>
              <a:t>Bước 2: Lần lượt thay tấm gỗ nhẵn bằng tấm xốp và tấm gỗ sần sùi, lặp lại thí nghiệm như bước 1.</a:t>
            </a:r>
            <a:endParaRPr lang="vi-VN" sz="36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strips(downLeft)">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1">
            <a:extLst>
              <a:ext uri="{FF2B5EF4-FFF2-40B4-BE49-F238E27FC236}">
                <a16:creationId xmlns="" xmlns:a16="http://schemas.microsoft.com/office/drawing/2014/main" id="{2F4883E0-82DD-49FB-B55A-35C2E4C27DBC}"/>
              </a:ext>
            </a:extLst>
          </p:cNvPr>
          <p:cNvSpPr>
            <a:spLocks noChangeArrowheads="1"/>
          </p:cNvSpPr>
          <p:nvPr/>
        </p:nvSpPr>
        <p:spPr bwMode="auto">
          <a:xfrm>
            <a:off x="2282125" y="4591373"/>
            <a:ext cx="186929"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 name="Group 2">
            <a:extLst>
              <a:ext uri="{FF2B5EF4-FFF2-40B4-BE49-F238E27FC236}">
                <a16:creationId xmlns="" xmlns:a16="http://schemas.microsoft.com/office/drawing/2014/main" id="{D496E95C-D5AD-408D-BD7E-CD2D70A3CEE4}"/>
              </a:ext>
            </a:extLst>
          </p:cNvPr>
          <p:cNvGrpSpPr>
            <a:grpSpLocks/>
          </p:cNvGrpSpPr>
          <p:nvPr/>
        </p:nvGrpSpPr>
        <p:grpSpPr bwMode="auto">
          <a:xfrm>
            <a:off x="853376" y="5124773"/>
            <a:ext cx="2993231" cy="1066800"/>
            <a:chOff x="864" y="2256"/>
            <a:chExt cx="2514" cy="672"/>
          </a:xfrm>
        </p:grpSpPr>
        <p:sp>
          <p:nvSpPr>
            <p:cNvPr id="9" name="AutoShape 3">
              <a:extLst>
                <a:ext uri="{FF2B5EF4-FFF2-40B4-BE49-F238E27FC236}">
                  <a16:creationId xmlns=""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 xmlns:a16="http://schemas.microsoft.com/office/drawing/2014/main" id="{65731D4F-E48A-4C6E-8FE2-9D4134235C36}"/>
              </a:ext>
            </a:extLst>
          </p:cNvPr>
          <p:cNvSpPr>
            <a:spLocks noChangeArrowheads="1"/>
          </p:cNvSpPr>
          <p:nvPr/>
        </p:nvSpPr>
        <p:spPr bwMode="auto">
          <a:xfrm rot="9996932" flipH="1">
            <a:off x="2600023" y="2729236"/>
            <a:ext cx="678656"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 xmlns:a16="http://schemas.microsoft.com/office/drawing/2014/main" id="{83A1735C-4A1F-4676-9003-6A505911350B}"/>
              </a:ext>
            </a:extLst>
          </p:cNvPr>
          <p:cNvSpPr>
            <a:spLocks noChangeArrowheads="1"/>
          </p:cNvSpPr>
          <p:nvPr/>
        </p:nvSpPr>
        <p:spPr bwMode="auto">
          <a:xfrm rot="9996932" flipH="1">
            <a:off x="3194145" y="2559374"/>
            <a:ext cx="665560"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 xmlns:a16="http://schemas.microsoft.com/office/drawing/2014/main" id="{77E1B0B9-57ED-47F5-8BCA-9F5650C8F65E}"/>
              </a:ext>
            </a:extLst>
          </p:cNvPr>
          <p:cNvSpPr>
            <a:spLocks noChangeArrowheads="1"/>
          </p:cNvSpPr>
          <p:nvPr/>
        </p:nvSpPr>
        <p:spPr bwMode="auto">
          <a:xfrm flipH="1">
            <a:off x="1424876" y="2610174"/>
            <a:ext cx="58341"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4" name="Group 22">
            <a:extLst>
              <a:ext uri="{FF2B5EF4-FFF2-40B4-BE49-F238E27FC236}">
                <a16:creationId xmlns="" xmlns:a16="http://schemas.microsoft.com/office/drawing/2014/main" id="{8F017787-7A98-4A02-A75B-D75CEC37A823}"/>
              </a:ext>
            </a:extLst>
          </p:cNvPr>
          <p:cNvGrpSpPr>
            <a:grpSpLocks/>
          </p:cNvGrpSpPr>
          <p:nvPr/>
        </p:nvGrpSpPr>
        <p:grpSpPr bwMode="auto">
          <a:xfrm>
            <a:off x="1367725" y="2533973"/>
            <a:ext cx="195263" cy="228600"/>
            <a:chOff x="760" y="432"/>
            <a:chExt cx="164" cy="144"/>
          </a:xfrm>
        </p:grpSpPr>
        <p:sp>
          <p:nvSpPr>
            <p:cNvPr id="23" name="AutoShape 23">
              <a:extLst>
                <a:ext uri="{FF2B5EF4-FFF2-40B4-BE49-F238E27FC236}">
                  <a16:creationId xmlns=""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 xmlns:a16="http://schemas.microsoft.com/office/drawing/2014/main" id="{7D187612-06FE-43F7-A64A-7B1A3BD73B96}"/>
              </a:ext>
            </a:extLst>
          </p:cNvPr>
          <p:cNvSpPr>
            <a:spLocks noChangeArrowheads="1"/>
          </p:cNvSpPr>
          <p:nvPr/>
        </p:nvSpPr>
        <p:spPr bwMode="auto">
          <a:xfrm rot="16200000" flipH="1">
            <a:off x="2348007" y="1831505"/>
            <a:ext cx="68262" cy="1685925"/>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 xmlns:a16="http://schemas.microsoft.com/office/drawing/2014/main" id="{744CFA3C-D202-416A-89DE-924FD74852DB}"/>
              </a:ext>
            </a:extLst>
          </p:cNvPr>
          <p:cNvSpPr>
            <a:spLocks noChangeArrowheads="1"/>
          </p:cNvSpPr>
          <p:nvPr/>
        </p:nvSpPr>
        <p:spPr bwMode="auto">
          <a:xfrm rot="7331251" flipH="1">
            <a:off x="3078059" y="2496866"/>
            <a:ext cx="357187" cy="244079"/>
          </a:xfrm>
          <a:prstGeom prst="cube">
            <a:avLst>
              <a:gd name="adj" fmla="val 58324"/>
            </a:avLst>
          </a:prstGeom>
          <a:solidFill>
            <a:srgbClr val="9D9D9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 xmlns:a16="http://schemas.microsoft.com/office/drawing/2014/main" id="{251A8C5D-1C66-47A4-A0AB-1398D6B053D3}"/>
              </a:ext>
            </a:extLst>
          </p:cNvPr>
          <p:cNvSpPr>
            <a:spLocks noChangeArrowheads="1"/>
          </p:cNvSpPr>
          <p:nvPr/>
        </p:nvSpPr>
        <p:spPr bwMode="auto">
          <a:xfrm rot="16200000" flipH="1">
            <a:off x="1150834" y="2484959"/>
            <a:ext cx="68262" cy="410766"/>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 xmlns:a16="http://schemas.microsoft.com/office/drawing/2014/main" id="{3E0B6A01-4A09-48BF-80C1-02B0943F62EE}"/>
              </a:ext>
            </a:extLst>
          </p:cNvPr>
          <p:cNvSpPr>
            <a:spLocks noChangeArrowheads="1"/>
          </p:cNvSpPr>
          <p:nvPr/>
        </p:nvSpPr>
        <p:spPr bwMode="auto">
          <a:xfrm flipH="1">
            <a:off x="1424876" y="2076774"/>
            <a:ext cx="58341"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 xmlns:a16="http://schemas.microsoft.com/office/drawing/2014/main" id="{6C88AE6A-5FDD-42E5-8F21-47EC1C4488D9}"/>
              </a:ext>
            </a:extLst>
          </p:cNvPr>
          <p:cNvSpPr>
            <a:spLocks noChangeArrowheads="1"/>
          </p:cNvSpPr>
          <p:nvPr/>
        </p:nvSpPr>
        <p:spPr bwMode="auto">
          <a:xfrm rot="20685281" flipH="1" flipV="1">
            <a:off x="2485723" y="2346648"/>
            <a:ext cx="16002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5" name="Group 31">
            <a:extLst>
              <a:ext uri="{FF2B5EF4-FFF2-40B4-BE49-F238E27FC236}">
                <a16:creationId xmlns="" xmlns:a16="http://schemas.microsoft.com/office/drawing/2014/main" id="{A9B58853-7F31-4A74-BFD9-98B4730D506E}"/>
              </a:ext>
            </a:extLst>
          </p:cNvPr>
          <p:cNvGrpSpPr>
            <a:grpSpLocks/>
          </p:cNvGrpSpPr>
          <p:nvPr/>
        </p:nvGrpSpPr>
        <p:grpSpPr bwMode="auto">
          <a:xfrm>
            <a:off x="-3604325" y="2610173"/>
            <a:ext cx="1885950" cy="1695450"/>
            <a:chOff x="-96" y="4608"/>
            <a:chExt cx="1584" cy="1068"/>
          </a:xfrm>
        </p:grpSpPr>
        <p:sp>
          <p:nvSpPr>
            <p:cNvPr id="31" name="AutoShape 32">
              <a:extLst>
                <a:ext uri="{FF2B5EF4-FFF2-40B4-BE49-F238E27FC236}">
                  <a16:creationId xmlns=""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6" name="Group 33">
              <a:extLst>
                <a:ext uri="{FF2B5EF4-FFF2-40B4-BE49-F238E27FC236}">
                  <a16:creationId xmlns=""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8" name="Group 39">
                <a:extLst>
                  <a:ext uri="{FF2B5EF4-FFF2-40B4-BE49-F238E27FC236}">
                    <a16:creationId xmlns=""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grpSp>
        <p:nvGrpSpPr>
          <p:cNvPr id="13" name="Group 44">
            <a:extLst>
              <a:ext uri="{FF2B5EF4-FFF2-40B4-BE49-F238E27FC236}">
                <a16:creationId xmlns="" xmlns:a16="http://schemas.microsoft.com/office/drawing/2014/main" id="{32325816-E924-45F8-996B-CC7C7843311F}"/>
              </a:ext>
            </a:extLst>
          </p:cNvPr>
          <p:cNvGrpSpPr>
            <a:grpSpLocks/>
          </p:cNvGrpSpPr>
          <p:nvPr/>
        </p:nvGrpSpPr>
        <p:grpSpPr bwMode="auto">
          <a:xfrm>
            <a:off x="-2437512" y="2838773"/>
            <a:ext cx="1828800" cy="1652588"/>
            <a:chOff x="1008" y="4668"/>
            <a:chExt cx="1536" cy="1041"/>
          </a:xfrm>
        </p:grpSpPr>
        <p:grpSp>
          <p:nvGrpSpPr>
            <p:cNvPr id="22" name="Group 45">
              <a:extLst>
                <a:ext uri="{FF2B5EF4-FFF2-40B4-BE49-F238E27FC236}">
                  <a16:creationId xmlns=""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30" name="Group 51">
                <a:extLst>
                  <a:ext uri="{FF2B5EF4-FFF2-40B4-BE49-F238E27FC236}">
                    <a16:creationId xmlns=""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 xmlns:a16="http://schemas.microsoft.com/office/drawing/2014/main" id="{C8C0CD29-52B5-4EFA-898E-BDB073EFBFB0}"/>
              </a:ext>
            </a:extLst>
          </p:cNvPr>
          <p:cNvSpPr>
            <a:spLocks noChangeArrowheads="1"/>
          </p:cNvSpPr>
          <p:nvPr/>
        </p:nvSpPr>
        <p:spPr bwMode="auto">
          <a:xfrm>
            <a:off x="2899345" y="4179893"/>
            <a:ext cx="557213"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32" name="Group 71">
            <a:extLst>
              <a:ext uri="{FF2B5EF4-FFF2-40B4-BE49-F238E27FC236}">
                <a16:creationId xmlns="" xmlns:a16="http://schemas.microsoft.com/office/drawing/2014/main" id="{7FD40DFE-B091-4A75-B995-E0C6AE7D8537}"/>
              </a:ext>
            </a:extLst>
          </p:cNvPr>
          <p:cNvGrpSpPr>
            <a:grpSpLocks/>
          </p:cNvGrpSpPr>
          <p:nvPr/>
        </p:nvGrpSpPr>
        <p:grpSpPr bwMode="auto">
          <a:xfrm>
            <a:off x="2910776" y="5048573"/>
            <a:ext cx="514350" cy="649288"/>
            <a:chOff x="2496" y="3215"/>
            <a:chExt cx="383" cy="361"/>
          </a:xfrm>
        </p:grpSpPr>
        <p:pic>
          <p:nvPicPr>
            <p:cNvPr id="58" name="Picture 60" descr="clock9zn">
              <a:extLst>
                <a:ext uri="{FF2B5EF4-FFF2-40B4-BE49-F238E27FC236}">
                  <a16:creationId xmlns="" xmlns:a16="http://schemas.microsoft.com/office/drawing/2014/main" id="{63A8E08D-67AE-4D7A-B755-D1EDBB11E59C}"/>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38" name="Group 59">
            <a:extLst>
              <a:ext uri="{FF2B5EF4-FFF2-40B4-BE49-F238E27FC236}">
                <a16:creationId xmlns="" xmlns:a16="http://schemas.microsoft.com/office/drawing/2014/main" id="{42367A64-87D9-4005-BD68-5A95FB6AD33D}"/>
              </a:ext>
            </a:extLst>
          </p:cNvPr>
          <p:cNvGrpSpPr>
            <a:grpSpLocks/>
          </p:cNvGrpSpPr>
          <p:nvPr/>
        </p:nvGrpSpPr>
        <p:grpSpPr bwMode="auto">
          <a:xfrm>
            <a:off x="3082226" y="5200973"/>
            <a:ext cx="285750" cy="368300"/>
            <a:chOff x="4516" y="2889"/>
            <a:chExt cx="1140" cy="1140"/>
          </a:xfrm>
        </p:grpSpPr>
        <p:sp>
          <p:nvSpPr>
            <p:cNvPr id="61" name="Line 11">
              <a:extLst>
                <a:ext uri="{FF2B5EF4-FFF2-40B4-BE49-F238E27FC236}">
                  <a16:creationId xmlns=""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2" name="Oval 12">
              <a:extLst>
                <a:ext uri="{FF2B5EF4-FFF2-40B4-BE49-F238E27FC236}">
                  <a16:creationId xmlns=""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43" name="Group 88">
            <a:extLst>
              <a:ext uri="{FF2B5EF4-FFF2-40B4-BE49-F238E27FC236}">
                <a16:creationId xmlns="" xmlns:a16="http://schemas.microsoft.com/office/drawing/2014/main" id="{4062459D-2D7F-4618-A689-683FC40DB5B4}"/>
              </a:ext>
            </a:extLst>
          </p:cNvPr>
          <p:cNvGrpSpPr>
            <a:grpSpLocks/>
          </p:cNvGrpSpPr>
          <p:nvPr/>
        </p:nvGrpSpPr>
        <p:grpSpPr bwMode="auto">
          <a:xfrm>
            <a:off x="3047698" y="2762573"/>
            <a:ext cx="314325" cy="1485900"/>
            <a:chOff x="2448" y="2784"/>
            <a:chExt cx="264" cy="936"/>
          </a:xfrm>
        </p:grpSpPr>
        <p:sp>
          <p:nvSpPr>
            <p:cNvPr id="65" name="Arc 73">
              <a:extLst>
                <a:ext uri="{FF2B5EF4-FFF2-40B4-BE49-F238E27FC236}">
                  <a16:creationId xmlns=""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44" name="Group 89">
            <a:extLst>
              <a:ext uri="{FF2B5EF4-FFF2-40B4-BE49-F238E27FC236}">
                <a16:creationId xmlns="" xmlns:a16="http://schemas.microsoft.com/office/drawing/2014/main" id="{5FD0DB6E-850B-4BCB-AA0B-E9FBB53D012E}"/>
              </a:ext>
            </a:extLst>
          </p:cNvPr>
          <p:cNvGrpSpPr>
            <a:grpSpLocks/>
          </p:cNvGrpSpPr>
          <p:nvPr/>
        </p:nvGrpSpPr>
        <p:grpSpPr bwMode="auto">
          <a:xfrm rot="5400000">
            <a:off x="3715638" y="2110111"/>
            <a:ext cx="419100" cy="1114425"/>
            <a:chOff x="2448" y="2784"/>
            <a:chExt cx="264" cy="936"/>
          </a:xfrm>
        </p:grpSpPr>
        <p:sp>
          <p:nvSpPr>
            <p:cNvPr id="75" name="Arc 90">
              <a:extLst>
                <a:ext uri="{FF2B5EF4-FFF2-40B4-BE49-F238E27FC236}">
                  <a16:creationId xmlns=""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84" name="TextBox 83">
            <a:extLst>
              <a:ext uri="{FF2B5EF4-FFF2-40B4-BE49-F238E27FC236}">
                <a16:creationId xmlns="" xmlns:a16="http://schemas.microsoft.com/office/drawing/2014/main" id="{C0702855-FD29-43C1-A6CB-C8598FF62393}"/>
              </a:ext>
            </a:extLst>
          </p:cNvPr>
          <p:cNvSpPr txBox="1"/>
          <p:nvPr/>
        </p:nvSpPr>
        <p:spPr>
          <a:xfrm>
            <a:off x="0" y="0"/>
            <a:ext cx="9144000" cy="1754326"/>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NHẬN XÉT</a:t>
            </a:r>
          </a:p>
          <a:p>
            <a:pPr algn="just"/>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tốt</a:t>
            </a:r>
            <a:r>
              <a:rPr lang="en-US" sz="3600" b="1" dirty="0">
                <a:solidFill>
                  <a:srgbClr val="00B050"/>
                </a:solidFill>
                <a:latin typeface="Times New Roman" pitchFamily="18" charset="0"/>
                <a:cs typeface="Times New Roman" pitchFamily="18" charset="0"/>
              </a:rPr>
              <a:t> hay </a:t>
            </a:r>
            <a:r>
              <a:rPr lang="en-US" sz="3600" b="1" dirty="0" err="1">
                <a:solidFill>
                  <a:srgbClr val="00B050"/>
                </a:solidFill>
                <a:latin typeface="Times New Roman" pitchFamily="18" charset="0"/>
                <a:cs typeface="Times New Roman" pitchFamily="18" charset="0"/>
              </a:rPr>
              <a:t>kém</a:t>
            </a:r>
            <a:r>
              <a:rPr lang="en-US" sz="3600" b="1"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a:t>
            </a:r>
          </a:p>
        </p:txBody>
      </p:sp>
      <p:pic>
        <p:nvPicPr>
          <p:cNvPr id="3074" name="Picture 2" descr="Listening Ear Images | Clipart Panda - Free Clipart Images | Free clip art,  Ear images, Listening ears">
            <a:extLst>
              <a:ext uri="{FF2B5EF4-FFF2-40B4-BE49-F238E27FC236}">
                <a16:creationId xmlns=""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flipH="1">
            <a:off x="4594512" y="1769592"/>
            <a:ext cx="732603" cy="1643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38"/>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43"/>
                                        </p:tgtEl>
                                        <p:attrNameLst>
                                          <p:attrName>style.visibility</p:attrName>
                                        </p:attrNameLst>
                                      </p:cBhvr>
                                      <p:to>
                                        <p:strVal val="visible"/>
                                      </p:to>
                                    </p:set>
                                    <p:animEffect transition="in" filter="wipe(down)">
                                      <p:cBhvr>
                                        <p:cTn id="9" dur="200"/>
                                        <p:tgtEl>
                                          <p:spTgt spid="43"/>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1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0-ppt_w/2"/>
                                          </p:val>
                                        </p:tav>
                                      </p:tavLst>
                                    </p:anim>
                                    <p:anim calcmode="lin" valueType="num">
                                      <p:cBhvr additive="base">
                                        <p:cTn id="16" dur="2000"/>
                                        <p:tgtEl>
                                          <p:spTgt spid="13"/>
                                        </p:tgtEl>
                                        <p:attrNameLst>
                                          <p:attrName>ppt_y</p:attrName>
                                        </p:attrNameLst>
                                      </p:cBhvr>
                                      <p:tavLst>
                                        <p:tav tm="0">
                                          <p:val>
                                            <p:strVal val="ppt_y"/>
                                          </p:val>
                                        </p:tav>
                                        <p:tav tm="100000">
                                          <p:val>
                                            <p:strVal val="1+ppt_h/2"/>
                                          </p:val>
                                        </p:tav>
                                      </p:tavLst>
                                    </p:anim>
                                    <p:set>
                                      <p:cBhvr>
                                        <p:cTn id="17" dur="1" fill="hold">
                                          <p:stCondLst>
                                            <p:cond delay="1999"/>
                                          </p:stCondLst>
                                        </p:cTn>
                                        <p:tgtEl>
                                          <p:spTgt spid="1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5"/>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5"/>
                                        </p:tgtEl>
                                        <p:attrNameLst>
                                          <p:attrName>ppt_x</p:attrName>
                                        </p:attrNameLst>
                                      </p:cBhvr>
                                      <p:tavLst>
                                        <p:tav tm="0">
                                          <p:val>
                                            <p:strVal val="ppt_x"/>
                                          </p:val>
                                        </p:tav>
                                        <p:tav tm="100000">
                                          <p:val>
                                            <p:strVal val="0-ppt_w/2"/>
                                          </p:val>
                                        </p:tav>
                                      </p:tavLst>
                                    </p:anim>
                                    <p:anim calcmode="lin" valueType="num">
                                      <p:cBhvr additive="base">
                                        <p:cTn id="28" dur="2000"/>
                                        <p:tgtEl>
                                          <p:spTgt spid="5"/>
                                        </p:tgtEl>
                                        <p:attrNameLst>
                                          <p:attrName>ppt_y</p:attrName>
                                        </p:attrNameLst>
                                      </p:cBhvr>
                                      <p:tavLst>
                                        <p:tav tm="0">
                                          <p:val>
                                            <p:strVal val="ppt_y"/>
                                          </p:val>
                                        </p:tav>
                                        <p:tav tm="100000">
                                          <p:val>
                                            <p:strVal val="1+ppt_h/2"/>
                                          </p:val>
                                        </p:tav>
                                      </p:tavLst>
                                    </p:anim>
                                    <p:set>
                                      <p:cBhvr>
                                        <p:cTn id="29" dur="1" fill="hold">
                                          <p:stCondLst>
                                            <p:cond delay="1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additive="base">
                                        <p:cTn id="34" dur="500" fill="hold"/>
                                        <p:tgtEl>
                                          <p:spTgt spid="84"/>
                                        </p:tgtEl>
                                        <p:attrNameLst>
                                          <p:attrName>ppt_x</p:attrName>
                                        </p:attrNameLst>
                                      </p:cBhvr>
                                      <p:tavLst>
                                        <p:tav tm="0">
                                          <p:val>
                                            <p:strVal val="#ppt_x"/>
                                          </p:val>
                                        </p:tav>
                                        <p:tav tm="100000">
                                          <p:val>
                                            <p:strVal val="#ppt_x"/>
                                          </p:val>
                                        </p:tav>
                                      </p:tavLst>
                                    </p:anim>
                                    <p:anim calcmode="lin" valueType="num">
                                      <p:cBhvr additive="base">
                                        <p:cTn id="3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sorption | Acoustic Sciences Corporation">
            <a:extLst>
              <a:ext uri="{FF2B5EF4-FFF2-40B4-BE49-F238E27FC236}">
                <a16:creationId xmlns=""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914400"/>
            <a:ext cx="8991600" cy="4881965"/>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Rectangle 85">
            <a:extLst>
              <a:ext uri="{FF2B5EF4-FFF2-40B4-BE49-F238E27FC236}">
                <a16:creationId xmlns="" xmlns:a16="http://schemas.microsoft.com/office/drawing/2014/main" id="{DAC3442D-ADE4-4938-B82C-85D493E0D59C}"/>
              </a:ext>
            </a:extLst>
          </p:cNvPr>
          <p:cNvSpPr/>
          <p:nvPr/>
        </p:nvSpPr>
        <p:spPr>
          <a:xfrm rot="19669433">
            <a:off x="2662798" y="4490667"/>
            <a:ext cx="2388218"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 xmlns:a16="http://schemas.microsoft.com/office/drawing/2014/main" id="{58664578-9DFF-424A-85B4-1F6F62F5D595}"/>
              </a:ext>
            </a:extLst>
          </p:cNvPr>
          <p:cNvSpPr/>
          <p:nvPr/>
        </p:nvSpPr>
        <p:spPr>
          <a:xfrm>
            <a:off x="4495800" y="5791200"/>
            <a:ext cx="248016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latin typeface="Times New Roman" pitchFamily="18" charset="0"/>
                <a:cs typeface="Times New Roman" pitchFamily="18" charset="0"/>
              </a:rPr>
              <a:t>Âm</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hấp</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thụ</a:t>
            </a:r>
            <a:endParaRPr lang="en-US" sz="3500" b="1" dirty="0">
              <a:ln w="12700" cmpd="sng">
                <a:noFill/>
                <a:prstDash val="solid"/>
              </a:ln>
              <a:solidFill>
                <a:srgbClr val="BF9000"/>
              </a:solidFill>
              <a:latin typeface="Times New Roman" pitchFamily="18" charset="0"/>
              <a:cs typeface="Times New Roman" pitchFamily="18" charset="0"/>
            </a:endParaRPr>
          </a:p>
        </p:txBody>
      </p:sp>
      <p:sp>
        <p:nvSpPr>
          <p:cNvPr id="88" name="Rectangle 87">
            <a:extLst>
              <a:ext uri="{FF2B5EF4-FFF2-40B4-BE49-F238E27FC236}">
                <a16:creationId xmlns="" xmlns:a16="http://schemas.microsoft.com/office/drawing/2014/main" id="{AA12E09A-3D3F-4F04-917E-ECB15C104D3C}"/>
              </a:ext>
            </a:extLst>
          </p:cNvPr>
          <p:cNvSpPr/>
          <p:nvPr/>
        </p:nvSpPr>
        <p:spPr>
          <a:xfrm rot="1445943">
            <a:off x="795351" y="2373142"/>
            <a:ext cx="2900153"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latin typeface="Times New Roman" pitchFamily="18" charset="0"/>
                <a:cs typeface="Times New Roman" pitchFamily="18" charset="0"/>
              </a:rPr>
              <a:t>Âm</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truyền</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tới</a:t>
            </a:r>
            <a:endParaRPr lang="en-US" sz="3500" b="1" dirty="0">
              <a:ln w="12700" cmpd="sng">
                <a:noFill/>
                <a:prstDash val="solid"/>
              </a:ln>
              <a:solidFill>
                <a:srgbClr val="0000FF"/>
              </a:solidFill>
              <a:latin typeface="Times New Roman" pitchFamily="18" charset="0"/>
              <a:cs typeface="Times New Roman" pitchFamily="18" charset="0"/>
            </a:endParaRPr>
          </a:p>
        </p:txBody>
      </p:sp>
      <p:sp>
        <p:nvSpPr>
          <p:cNvPr id="89" name="Rectangle 88">
            <a:extLst>
              <a:ext uri="{FF2B5EF4-FFF2-40B4-BE49-F238E27FC236}">
                <a16:creationId xmlns="" xmlns:a16="http://schemas.microsoft.com/office/drawing/2014/main" id="{4EB09F9B-E691-45A8-BC11-F3954CF6C538}"/>
              </a:ext>
            </a:extLst>
          </p:cNvPr>
          <p:cNvSpPr/>
          <p:nvPr/>
        </p:nvSpPr>
        <p:spPr>
          <a:xfrm>
            <a:off x="5867400" y="2895600"/>
            <a:ext cx="3102131"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latin typeface="Times New Roman" pitchFamily="18" charset="0"/>
                <a:cs typeface="Times New Roman" pitchFamily="18" charset="0"/>
              </a:rPr>
              <a:t>Âm</a:t>
            </a:r>
            <a:r>
              <a:rPr lang="en-US" sz="3500" b="1" dirty="0">
                <a:ln w="12700" cmpd="sng">
                  <a:noFill/>
                  <a:prstDash val="solid"/>
                </a:ln>
                <a:solidFill>
                  <a:srgbClr val="7030A0"/>
                </a:solidFill>
                <a:latin typeface="Times New Roman" pitchFamily="18" charset="0"/>
                <a:cs typeface="Times New Roman" pitchFamily="18" charset="0"/>
              </a:rPr>
              <a:t> </a:t>
            </a:r>
            <a:r>
              <a:rPr lang="en-US" sz="3500" b="1" dirty="0" err="1">
                <a:ln w="12700" cmpd="sng">
                  <a:noFill/>
                  <a:prstDash val="solid"/>
                </a:ln>
                <a:solidFill>
                  <a:srgbClr val="7030A0"/>
                </a:solidFill>
                <a:latin typeface="Times New Roman" pitchFamily="18" charset="0"/>
                <a:cs typeface="Times New Roman" pitchFamily="18" charset="0"/>
              </a:rPr>
              <a:t>truyền</a:t>
            </a:r>
            <a:r>
              <a:rPr lang="en-US" sz="3500" b="1" dirty="0">
                <a:ln w="12700" cmpd="sng">
                  <a:noFill/>
                  <a:prstDash val="solid"/>
                </a:ln>
                <a:solidFill>
                  <a:srgbClr val="7030A0"/>
                </a:solidFill>
                <a:latin typeface="Times New Roman" pitchFamily="18" charset="0"/>
                <a:cs typeface="Times New Roman" pitchFamily="18" charset="0"/>
              </a:rPr>
              <a:t> qua</a:t>
            </a:r>
          </a:p>
        </p:txBody>
      </p:sp>
      <p:sp>
        <p:nvSpPr>
          <p:cNvPr id="11" name="Line 15">
            <a:extLst>
              <a:ext uri="{FF2B5EF4-FFF2-40B4-BE49-F238E27FC236}">
                <a16:creationId xmlns="" xmlns:a16="http://schemas.microsoft.com/office/drawing/2014/main" id="{F514A5B3-E19B-B51E-9E48-ECA152F4C888}"/>
              </a:ext>
            </a:extLst>
          </p:cNvPr>
          <p:cNvSpPr>
            <a:spLocks noChangeShapeType="1"/>
          </p:cNvSpPr>
          <p:nvPr/>
        </p:nvSpPr>
        <p:spPr bwMode="auto">
          <a:xfrm>
            <a:off x="2972877" y="2512292"/>
            <a:ext cx="1405159" cy="1006763"/>
          </a:xfrm>
          <a:prstGeom prst="line">
            <a:avLst/>
          </a:prstGeom>
          <a:noFill/>
          <a:ln w="190500" cmpd="sng">
            <a:solidFill>
              <a:srgbClr val="0000FF"/>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 name="Line 15">
            <a:extLst>
              <a:ext uri="{FF2B5EF4-FFF2-40B4-BE49-F238E27FC236}">
                <a16:creationId xmlns="" xmlns:a16="http://schemas.microsoft.com/office/drawing/2014/main" id="{A196D783-3491-CC32-40B4-3687FD2BD575}"/>
              </a:ext>
            </a:extLst>
          </p:cNvPr>
          <p:cNvSpPr>
            <a:spLocks noChangeShapeType="1"/>
          </p:cNvSpPr>
          <p:nvPr/>
        </p:nvSpPr>
        <p:spPr bwMode="auto">
          <a:xfrm flipH="1">
            <a:off x="3450210" y="3640774"/>
            <a:ext cx="927826" cy="818105"/>
          </a:xfrm>
          <a:prstGeom prst="line">
            <a:avLst/>
          </a:prstGeom>
          <a:noFill/>
          <a:ln w="101600" cmpd="sng">
            <a:solidFill>
              <a:srgbClr val="43CEB1"/>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 name="Line 15">
            <a:extLst>
              <a:ext uri="{FF2B5EF4-FFF2-40B4-BE49-F238E27FC236}">
                <a16:creationId xmlns="" xmlns:a16="http://schemas.microsoft.com/office/drawing/2014/main" id="{7697EDAF-27BB-81CC-3D02-FCEFAACAF0F3}"/>
              </a:ext>
            </a:extLst>
          </p:cNvPr>
          <p:cNvSpPr>
            <a:spLocks noChangeShapeType="1"/>
          </p:cNvSpPr>
          <p:nvPr/>
        </p:nvSpPr>
        <p:spPr bwMode="auto">
          <a:xfrm>
            <a:off x="5401558" y="3861500"/>
            <a:ext cx="102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8" name="Line 15">
            <a:extLst>
              <a:ext uri="{FF2B5EF4-FFF2-40B4-BE49-F238E27FC236}">
                <a16:creationId xmlns="" xmlns:a16="http://schemas.microsoft.com/office/drawing/2014/main" id="{37DF5A29-00F5-47AD-790E-2629CD705B15}"/>
              </a:ext>
            </a:extLst>
          </p:cNvPr>
          <p:cNvSpPr>
            <a:spLocks noChangeShapeType="1"/>
          </p:cNvSpPr>
          <p:nvPr/>
        </p:nvSpPr>
        <p:spPr bwMode="auto">
          <a:xfrm>
            <a:off x="5927071" y="3861499"/>
            <a:ext cx="1482398" cy="0"/>
          </a:xfrm>
          <a:prstGeom prst="line">
            <a:avLst/>
          </a:prstGeom>
          <a:noFill/>
          <a:ln w="101600" cmpd="sng">
            <a:solidFill>
              <a:srgbClr val="7030A0"/>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96B20A04-A7F8-4FE8-A2E0-DF27DCF76CB2}"/>
              </a:ext>
            </a:extLst>
          </p:cNvPr>
          <p:cNvSpPr txBox="1"/>
          <p:nvPr/>
        </p:nvSpPr>
        <p:spPr>
          <a:xfrm>
            <a:off x="0" y="0"/>
            <a:ext cx="9144000" cy="2308324"/>
          </a:xfrm>
          <a:prstGeom prst="rect">
            <a:avLst/>
          </a:prstGeom>
          <a:noFill/>
        </p:spPr>
        <p:txBody>
          <a:bodyPr wrap="square" rtlCol="0">
            <a:spAutoFit/>
          </a:bodyPr>
          <a:lstStyle/>
          <a:p>
            <a:r>
              <a:rPr lang="en-US" sz="3400" dirty="0"/>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cứng</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nhẵn</a:t>
            </a:r>
            <a:r>
              <a:rPr lang="en-US" sz="3600" dirty="0">
                <a:solidFill>
                  <a:srgbClr val="00B05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tốt</a:t>
            </a:r>
            <a:r>
              <a:rPr lang="en-US" sz="3600" dirty="0">
                <a:solidFill>
                  <a:srgbClr val="FF0000"/>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mềm</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xốp</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ghồ</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ghề</a:t>
            </a:r>
            <a:r>
              <a:rPr lang="en-US" sz="3600"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kém</a:t>
            </a:r>
            <a:r>
              <a:rPr lang="en-US" sz="3600" dirty="0">
                <a:latin typeface="Times New Roman" pitchFamily="18" charset="0"/>
                <a:cs typeface="Times New Roman" pitchFamily="18" charset="0"/>
              </a:rPr>
              <a:t>.</a:t>
            </a:r>
          </a:p>
        </p:txBody>
      </p:sp>
      <p:pic>
        <p:nvPicPr>
          <p:cNvPr id="11" name="Picture 4" descr="Related image">
            <a:extLst>
              <a:ext uri="{FF2B5EF4-FFF2-40B4-BE49-F238E27FC236}">
                <a16:creationId xmlns=""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95576" y="2723971"/>
            <a:ext cx="2972011" cy="297201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Image result for vÃ¡n gá»">
            <a:extLst>
              <a:ext uri="{FF2B5EF4-FFF2-40B4-BE49-F238E27FC236}">
                <a16:creationId xmlns=""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6541" y="2723971"/>
            <a:ext cx="2972011" cy="2972011"/>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45A6365D-3F66-448D-8FA5-7E7FDB8B41A8}"/>
              </a:ext>
            </a:extLst>
          </p:cNvPr>
          <p:cNvSpPr txBox="1"/>
          <p:nvPr/>
        </p:nvSpPr>
        <p:spPr>
          <a:xfrm>
            <a:off x="5117911" y="6181137"/>
            <a:ext cx="3933912"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kém</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pic>
        <p:nvPicPr>
          <p:cNvPr id="19" name="Picture 10" descr="Image result for tÆ°á»ng gáº¡ch">
            <a:extLst>
              <a:ext uri="{FF2B5EF4-FFF2-40B4-BE49-F238E27FC236}">
                <a16:creationId xmlns=""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502632" y="2737497"/>
            <a:ext cx="2218864" cy="2958485"/>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Line 15">
            <a:extLst>
              <a:ext uri="{FF2B5EF4-FFF2-40B4-BE49-F238E27FC236}">
                <a16:creationId xmlns="" xmlns:a16="http://schemas.microsoft.com/office/drawing/2014/main" id="{B152F22F-E7D6-48E6-B8CF-FC6A6B2524BC}"/>
              </a:ext>
            </a:extLst>
          </p:cNvPr>
          <p:cNvSpPr>
            <a:spLocks noChangeShapeType="1"/>
          </p:cNvSpPr>
          <p:nvPr/>
        </p:nvSpPr>
        <p:spPr bwMode="auto">
          <a:xfrm>
            <a:off x="6061363" y="6015383"/>
            <a:ext cx="2123579" cy="22582"/>
          </a:xfrm>
          <a:prstGeom prst="line">
            <a:avLst/>
          </a:prstGeom>
          <a:noFill/>
          <a:ln w="127000" cmpd="sng">
            <a:solidFill>
              <a:srgbClr val="FF0000"/>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1" name="TextBox 20">
            <a:extLst>
              <a:ext uri="{FF2B5EF4-FFF2-40B4-BE49-F238E27FC236}">
                <a16:creationId xmlns="" xmlns:a16="http://schemas.microsoft.com/office/drawing/2014/main" id="{5F85AE46-D890-6B49-3D83-C24773D57012}"/>
              </a:ext>
            </a:extLst>
          </p:cNvPr>
          <p:cNvSpPr txBox="1"/>
          <p:nvPr/>
        </p:nvSpPr>
        <p:spPr>
          <a:xfrm>
            <a:off x="0" y="6192428"/>
            <a:ext cx="3573309"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tốt</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sp>
        <p:nvSpPr>
          <p:cNvPr id="22" name="Line 15">
            <a:extLst>
              <a:ext uri="{FF2B5EF4-FFF2-40B4-BE49-F238E27FC236}">
                <a16:creationId xmlns="" xmlns:a16="http://schemas.microsoft.com/office/drawing/2014/main" id="{3024BC18-988B-2EC5-7D12-7DA87A4967D4}"/>
              </a:ext>
            </a:extLst>
          </p:cNvPr>
          <p:cNvSpPr>
            <a:spLocks noChangeShapeType="1"/>
          </p:cNvSpPr>
          <p:nvPr/>
        </p:nvSpPr>
        <p:spPr bwMode="auto">
          <a:xfrm flipH="1">
            <a:off x="978664" y="6026674"/>
            <a:ext cx="1727765" cy="22582"/>
          </a:xfrm>
          <a:prstGeom prst="line">
            <a:avLst/>
          </a:prstGeom>
          <a:noFill/>
          <a:ln w="127000" cmpd="sng">
            <a:solidFill>
              <a:srgbClr val="FF0000"/>
            </a:solidFill>
            <a:prstDash val="solid"/>
            <a:round/>
            <a:headEnd w="lg" len="lg"/>
            <a:tailEnd type="triangle" w="med" len="me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96B20A04-A7F8-4FE8-A2E0-DF27DCF76CB2}"/>
              </a:ext>
            </a:extLst>
          </p:cNvPr>
          <p:cNvSpPr txBox="1"/>
          <p:nvPr/>
        </p:nvSpPr>
        <p:spPr>
          <a:xfrm>
            <a:off x="0" y="3200400"/>
            <a:ext cx="9144000" cy="3358292"/>
          </a:xfrm>
          <a:prstGeom prst="rect">
            <a:avLst/>
          </a:prstGeom>
          <a:noFill/>
        </p:spPr>
        <p:txBody>
          <a:bodyPr wrap="square" rtlCol="0">
            <a:spAutoFit/>
          </a:bodyPr>
          <a:lstStyle/>
          <a:p>
            <a:pPr algn="just">
              <a:lnSpc>
                <a:spcPct val="120000"/>
              </a:lnSpc>
            </a:pPr>
            <a:r>
              <a:rPr lang="en-US" sz="3600" b="1" dirty="0">
                <a:solidFill>
                  <a:srgbClr val="FF0000"/>
                </a:solidFill>
                <a:latin typeface="Times New Roman" pitchFamily="18" charset="0"/>
                <a:cs typeface="Times New Roman" pitchFamily="18" charset="0"/>
              </a:rPr>
              <a:t>CÂU HỎI: </a:t>
            </a:r>
            <a:r>
              <a:rPr lang="en-US" sz="3600" dirty="0">
                <a:latin typeface="Times New Roman" pitchFamily="18" charset="0"/>
                <a:cs typeface="Times New Roman" pitchFamily="18" charset="0"/>
              </a:rPr>
              <a:t>T</a:t>
            </a:r>
            <a:r>
              <a:rPr lang="vi-VN" sz="3600" dirty="0">
                <a:latin typeface="Times New Roman" pitchFamily="18" charset="0"/>
                <a:cs typeface="Times New Roman" pitchFamily="18" charset="0"/>
              </a:rPr>
              <a:t>rong nhiều phòng hòa nhạc, phòng chiếu phim, phòng ghi âm, người ta thường làm tường sần sùi hoặc treo màn nhung, trải thảm sàn để làm giảm âm phản xạ. Em hãy giải thích vì sao?</a:t>
            </a:r>
            <a:endParaRPr lang="en-US" sz="3600" i="1" dirty="0">
              <a:latin typeface="Times New Roman" pitchFamily="18" charset="0"/>
              <a:cs typeface="Times New Roman" pitchFamily="18" charset="0"/>
            </a:endParaRPr>
          </a:p>
        </p:txBody>
      </p:sp>
      <p:pic>
        <p:nvPicPr>
          <p:cNvPr id="6146" name="Picture 2" descr="sơn gai là gì, quy trình thi công sơn gai">
            <a:extLst>
              <a:ext uri="{FF2B5EF4-FFF2-40B4-BE49-F238E27FC236}">
                <a16:creationId xmlns=""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47102"/>
          <a:stretch/>
        </p:blipFill>
        <p:spPr bwMode="auto">
          <a:xfrm>
            <a:off x="0" y="0"/>
            <a:ext cx="1587663" cy="3097427"/>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5785"/>
          <a:stretch/>
        </p:blipFill>
        <p:spPr bwMode="auto">
          <a:xfrm>
            <a:off x="5410200" y="0"/>
            <a:ext cx="3733800" cy="3097427"/>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 xmlns:a16="http://schemas.microsoft.com/office/drawing/2014/main" id="{B0AB8E1B-D34B-434A-9B4F-BF63AC916AB9}"/>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76400" y="0"/>
            <a:ext cx="3733800" cy="311488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CAC7AE82-B1BD-88FA-CD92-76491684B202}"/>
              </a:ext>
            </a:extLst>
          </p:cNvPr>
          <p:cNvSpPr txBox="1"/>
          <p:nvPr/>
        </p:nvSpPr>
        <p:spPr>
          <a:xfrm>
            <a:off x="0" y="3124862"/>
            <a:ext cx="9144000" cy="3733138"/>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4000" dirty="0">
                <a:latin typeface="+mj-lt"/>
              </a:rPr>
              <a:t>Tường của nhà hát, phòng hòa nhạc, rạp chiếu phim thường được làm sần sùi hoặc treo, phủ rèm nhung, len, dạ.. để </a:t>
            </a:r>
            <a:r>
              <a:rPr lang="vi-VN" sz="4000" dirty="0">
                <a:solidFill>
                  <a:srgbClr val="0000FF"/>
                </a:solidFill>
                <a:latin typeface="+mj-lt"/>
              </a:rPr>
              <a:t>làm giảm tiếng vang</a:t>
            </a:r>
            <a:r>
              <a:rPr lang="vi-VN" sz="4000" dirty="0">
                <a:latin typeface="+mj-lt"/>
              </a:rPr>
              <a:t>, </a:t>
            </a:r>
            <a:r>
              <a:rPr lang="vi-VN" sz="4000" b="1" dirty="0">
                <a:solidFill>
                  <a:srgbClr val="C00000"/>
                </a:solidFill>
                <a:latin typeface="+mj-lt"/>
              </a:rPr>
              <a:t>giúp âm thanh được to, rõ hơn.</a:t>
            </a:r>
            <a:endParaRPr lang="en-US" sz="4000" i="1" dirty="0">
              <a:solidFill>
                <a:srgbClr val="C00000"/>
              </a:solidFill>
              <a:latin typeface="+mj-lt"/>
              <a:cs typeface="Calibri" panose="020F0502020204030204" pitchFamily="34" charset="0"/>
            </a:endParaRPr>
          </a:p>
        </p:txBody>
      </p:sp>
    </p:spTree>
    <p:extLst>
      <p:ext uri="{BB962C8B-B14F-4D97-AF65-F5344CB8AC3E}">
        <p14:creationId xmlns=""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Best Soundproofing Materials and Products • Soundproofing Tips">
            <a:extLst>
              <a:ext uri="{FF2B5EF4-FFF2-40B4-BE49-F238E27FC236}">
                <a16:creationId xmlns=""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619" r="21281"/>
          <a:stretch/>
        </p:blipFill>
        <p:spPr bwMode="auto">
          <a:xfrm>
            <a:off x="4648201" y="0"/>
            <a:ext cx="4495800" cy="25146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 xmlns:a16="http://schemas.microsoft.com/office/drawing/2014/main" id="{59BAA9C7-02AC-40B0-9AE0-D91A91D765E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495800"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7">
            <a:extLst>
              <a:ext uri="{FF2B5EF4-FFF2-40B4-BE49-F238E27FC236}">
                <a16:creationId xmlns="" xmlns:a16="http://schemas.microsoft.com/office/drawing/2014/main" id="{A3A803C3-C13A-4C0F-7D88-13D4170CF78B}"/>
              </a:ext>
            </a:extLst>
          </p:cNvPr>
          <p:cNvSpPr>
            <a:spLocks noChangeArrowheads="1"/>
          </p:cNvSpPr>
          <p:nvPr/>
        </p:nvSpPr>
        <p:spPr bwMode="auto">
          <a:xfrm>
            <a:off x="0" y="5334000"/>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mút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thảm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thu</a:t>
            </a:r>
            <a:r>
              <a:rPr lang="en-US" altLang="en-US" sz="4000" dirty="0">
                <a:latin typeface="Times New Roman" pitchFamily="18" charset="0"/>
                <a:cs typeface="Times New Roman" pitchFamily="18" charset="0"/>
              </a:rPr>
              <a:t>. </a:t>
            </a:r>
          </a:p>
        </p:txBody>
      </p:sp>
      <p:pic>
        <p:nvPicPr>
          <p:cNvPr id="9" name="Picture 2" descr="Auralex SonoFlat Grid Acoustic Foam Panels | Acoustic panels, Recording  studio design, Foam panels">
            <a:extLst>
              <a:ext uri="{FF2B5EF4-FFF2-40B4-BE49-F238E27FC236}">
                <a16:creationId xmlns="" xmlns:a16="http://schemas.microsoft.com/office/drawing/2014/main" id="{024F4430-6AB4-42BB-8E06-86B3379645C3}"/>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4274" r="4701"/>
          <a:stretch/>
        </p:blipFill>
        <p:spPr bwMode="auto">
          <a:xfrm>
            <a:off x="0" y="2743200"/>
            <a:ext cx="4724400" cy="2362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sohoa.vnexpress.net/Files/Subject/3B/9A/FE/FC/a2.jpg">
            <a:extLst>
              <a:ext uri="{FF2B5EF4-FFF2-40B4-BE49-F238E27FC236}">
                <a16:creationId xmlns="" xmlns:a16="http://schemas.microsoft.com/office/drawing/2014/main" id="{8BE2CEF3-8448-4B4C-9945-B24B80B3719E}"/>
              </a:ext>
            </a:extLst>
          </p:cNvPr>
          <p:cNvPicPr>
            <a:picLocks noChangeAspect="1" noChangeArrowheads="1"/>
          </p:cNvPicPr>
          <p:nvPr/>
        </p:nvPicPr>
        <p:blipFill>
          <a:blip r:embed="rId6" r:link="rId7">
            <a:extLst>
              <a:ext uri="{28A0092B-C50C-407E-A947-70E740481C1C}">
                <a14:useLocalDpi xmlns="" xmlns:a14="http://schemas.microsoft.com/office/drawing/2010/main" val="0"/>
              </a:ext>
            </a:extLst>
          </a:blip>
          <a:srcRect/>
          <a:stretch>
            <a:fillRect/>
          </a:stretch>
        </p:blipFill>
        <p:spPr bwMode="auto">
          <a:xfrm>
            <a:off x="4876800" y="2667000"/>
            <a:ext cx="4267200" cy="2595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763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plus(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685801" y="1524000"/>
            <a:ext cx="7848600" cy="2862322"/>
          </a:xfrm>
          <a:prstGeom prst="rect">
            <a:avLst/>
          </a:prstGeom>
        </p:spPr>
        <p:txBody>
          <a:bodyPr wrap="square">
            <a:spAutoFit/>
          </a:bodyPr>
          <a:lstStyle/>
          <a:p>
            <a:pPr algn="ctr"/>
            <a:r>
              <a:rPr lang="vi-VN" sz="6000" b="1" dirty="0" smtClean="0">
                <a:solidFill>
                  <a:srgbClr val="FF0000"/>
                </a:solidFill>
                <a:latin typeface="Times New Roman" pitchFamily="18" charset="0"/>
              </a:rPr>
              <a:t>BÀI 14:PHẢN </a:t>
            </a:r>
            <a:r>
              <a:rPr lang="vi-VN" sz="6000" b="1" dirty="0" smtClean="0">
                <a:solidFill>
                  <a:srgbClr val="FF1515"/>
                </a:solidFill>
                <a:latin typeface="Times New Roman" pitchFamily="18" charset="0"/>
              </a:rPr>
              <a:t>XẠ ÂM CHỐNG Ô NHIỄM TIẾNG ỒN</a:t>
            </a:r>
            <a:endParaRPr lang="en-US" sz="6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6520311" cy="584775"/>
          </a:xfrm>
          <a:prstGeom prst="rect">
            <a:avLst/>
          </a:prstGeom>
        </p:spPr>
        <p:txBody>
          <a:bodyPr wrap="none">
            <a:spAutoFit/>
          </a:bodyPr>
          <a:lstStyle/>
          <a:p>
            <a:r>
              <a:rPr lang="en-US" altLang="en-US" sz="3200" b="1" dirty="0" smtClean="0">
                <a:latin typeface="Times New Roman" pitchFamily="18" charset="0"/>
                <a:cs typeface="Times New Roman" pitchFamily="18" charset="0"/>
              </a:rPr>
              <a:t>III. CHỐNG Ô NHIỄM TIẾNG ỒN</a:t>
            </a:r>
            <a:endParaRPr lang="en-US" sz="3200" dirty="0"/>
          </a:p>
        </p:txBody>
      </p:sp>
      <p:sp>
        <p:nvSpPr>
          <p:cNvPr id="4" name="Rectangle 3"/>
          <p:cNvSpPr/>
          <p:nvPr/>
        </p:nvSpPr>
        <p:spPr>
          <a:xfrm>
            <a:off x="0" y="457200"/>
            <a:ext cx="9144000" cy="1754326"/>
          </a:xfrm>
          <a:prstGeom prst="rect">
            <a:avLst/>
          </a:prstGeom>
        </p:spPr>
        <p:txBody>
          <a:bodyPr wrap="square">
            <a:spAutoFit/>
          </a:bodyPr>
          <a:lstStyle/>
          <a:p>
            <a:pPr algn="just">
              <a:spcAft>
                <a:spcPts val="1200"/>
              </a:spcAft>
            </a:pPr>
            <a:r>
              <a:rPr lang="vi-VN" sz="3600" dirty="0" smtClean="0">
                <a:latin typeface="+mj-lt"/>
                <a:cs typeface="Calibri" panose="020F0502020204030204" pitchFamily="34" charset="0"/>
              </a:rPr>
              <a:t>Âm thanh có vai trò quan trọng trong đời sống con người và động vật nhưng không</a:t>
            </a:r>
            <a:r>
              <a:rPr lang="en-US" sz="3600" dirty="0" smtClean="0">
                <a:latin typeface="+mj-lt"/>
                <a:cs typeface="Calibri" panose="020F0502020204030204" pitchFamily="34" charset="0"/>
              </a:rPr>
              <a:t> </a:t>
            </a:r>
            <a:r>
              <a:rPr lang="vi-VN" sz="3600" dirty="0" smtClean="0">
                <a:latin typeface="+mj-lt"/>
                <a:cs typeface="Calibri" panose="020F0502020204030204" pitchFamily="34" charset="0"/>
              </a:rPr>
              <a:t>phải âm thanh nào cũng có ích mà có âm thanh có hại</a:t>
            </a:r>
            <a:r>
              <a:rPr lang="en-US" sz="3600" dirty="0" smtClean="0">
                <a:latin typeface="+mj-lt"/>
                <a:cs typeface="Calibri" panose="020F0502020204030204" pitchFamily="34" charset="0"/>
              </a:rPr>
              <a:t>.</a:t>
            </a:r>
            <a:endParaRPr lang="en-US" sz="3600" i="1" dirty="0">
              <a:latin typeface="+mj-lt"/>
              <a:cs typeface="Calibri" panose="020F0502020204030204" pitchFamily="34" charset="0"/>
            </a:endParaRPr>
          </a:p>
        </p:txBody>
      </p:sp>
      <p:pic>
        <p:nvPicPr>
          <p:cNvPr id="5" name="Picture 4">
            <a:extLst>
              <a:ext uri="{FF2B5EF4-FFF2-40B4-BE49-F238E27FC236}">
                <a16:creationId xmlns="" xmlns:a16="http://schemas.microsoft.com/office/drawing/2014/main" id="{0E447F6C-3A8F-2620-56A7-E685A54599D9}"/>
              </a:ext>
            </a:extLst>
          </p:cNvPr>
          <p:cNvPicPr>
            <a:picLocks noChangeAspect="1"/>
          </p:cNvPicPr>
          <p:nvPr/>
        </p:nvPicPr>
        <p:blipFill>
          <a:blip r:embed="rId3">
            <a:extLst>
              <a:ext uri="{BEBA8EAE-BF5A-486C-A8C5-ECC9F3942E4B}">
                <a14:imgProps xmlns="" xmlns:a14="http://schemas.microsoft.com/office/drawing/2010/main">
                  <a14:imgLayer r:embed="">
                    <a14:imgEffect>
                      <a14:brightnessContrast contrast="40000"/>
                    </a14:imgEffect>
                  </a14:imgLayer>
                </a14:imgProps>
              </a:ext>
            </a:extLst>
          </a:blip>
          <a:stretch>
            <a:fillRect/>
          </a:stretch>
        </p:blipFill>
        <p:spPr>
          <a:xfrm>
            <a:off x="0" y="2362200"/>
            <a:ext cx="91440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10150904" cy="7086600"/>
          </a:xfrm>
          <a:prstGeom prst="rect">
            <a:avLst/>
          </a:prstGeom>
          <a:noFill/>
        </p:spPr>
      </p:pic>
      <p:sp>
        <p:nvSpPr>
          <p:cNvPr id="3" name="TextBox 2">
            <a:extLst>
              <a:ext uri="{FF2B5EF4-FFF2-40B4-BE49-F238E27FC236}">
                <a16:creationId xmlns="" xmlns:a16="http://schemas.microsoft.com/office/drawing/2014/main" id="{96B20A04-A7F8-4FE8-A2E0-DF27DCF76CB2}"/>
              </a:ext>
            </a:extLst>
          </p:cNvPr>
          <p:cNvSpPr txBox="1"/>
          <p:nvPr/>
        </p:nvSpPr>
        <p:spPr>
          <a:xfrm>
            <a:off x="0" y="0"/>
            <a:ext cx="9982200" cy="2062103"/>
          </a:xfrm>
          <a:prstGeom prst="rect">
            <a:avLst/>
          </a:prstGeom>
          <a:noFill/>
        </p:spPr>
        <p:txBody>
          <a:bodyPr wrap="square" rtlCol="0">
            <a:spAutoFit/>
          </a:bodyPr>
          <a:lstStyle/>
          <a:p>
            <a:r>
              <a:rPr lang="vi-VN" sz="3200" dirty="0">
                <a:latin typeface="+mj-lt"/>
                <a:cs typeface="Calibri" panose="020F0502020204030204" pitchFamily="34" charset="0"/>
              </a:rPr>
              <a:t>Những âm thanh </a:t>
            </a:r>
            <a:r>
              <a:rPr lang="vi-VN" sz="3200" i="1" dirty="0" smtClean="0">
                <a:solidFill>
                  <a:srgbClr val="00B050"/>
                </a:solidFill>
                <a:latin typeface="+mj-lt"/>
                <a:cs typeface="Calibri" panose="020F0502020204030204" pitchFamily="34" charset="0"/>
              </a:rPr>
              <a:t>to,kéo </a:t>
            </a:r>
            <a:r>
              <a:rPr lang="vi-VN" sz="3200" i="1" dirty="0">
                <a:solidFill>
                  <a:srgbClr val="00B050"/>
                </a:solidFill>
                <a:latin typeface="+mj-lt"/>
                <a:cs typeface="Calibri" panose="020F0502020204030204" pitchFamily="34" charset="0"/>
              </a:rPr>
              <a:t>dài </a:t>
            </a:r>
            <a:r>
              <a:rPr lang="vi-VN" sz="3200" dirty="0">
                <a:latin typeface="+mj-lt"/>
                <a:cs typeface="Calibri" panose="020F0502020204030204" pitchFamily="34" charset="0"/>
              </a:rPr>
              <a:t>có thể </a:t>
            </a:r>
            <a:r>
              <a:rPr lang="vi-VN" sz="3200" i="1" dirty="0">
                <a:solidFill>
                  <a:srgbClr val="00B050"/>
                </a:solidFill>
                <a:latin typeface="+mj-lt"/>
                <a:cs typeface="Calibri" panose="020F0502020204030204" pitchFamily="34" charset="0"/>
              </a:rPr>
              <a:t>có hại đến sức khoẻ và hoạt động bình thường</a:t>
            </a:r>
            <a:r>
              <a:rPr lang="en-US" sz="3200" dirty="0">
                <a:latin typeface="+mj-lt"/>
                <a:cs typeface="Calibri" panose="020F0502020204030204" pitchFamily="34" charset="0"/>
              </a:rPr>
              <a:t> </a:t>
            </a:r>
            <a:r>
              <a:rPr lang="vi-VN" sz="3200" dirty="0">
                <a:latin typeface="+mj-lt"/>
                <a:cs typeface="Calibri" panose="020F0502020204030204" pitchFamily="34" charset="0"/>
              </a:rPr>
              <a:t>của con người gọi là </a:t>
            </a:r>
            <a:r>
              <a:rPr lang="vi-VN" sz="3200" b="1" dirty="0">
                <a:solidFill>
                  <a:srgbClr val="FF0000"/>
                </a:solidFill>
                <a:latin typeface="+mj-lt"/>
                <a:cs typeface="Calibri" panose="020F0502020204030204" pitchFamily="34" charset="0"/>
              </a:rPr>
              <a:t>tiếng ồn</a:t>
            </a:r>
            <a:r>
              <a:rPr lang="vi-VN" sz="3200" dirty="0">
                <a:latin typeface="+mj-lt"/>
                <a:cs typeface="Calibri" panose="020F0502020204030204" pitchFamily="34" charset="0"/>
              </a:rPr>
              <a:t>.</a:t>
            </a:r>
            <a:r>
              <a:rPr lang="en-US" sz="3200" dirty="0">
                <a:latin typeface="+mj-lt"/>
                <a:cs typeface="Calibri" panose="020F0502020204030204" pitchFamily="34" charset="0"/>
              </a:rPr>
              <a:t> </a:t>
            </a:r>
          </a:p>
          <a:p>
            <a:r>
              <a:rPr lang="vi-VN" sz="3200" dirty="0">
                <a:latin typeface="+mj-lt"/>
                <a:cs typeface="Calibri" panose="020F0502020204030204" pitchFamily="34" charset="0"/>
              </a:rPr>
              <a:t>Ở</a:t>
            </a:r>
            <a:r>
              <a:rPr lang="en-US" sz="3200" dirty="0">
                <a:latin typeface="+mj-lt"/>
                <a:cs typeface="Calibri" panose="020F0502020204030204" pitchFamily="34" charset="0"/>
              </a:rPr>
              <a:t> </a:t>
            </a:r>
            <a:r>
              <a:rPr lang="vi-VN" sz="3200" dirty="0">
                <a:latin typeface="+mj-lt"/>
                <a:cs typeface="Calibri" panose="020F0502020204030204" pitchFamily="34" charset="0"/>
              </a:rPr>
              <a:t>những nơi thường xuyên có tiếng ồn,</a:t>
            </a:r>
            <a:r>
              <a:rPr lang="en-US" sz="3200" dirty="0">
                <a:latin typeface="+mj-lt"/>
                <a:cs typeface="Calibri" panose="020F0502020204030204" pitchFamily="34" charset="0"/>
              </a:rPr>
              <a:t> </a:t>
            </a:r>
            <a:r>
              <a:rPr lang="vi-VN" sz="3200" dirty="0">
                <a:latin typeface="+mj-lt"/>
                <a:cs typeface="Calibri" panose="020F0502020204030204" pitchFamily="34" charset="0"/>
              </a:rPr>
              <a:t>ta nói môi</a:t>
            </a:r>
            <a:r>
              <a:rPr lang="en-US" sz="3200" dirty="0">
                <a:latin typeface="+mj-lt"/>
                <a:cs typeface="Calibri" panose="020F0502020204030204" pitchFamily="34" charset="0"/>
              </a:rPr>
              <a:t> </a:t>
            </a:r>
            <a:r>
              <a:rPr lang="vi-VN" sz="3200" dirty="0">
                <a:latin typeface="+mj-lt"/>
                <a:cs typeface="Calibri" panose="020F0502020204030204" pitchFamily="34" charset="0"/>
              </a:rPr>
              <a:t>trường sống tại đó bị</a:t>
            </a:r>
            <a:r>
              <a:rPr lang="en-US" sz="3200" dirty="0">
                <a:latin typeface="+mj-lt"/>
                <a:cs typeface="Calibri" panose="020F0502020204030204" pitchFamily="34" charset="0"/>
              </a:rPr>
              <a:t> </a:t>
            </a:r>
            <a:r>
              <a:rPr lang="vi-VN" sz="3200" b="1" dirty="0">
                <a:solidFill>
                  <a:srgbClr val="FF0000"/>
                </a:solidFill>
                <a:latin typeface="+mj-lt"/>
                <a:cs typeface="Calibri" panose="020F0502020204030204" pitchFamily="34" charset="0"/>
              </a:rPr>
              <a:t>ô</a:t>
            </a:r>
            <a:r>
              <a:rPr lang="en-US" sz="3200" b="1" dirty="0">
                <a:solidFill>
                  <a:srgbClr val="FF0000"/>
                </a:solidFill>
                <a:latin typeface="+mj-lt"/>
                <a:cs typeface="Calibri" panose="020F0502020204030204" pitchFamily="34" charset="0"/>
              </a:rPr>
              <a:t> </a:t>
            </a:r>
            <a:r>
              <a:rPr lang="vi-VN" sz="3200" b="1" dirty="0">
                <a:solidFill>
                  <a:srgbClr val="FF0000"/>
                </a:solidFill>
                <a:latin typeface="+mj-lt"/>
                <a:cs typeface="Calibri" panose="020F0502020204030204" pitchFamily="34" charset="0"/>
              </a:rPr>
              <a:t>nhiễm tiếng ồn.</a:t>
            </a:r>
          </a:p>
        </p:txBody>
      </p:sp>
      <p:sp>
        <p:nvSpPr>
          <p:cNvPr id="4" name="TextBox 3">
            <a:extLst>
              <a:ext uri="{FF2B5EF4-FFF2-40B4-BE49-F238E27FC236}">
                <a16:creationId xmlns="" xmlns:a16="http://schemas.microsoft.com/office/drawing/2014/main" id="{C8B9B702-89DF-D9D1-8949-79CC29222F05}"/>
              </a:ext>
            </a:extLst>
          </p:cNvPr>
          <p:cNvSpPr txBox="1"/>
          <p:nvPr/>
        </p:nvSpPr>
        <p:spPr>
          <a:xfrm>
            <a:off x="0" y="1905000"/>
            <a:ext cx="9677400" cy="1077218"/>
          </a:xfrm>
          <a:prstGeom prst="rect">
            <a:avLst/>
          </a:prstGeom>
          <a:noFill/>
        </p:spPr>
        <p:txBody>
          <a:bodyPr wrap="square" rtlCol="0">
            <a:spAutoFit/>
          </a:bodyPr>
          <a:lstStyle/>
          <a:p>
            <a:pPr algn="ctr" defTabSz="1219170">
              <a:buClr>
                <a:srgbClr val="000000"/>
              </a:buClr>
            </a:pPr>
            <a:r>
              <a:rPr lang="en-US" sz="3200" b="1" kern="0" dirty="0">
                <a:solidFill>
                  <a:srgbClr val="00B050"/>
                </a:solidFill>
                <a:latin typeface="Times New Roman" pitchFamily="18" charset="0"/>
                <a:ea typeface="Hiragino Kaku Gothic StdN W8" panose="020B0800000000000000" pitchFamily="34" charset="-128"/>
                <a:cs typeface="Times New Roman" pitchFamily="18" charset="0"/>
                <a:sym typeface="Arial"/>
              </a:rPr>
              <a:t>TÌM HIỂU ÂM THANH NÀO LÀ </a:t>
            </a:r>
            <a:r>
              <a:rPr lang="en-US" sz="3200" b="1" kern="0" dirty="0">
                <a:solidFill>
                  <a:srgbClr val="FF0000"/>
                </a:solidFill>
                <a:latin typeface="Times New Roman" pitchFamily="18" charset="0"/>
                <a:ea typeface="Hiragino Kaku Gothic StdN W8" panose="020B0800000000000000" pitchFamily="34" charset="-128"/>
                <a:cs typeface="Times New Roman" pitchFamily="18" charset="0"/>
                <a:sym typeface="Arial"/>
              </a:rPr>
              <a:t>TIẾNG ỒN</a:t>
            </a:r>
          </a:p>
          <a:p>
            <a:pPr algn="ctr" defTabSz="1219170">
              <a:buClr>
                <a:srgbClr val="000000"/>
              </a:buClr>
            </a:pPr>
            <a:r>
              <a:rPr lang="en-US" sz="3200" kern="0" dirty="0">
                <a:latin typeface="Times New Roman" pitchFamily="18" charset="0"/>
                <a:ea typeface="Hiragino Kaku Gothic StdN W8" panose="020B0800000000000000" pitchFamily="34" charset="-128"/>
                <a:cs typeface="Times New Roman" pitchFamily="18" charset="0"/>
                <a:sym typeface="Arial"/>
              </a:rPr>
              <a:t>(HS </a:t>
            </a:r>
            <a:r>
              <a:rPr lang="en-US" sz="3200" kern="0" dirty="0" err="1">
                <a:latin typeface="Times New Roman" pitchFamily="18" charset="0"/>
                <a:ea typeface="Hiragino Kaku Gothic StdN W8" panose="020B0800000000000000" pitchFamily="34" charset="-128"/>
                <a:cs typeface="Times New Roman" pitchFamily="18" charset="0"/>
                <a:sym typeface="Arial"/>
              </a:rPr>
              <a:t>hoàn</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thành</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phiếu</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bài</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tập</a:t>
            </a:r>
            <a:r>
              <a:rPr lang="en-US" sz="3200" kern="0" dirty="0">
                <a:latin typeface="Times New Roman" pitchFamily="18" charset="0"/>
                <a:ea typeface="Hiragino Kaku Gothic StdN W8" panose="020B0800000000000000" pitchFamily="34" charset="-128"/>
                <a:cs typeface="Times New Roman" pitchFamily="18" charset="0"/>
                <a:sym typeface="Arial"/>
              </a:rPr>
              <a:t> </a:t>
            </a:r>
            <a:r>
              <a:rPr lang="en-US" sz="3200" kern="0" dirty="0" err="1">
                <a:latin typeface="Times New Roman" pitchFamily="18" charset="0"/>
                <a:ea typeface="Hiragino Kaku Gothic StdN W8" panose="020B0800000000000000" pitchFamily="34" charset="-128"/>
                <a:cs typeface="Times New Roman" pitchFamily="18" charset="0"/>
                <a:sym typeface="Arial"/>
              </a:rPr>
              <a:t>số</a:t>
            </a:r>
            <a:r>
              <a:rPr lang="en-US" sz="3200" kern="0" dirty="0">
                <a:latin typeface="Times New Roman" pitchFamily="18" charset="0"/>
                <a:ea typeface="Hiragino Kaku Gothic StdN W8" panose="020B0800000000000000" pitchFamily="34" charset="-128"/>
                <a:cs typeface="Times New Roman" pitchFamily="18" charset="0"/>
                <a:sym typeface="Arial"/>
              </a:rPr>
              <a:t> 3)</a:t>
            </a:r>
            <a:endParaRPr lang="en-US" sz="3200" kern="0" dirty="0">
              <a:latin typeface="Times New Roman" pitchFamily="18" charset="0"/>
              <a:cs typeface="Times New Roman" pitchFamily="18" charset="0"/>
              <a:sym typeface="Arial"/>
            </a:endParaRPr>
          </a:p>
        </p:txBody>
      </p:sp>
      <p:sp>
        <p:nvSpPr>
          <p:cNvPr id="5" name="Rounded Rectangle 23">
            <a:extLst>
              <a:ext uri="{FF2B5EF4-FFF2-40B4-BE49-F238E27FC236}">
                <a16:creationId xmlns="" xmlns:a16="http://schemas.microsoft.com/office/drawing/2014/main" id="{BB244356-BCEB-AECA-F0BF-71822AF6E27E}"/>
              </a:ext>
            </a:extLst>
          </p:cNvPr>
          <p:cNvSpPr/>
          <p:nvPr/>
        </p:nvSpPr>
        <p:spPr>
          <a:xfrm>
            <a:off x="0" y="2895600"/>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1.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err="1">
                <a:solidFill>
                  <a:schemeClr val="accent5">
                    <a:lumMod val="50000"/>
                  </a:schemeClr>
                </a:solidFill>
                <a:latin typeface="Times New Roman" pitchFamily="18" charset="0"/>
                <a:cs typeface="Times New Roman" pitchFamily="18" charset="0"/>
                <a:sym typeface="Arial"/>
              </a:rPr>
              <a:t>còi</a:t>
            </a:r>
            <a:r>
              <a:rPr lang="en-US" sz="3200" b="1" kern="0" dirty="0">
                <a:solidFill>
                  <a:schemeClr val="accent5">
                    <a:lumMod val="50000"/>
                  </a:schemeClr>
                </a:solidFill>
                <a:latin typeface="Times New Roman" pitchFamily="18" charset="0"/>
                <a:cs typeface="Times New Roman" pitchFamily="18" charset="0"/>
                <a:sym typeface="Arial"/>
              </a:rPr>
              <a:t> </a:t>
            </a:r>
            <a:r>
              <a:rPr lang="en-US" sz="3200" b="1" kern="0" dirty="0" err="1">
                <a:solidFill>
                  <a:schemeClr val="accent5">
                    <a:lumMod val="50000"/>
                  </a:schemeClr>
                </a:solidFill>
                <a:latin typeface="Times New Roman" pitchFamily="18" charset="0"/>
                <a:cs typeface="Times New Roman" pitchFamily="18" charset="0"/>
                <a:sym typeface="Arial"/>
              </a:rPr>
              <a:t>hú</a:t>
            </a:r>
            <a:r>
              <a:rPr lang="en-US" sz="3200" b="1" kern="0" dirty="0">
                <a:solidFill>
                  <a:schemeClr val="accent5">
                    <a:lumMod val="50000"/>
                  </a:schemeClr>
                </a:solidFill>
                <a:latin typeface="Times New Roman" pitchFamily="18" charset="0"/>
                <a:cs typeface="Times New Roman" pitchFamily="18" charset="0"/>
                <a:sym typeface="Arial"/>
              </a:rPr>
              <a:t> </a:t>
            </a:r>
            <a:r>
              <a:rPr lang="vi-VN" sz="3200" b="1" kern="0" dirty="0">
                <a:solidFill>
                  <a:schemeClr val="accent5">
                    <a:lumMod val="50000"/>
                  </a:schemeClr>
                </a:solidFill>
                <a:latin typeface="Times New Roman" pitchFamily="18" charset="0"/>
                <a:cs typeface="Times New Roman" pitchFamily="18" charset="0"/>
                <a:sym typeface="Arial"/>
              </a:rPr>
              <a:t>xe cứu thương.</a:t>
            </a:r>
          </a:p>
        </p:txBody>
      </p:sp>
      <p:sp>
        <p:nvSpPr>
          <p:cNvPr id="6" name="Rounded Rectangle 23">
            <a:extLst>
              <a:ext uri="{FF2B5EF4-FFF2-40B4-BE49-F238E27FC236}">
                <a16:creationId xmlns="" xmlns:a16="http://schemas.microsoft.com/office/drawing/2014/main" id="{F9E96F93-66E2-9A71-19E3-EAD0A41A4FD1}"/>
              </a:ext>
            </a:extLst>
          </p:cNvPr>
          <p:cNvSpPr/>
          <p:nvPr/>
        </p:nvSpPr>
        <p:spPr>
          <a:xfrm>
            <a:off x="3429000" y="2971800"/>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2.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a:solidFill>
                  <a:schemeClr val="accent5">
                    <a:lumMod val="50000"/>
                  </a:schemeClr>
                </a:solidFill>
                <a:latin typeface="Times New Roman" pitchFamily="18" charset="0"/>
                <a:cs typeface="Times New Roman" pitchFamily="18" charset="0"/>
                <a:sym typeface="Arial"/>
              </a:rPr>
              <a:t>HS </a:t>
            </a:r>
            <a:r>
              <a:rPr lang="vi-VN" sz="3200" b="1" kern="0" dirty="0">
                <a:solidFill>
                  <a:schemeClr val="accent5">
                    <a:lumMod val="50000"/>
                  </a:schemeClr>
                </a:solidFill>
                <a:latin typeface="Times New Roman" pitchFamily="18" charset="0"/>
                <a:cs typeface="Times New Roman" pitchFamily="18" charset="0"/>
                <a:sym typeface="Arial"/>
              </a:rPr>
              <a:t>phát biểu trong lớp.</a:t>
            </a:r>
          </a:p>
        </p:txBody>
      </p:sp>
      <p:sp>
        <p:nvSpPr>
          <p:cNvPr id="7" name="Rounded Rectangle 23">
            <a:extLst>
              <a:ext uri="{FF2B5EF4-FFF2-40B4-BE49-F238E27FC236}">
                <a16:creationId xmlns="" xmlns:a16="http://schemas.microsoft.com/office/drawing/2014/main" id="{FB537048-42BD-F3D0-1EE9-CE3F4FFE16FF}"/>
              </a:ext>
            </a:extLst>
          </p:cNvPr>
          <p:cNvSpPr/>
          <p:nvPr/>
        </p:nvSpPr>
        <p:spPr>
          <a:xfrm>
            <a:off x="6858000" y="2971800"/>
            <a:ext cx="26670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3. </a:t>
            </a:r>
            <a:r>
              <a:rPr lang="vi-VN" sz="3000" b="1" kern="0" dirty="0">
                <a:solidFill>
                  <a:schemeClr val="accent5">
                    <a:lumMod val="50000"/>
                  </a:schemeClr>
                </a:solidFill>
                <a:latin typeface="Times New Roman" pitchFamily="18" charset="0"/>
                <a:cs typeface="Times New Roman" pitchFamily="18" charset="0"/>
                <a:sym typeface="Arial"/>
              </a:rPr>
              <a:t>Tiếng sấm</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8" name="Rounded Rectangle 23">
            <a:extLst>
              <a:ext uri="{FF2B5EF4-FFF2-40B4-BE49-F238E27FC236}">
                <a16:creationId xmlns="" xmlns:a16="http://schemas.microsoft.com/office/drawing/2014/main" id="{172681DF-5691-088C-6CC8-535F99B53111}"/>
              </a:ext>
            </a:extLst>
          </p:cNvPr>
          <p:cNvSpPr/>
          <p:nvPr/>
        </p:nvSpPr>
        <p:spPr>
          <a:xfrm>
            <a:off x="0" y="4267200"/>
            <a:ext cx="34290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4. </a:t>
            </a:r>
            <a:r>
              <a:rPr lang="vi-VN" sz="3000" b="1" kern="0" dirty="0">
                <a:solidFill>
                  <a:schemeClr val="accent5">
                    <a:lumMod val="50000"/>
                  </a:schemeClr>
                </a:solidFill>
                <a:latin typeface="Times New Roman" pitchFamily="18" charset="0"/>
                <a:cs typeface="Times New Roman" pitchFamily="18" charset="0"/>
                <a:sym typeface="Arial"/>
              </a:rPr>
              <a:t>Tiếng máy khoan bê tông gần khu dân cư</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9" name="Rounded Rectangle 23">
            <a:extLst>
              <a:ext uri="{FF2B5EF4-FFF2-40B4-BE49-F238E27FC236}">
                <a16:creationId xmlns="" xmlns:a16="http://schemas.microsoft.com/office/drawing/2014/main" id="{77C5E568-86BD-7025-E989-821C72CD706D}"/>
              </a:ext>
            </a:extLst>
          </p:cNvPr>
          <p:cNvSpPr/>
          <p:nvPr/>
        </p:nvSpPr>
        <p:spPr>
          <a:xfrm>
            <a:off x="3505200" y="4343400"/>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5. </a:t>
            </a:r>
            <a:r>
              <a:rPr lang="vi-VN" sz="3000" b="1" kern="0" dirty="0">
                <a:solidFill>
                  <a:schemeClr val="accent5">
                    <a:lumMod val="50000"/>
                  </a:schemeClr>
                </a:solidFill>
                <a:latin typeface="Times New Roman" pitchFamily="18" charset="0"/>
                <a:cs typeface="Times New Roman" pitchFamily="18" charset="0"/>
                <a:sym typeface="Arial"/>
              </a:rPr>
              <a:t>Tiếng ồn từ khu chợ gần lớp học</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10" name="Rounded Rectangle 23">
            <a:extLst>
              <a:ext uri="{FF2B5EF4-FFF2-40B4-BE49-F238E27FC236}">
                <a16:creationId xmlns="" xmlns:a16="http://schemas.microsoft.com/office/drawing/2014/main" id="{AB0A79D7-623A-C8C7-981E-6306823FCC29}"/>
              </a:ext>
            </a:extLst>
          </p:cNvPr>
          <p:cNvSpPr/>
          <p:nvPr/>
        </p:nvSpPr>
        <p:spPr>
          <a:xfrm>
            <a:off x="6934200" y="4343400"/>
            <a:ext cx="2590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6. </a:t>
            </a:r>
            <a:r>
              <a:rPr lang="vi-VN" sz="3000" b="1" kern="0" dirty="0">
                <a:solidFill>
                  <a:schemeClr val="accent5">
                    <a:lumMod val="50000"/>
                  </a:schemeClr>
                </a:solidFill>
                <a:latin typeface="Times New Roman" pitchFamily="18" charset="0"/>
                <a:cs typeface="Times New Roman" pitchFamily="18" charset="0"/>
                <a:sym typeface="Arial"/>
              </a:rPr>
              <a:t>Tiếng hát karaoke vào đêm khuya.</a:t>
            </a:r>
          </a:p>
        </p:txBody>
      </p:sp>
      <p:sp>
        <p:nvSpPr>
          <p:cNvPr id="11" name="Rounded Rectangle 23">
            <a:extLst>
              <a:ext uri="{FF2B5EF4-FFF2-40B4-BE49-F238E27FC236}">
                <a16:creationId xmlns="" xmlns:a16="http://schemas.microsoft.com/office/drawing/2014/main" id="{356D8EC0-742B-8894-BACF-1066B982ADCF}"/>
              </a:ext>
            </a:extLst>
          </p:cNvPr>
          <p:cNvSpPr/>
          <p:nvPr/>
        </p:nvSpPr>
        <p:spPr>
          <a:xfrm>
            <a:off x="0" y="5603575"/>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7. </a:t>
            </a:r>
            <a:r>
              <a:rPr lang="vi-VN" sz="3200" b="1" kern="0" dirty="0">
                <a:solidFill>
                  <a:schemeClr val="accent5">
                    <a:lumMod val="50000"/>
                  </a:schemeClr>
                </a:solidFill>
                <a:latin typeface="Times New Roman" pitchFamily="18" charset="0"/>
                <a:cs typeface="Times New Roman" pitchFamily="18" charset="0"/>
                <a:sym typeface="Arial"/>
              </a:rPr>
              <a:t>Tiếng róc rách của thác nước </a:t>
            </a:r>
            <a:r>
              <a:rPr lang="en-US" sz="3200" b="1" kern="0" dirty="0" err="1">
                <a:solidFill>
                  <a:schemeClr val="accent5">
                    <a:lumMod val="50000"/>
                  </a:schemeClr>
                </a:solidFill>
                <a:latin typeface="Times New Roman" pitchFamily="18" charset="0"/>
                <a:cs typeface="Times New Roman" pitchFamily="18" charset="0"/>
                <a:sym typeface="Arial"/>
              </a:rPr>
              <a:t>chảy</a:t>
            </a:r>
            <a:r>
              <a:rPr lang="en-US" sz="3200" b="1" kern="0" dirty="0">
                <a:solidFill>
                  <a:schemeClr val="accent5">
                    <a:lumMod val="50000"/>
                  </a:schemeClr>
                </a:solidFill>
                <a:latin typeface="Times New Roman" pitchFamily="18" charset="0"/>
                <a:cs typeface="Times New Roman" pitchFamily="18" charset="0"/>
                <a:sym typeface="Arial"/>
              </a:rPr>
              <a:t>.</a:t>
            </a:r>
            <a:endParaRPr lang="vi-VN" sz="3200" b="1" kern="0" dirty="0">
              <a:solidFill>
                <a:schemeClr val="accent5">
                  <a:lumMod val="50000"/>
                </a:schemeClr>
              </a:solidFill>
              <a:latin typeface="Times New Roman" pitchFamily="18" charset="0"/>
              <a:cs typeface="Times New Roman" pitchFamily="18" charset="0"/>
              <a:sym typeface="Arial"/>
            </a:endParaRPr>
          </a:p>
        </p:txBody>
      </p:sp>
      <p:sp>
        <p:nvSpPr>
          <p:cNvPr id="12" name="Rounded Rectangle 23">
            <a:extLst>
              <a:ext uri="{FF2B5EF4-FFF2-40B4-BE49-F238E27FC236}">
                <a16:creationId xmlns="" xmlns:a16="http://schemas.microsoft.com/office/drawing/2014/main" id="{EC6485B8-7C87-CC0C-E713-EF96C86A914B}"/>
              </a:ext>
            </a:extLst>
          </p:cNvPr>
          <p:cNvSpPr/>
          <p:nvPr/>
        </p:nvSpPr>
        <p:spPr>
          <a:xfrm>
            <a:off x="3429000" y="5791200"/>
            <a:ext cx="32004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8. T</a:t>
            </a:r>
            <a:r>
              <a:rPr lang="vi-VN" sz="3200" b="1" kern="0" dirty="0">
                <a:solidFill>
                  <a:schemeClr val="accent5">
                    <a:lumMod val="50000"/>
                  </a:schemeClr>
                </a:solidFill>
                <a:latin typeface="Times New Roman" pitchFamily="18" charset="0"/>
                <a:cs typeface="Times New Roman" pitchFamily="18" charset="0"/>
                <a:sym typeface="Arial"/>
              </a:rPr>
              <a:t>iếng còi inh ỏi trên đường phố</a:t>
            </a:r>
            <a:r>
              <a:rPr lang="en-US" sz="3200" b="1" kern="0" dirty="0">
                <a:solidFill>
                  <a:schemeClr val="accent5">
                    <a:lumMod val="50000"/>
                  </a:schemeClr>
                </a:solidFill>
                <a:latin typeface="Times New Roman" pitchFamily="18" charset="0"/>
                <a:cs typeface="Times New Roman" pitchFamily="18" charset="0"/>
                <a:sym typeface="Arial"/>
              </a:rPr>
              <a:t>.</a:t>
            </a:r>
            <a:r>
              <a:rPr lang="vi-VN" sz="3200" b="1" kern="0" dirty="0">
                <a:solidFill>
                  <a:schemeClr val="accent5">
                    <a:lumMod val="50000"/>
                  </a:schemeClr>
                </a:solidFill>
                <a:latin typeface="Times New Roman" pitchFamily="18" charset="0"/>
                <a:cs typeface="Times New Roman" pitchFamily="18" charset="0"/>
                <a:sym typeface="Arial"/>
              </a:rPr>
              <a:t> </a:t>
            </a:r>
          </a:p>
        </p:txBody>
      </p:sp>
      <p:sp>
        <p:nvSpPr>
          <p:cNvPr id="13" name="Rounded Rectangle 23">
            <a:extLst>
              <a:ext uri="{FF2B5EF4-FFF2-40B4-BE49-F238E27FC236}">
                <a16:creationId xmlns="" xmlns:a16="http://schemas.microsoft.com/office/drawing/2014/main" id="{5C915533-CFFF-B757-606D-6ABEAADCB6D0}"/>
              </a:ext>
            </a:extLst>
          </p:cNvPr>
          <p:cNvSpPr/>
          <p:nvPr/>
        </p:nvSpPr>
        <p:spPr>
          <a:xfrm>
            <a:off x="6705600" y="5791200"/>
            <a:ext cx="27432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9. </a:t>
            </a:r>
            <a:r>
              <a:rPr lang="vi-VN" sz="3200" b="1" kern="0" dirty="0">
                <a:solidFill>
                  <a:schemeClr val="accent5">
                    <a:lumMod val="50000"/>
                  </a:schemeClr>
                </a:solidFill>
                <a:latin typeface="Times New Roman" pitchFamily="18" charset="0"/>
                <a:cs typeface="Times New Roman" pitchFamily="18" charset="0"/>
                <a:sym typeface="Arial"/>
              </a:rPr>
              <a:t>Tiếng hét rất to sát tai.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
        <p:nvSpPr>
          <p:cNvPr id="3" name="Rectangle 2"/>
          <p:cNvSpPr/>
          <p:nvPr/>
        </p:nvSpPr>
        <p:spPr>
          <a:xfrm>
            <a:off x="0" y="0"/>
            <a:ext cx="6923690" cy="646331"/>
          </a:xfrm>
          <a:prstGeom prst="rect">
            <a:avLst/>
          </a:prstGeom>
        </p:spPr>
        <p:txBody>
          <a:bodyPr wrap="none">
            <a:spAutoFit/>
          </a:bodyPr>
          <a:lstStyle/>
          <a:p>
            <a:r>
              <a:rPr lang="vi-VN" sz="3600" dirty="0" smtClean="0">
                <a:solidFill>
                  <a:prstClr val="black"/>
                </a:solidFill>
                <a:latin typeface="+mj-lt"/>
                <a:cs typeface="Calibri" panose="020F0502020204030204" pitchFamily="34" charset="0"/>
              </a:rPr>
              <a:t>Âm thanh nào dưới đây là </a:t>
            </a:r>
            <a:r>
              <a:rPr lang="vi-VN" sz="3600" b="1" dirty="0" smtClean="0">
                <a:solidFill>
                  <a:srgbClr val="FF0000"/>
                </a:solidFill>
                <a:latin typeface="+mj-lt"/>
                <a:cs typeface="Calibri" panose="020F0502020204030204" pitchFamily="34" charset="0"/>
              </a:rPr>
              <a:t>tiếng </a:t>
            </a:r>
            <a:r>
              <a:rPr lang="en-US" sz="3600" b="1" dirty="0" smtClean="0">
                <a:solidFill>
                  <a:srgbClr val="FF0000"/>
                </a:solidFill>
                <a:latin typeface="+mj-lt"/>
                <a:cs typeface="Calibri" panose="020F0502020204030204" pitchFamily="34" charset="0"/>
              </a:rPr>
              <a:t>ồ</a:t>
            </a:r>
            <a:r>
              <a:rPr lang="vi-VN" sz="3600" b="1" dirty="0" smtClean="0">
                <a:solidFill>
                  <a:srgbClr val="FF0000"/>
                </a:solidFill>
                <a:latin typeface="+mj-lt"/>
                <a:cs typeface="Calibri" panose="020F0502020204030204" pitchFamily="34" charset="0"/>
              </a:rPr>
              <a:t>n</a:t>
            </a:r>
            <a:r>
              <a:rPr lang="en-US" sz="3600" b="1" dirty="0" smtClean="0">
                <a:solidFill>
                  <a:srgbClr val="FF0000"/>
                </a:solidFill>
                <a:latin typeface="+mj-lt"/>
                <a:cs typeface="Calibri" panose="020F0502020204030204" pitchFamily="34" charset="0"/>
              </a:rPr>
              <a:t>?</a:t>
            </a:r>
            <a:endParaRPr lang="en-US" sz="3600" dirty="0">
              <a:latin typeface="+mj-lt"/>
            </a:endParaRPr>
          </a:p>
        </p:txBody>
      </p:sp>
      <p:pic>
        <p:nvPicPr>
          <p:cNvPr id="4" name="Picture 3">
            <a:extLst>
              <a:ext uri="{FF2B5EF4-FFF2-40B4-BE49-F238E27FC236}">
                <a16:creationId xmlns="" xmlns:a16="http://schemas.microsoft.com/office/drawing/2014/main" id="{03F91FC5-CDB8-DDE4-6AB1-8E5D93AA06F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t="15435" b="14662"/>
          <a:stretch/>
        </p:blipFill>
        <p:spPr>
          <a:xfrm>
            <a:off x="0" y="533400"/>
            <a:ext cx="2443018" cy="1582663"/>
          </a:xfrm>
          <a:prstGeom prst="rect">
            <a:avLst/>
          </a:prstGeom>
        </p:spPr>
      </p:pic>
      <p:sp>
        <p:nvSpPr>
          <p:cNvPr id="5" name="Rectangle 4"/>
          <p:cNvSpPr/>
          <p:nvPr/>
        </p:nvSpPr>
        <p:spPr>
          <a:xfrm>
            <a:off x="2590800" y="914400"/>
            <a:ext cx="4028475" cy="646331"/>
          </a:xfrm>
          <a:prstGeom prst="rect">
            <a:avLst/>
          </a:prstGeom>
        </p:spPr>
        <p:txBody>
          <a:bodyPr wrap="none">
            <a:spAutoFit/>
          </a:bodyPr>
          <a:lstStyle/>
          <a:p>
            <a:r>
              <a:rPr lang="vi-VN" sz="3600" dirty="0" smtClean="0">
                <a:solidFill>
                  <a:schemeClr val="bg1"/>
                </a:solidFill>
                <a:latin typeface="+mj-lt"/>
                <a:cs typeface="Calibri" panose="020F0502020204030204" pitchFamily="34" charset="0"/>
              </a:rPr>
              <a:t>Tiếng xe cứu thương</a:t>
            </a:r>
            <a:endParaRPr lang="en-US" sz="3600" dirty="0">
              <a:solidFill>
                <a:schemeClr val="bg1"/>
              </a:solidFill>
              <a:latin typeface="+mj-lt"/>
            </a:endParaRPr>
          </a:p>
        </p:txBody>
      </p:sp>
      <p:sp>
        <p:nvSpPr>
          <p:cNvPr id="6" name="TextBox 5">
            <a:extLst>
              <a:ext uri="{FF2B5EF4-FFF2-40B4-BE49-F238E27FC236}">
                <a16:creationId xmlns="" xmlns:a16="http://schemas.microsoft.com/office/drawing/2014/main" id="{6C6C0559-7F00-9FAF-A378-B907B6D9A18F}"/>
              </a:ext>
            </a:extLst>
          </p:cNvPr>
          <p:cNvSpPr txBox="1"/>
          <p:nvPr/>
        </p:nvSpPr>
        <p:spPr>
          <a:xfrm>
            <a:off x="6663834" y="838200"/>
            <a:ext cx="2480166" cy="646331"/>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6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7" name="Picture 2" descr="School children raising their hands ready to answer the question. – The  Official ReSound Blog">
            <a:extLst>
              <a:ext uri="{FF2B5EF4-FFF2-40B4-BE49-F238E27FC236}">
                <a16:creationId xmlns="" xmlns:a16="http://schemas.microsoft.com/office/drawing/2014/main" id="{F363E337-6731-B38E-DD0B-79D395A125B5}"/>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654"/>
          <a:stretch/>
        </p:blipFill>
        <p:spPr bwMode="auto">
          <a:xfrm>
            <a:off x="6781800" y="1600200"/>
            <a:ext cx="2362200" cy="143578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2971800" y="1828800"/>
            <a:ext cx="3733800" cy="1077218"/>
          </a:xfrm>
          <a:prstGeom prst="rect">
            <a:avLst/>
          </a:prstGeom>
        </p:spPr>
        <p:txBody>
          <a:bodyPr wrap="square">
            <a:spAutoFit/>
          </a:bodyPr>
          <a:lstStyle/>
          <a:p>
            <a:pPr lvl="0">
              <a:spcAft>
                <a:spcPts val="1200"/>
              </a:spcAft>
            </a:pPr>
            <a:r>
              <a:rPr lang="vi-VN" sz="3200" dirty="0" smtClean="0">
                <a:solidFill>
                  <a:schemeClr val="bg1"/>
                </a:solidFill>
                <a:latin typeface="Times New Roman" pitchFamily="18" charset="0"/>
                <a:cs typeface="Times New Roman" pitchFamily="18" charset="0"/>
              </a:rPr>
              <a:t>Tiếng học sinh phát biểu trong lớp</a:t>
            </a:r>
            <a:r>
              <a:rPr lang="vi-VN" sz="3200" dirty="0" smtClean="0">
                <a:solidFill>
                  <a:schemeClr val="bg1"/>
                </a:solidFill>
                <a:cs typeface="Calibri" panose="020F0502020204030204" pitchFamily="34" charset="0"/>
              </a:rPr>
              <a:t>.</a:t>
            </a:r>
            <a:endParaRPr lang="vi-VN" sz="3200" dirty="0">
              <a:solidFill>
                <a:schemeClr val="bg1"/>
              </a:solidFill>
              <a:cs typeface="Calibri" panose="020F0502020204030204" pitchFamily="34" charset="0"/>
            </a:endParaRPr>
          </a:p>
        </p:txBody>
      </p:sp>
      <p:sp>
        <p:nvSpPr>
          <p:cNvPr id="9" name="TextBox 8">
            <a:extLst>
              <a:ext uri="{FF2B5EF4-FFF2-40B4-BE49-F238E27FC236}">
                <a16:creationId xmlns="" xmlns:a16="http://schemas.microsoft.com/office/drawing/2014/main" id="{6C6C0559-7F00-9FAF-A378-B907B6D9A18F}"/>
              </a:ext>
            </a:extLst>
          </p:cNvPr>
          <p:cNvSpPr txBox="1"/>
          <p:nvPr/>
        </p:nvSpPr>
        <p:spPr>
          <a:xfrm>
            <a:off x="0" y="2133600"/>
            <a:ext cx="2885725" cy="1077218"/>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0" name="Picture 2" descr="Noise Pollution | National Geographic Society">
            <a:extLst>
              <a:ext uri="{FF2B5EF4-FFF2-40B4-BE49-F238E27FC236}">
                <a16:creationId xmlns="" xmlns:a16="http://schemas.microsoft.com/office/drawing/2014/main" id="{A878BC0D-AC11-01C0-D00F-F1B297CA5AA3}"/>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3352800"/>
            <a:ext cx="2382890"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2438400" y="3276600"/>
            <a:ext cx="4572000" cy="1569660"/>
          </a:xfrm>
          <a:prstGeom prst="rect">
            <a:avLst/>
          </a:prstGeom>
        </p:spPr>
        <p:txBody>
          <a:bodyPr>
            <a:spAutoFit/>
          </a:bodyPr>
          <a:lstStyle/>
          <a:p>
            <a:pPr lvl="0">
              <a:spcAft>
                <a:spcPts val="1200"/>
              </a:spcAft>
            </a:pPr>
            <a:r>
              <a:rPr lang="vi-VN" sz="3200" dirty="0" smtClean="0">
                <a:solidFill>
                  <a:schemeClr val="bg1"/>
                </a:solidFill>
                <a:latin typeface="+mj-lt"/>
                <a:cs typeface="Calibri" panose="020F0502020204030204" pitchFamily="34" charset="0"/>
              </a:rPr>
              <a:t>Tiếng máy khoan bê tông kéo dài liên tục gần khu dân cư</a:t>
            </a:r>
            <a:endParaRPr lang="vi-VN" sz="3200" dirty="0">
              <a:solidFill>
                <a:schemeClr val="bg1"/>
              </a:solidFill>
              <a:latin typeface="+mj-lt"/>
              <a:cs typeface="Calibri" panose="020F0502020204030204" pitchFamily="34" charset="0"/>
            </a:endParaRPr>
          </a:p>
        </p:txBody>
      </p:sp>
      <p:sp>
        <p:nvSpPr>
          <p:cNvPr id="12" name="TextBox 11">
            <a:extLst>
              <a:ext uri="{FF2B5EF4-FFF2-40B4-BE49-F238E27FC236}">
                <a16:creationId xmlns="" xmlns:a16="http://schemas.microsoft.com/office/drawing/2014/main" id="{6C6C0559-7F00-9FAF-A378-B907B6D9A18F}"/>
              </a:ext>
            </a:extLst>
          </p:cNvPr>
          <p:cNvSpPr txBox="1"/>
          <p:nvPr/>
        </p:nvSpPr>
        <p:spPr>
          <a:xfrm>
            <a:off x="6705600" y="3581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3" name="Picture 2" descr="Hát Karaoke sau 22 giờ đêm có thể bị phạt đến 160 triệu đồng">
            <a:extLst>
              <a:ext uri="{FF2B5EF4-FFF2-40B4-BE49-F238E27FC236}">
                <a16:creationId xmlns="" xmlns:a16="http://schemas.microsoft.com/office/drawing/2014/main" id="{451D050A-92DD-AF3C-4DF8-413E7A092519}"/>
              </a:ext>
            </a:extLst>
          </p:cNvPr>
          <p:cNvPicPr>
            <a:picLocks noChangeAspect="1" noChangeArrowheads="1"/>
          </p:cNvPicPr>
          <p:nvPr/>
        </p:nvPicPr>
        <p:blipFill rotWithShape="1">
          <a:blip r:embed="rId6">
            <a:extLst>
              <a:ext uri="{28A0092B-C50C-407E-A947-70E740481C1C}">
                <a14:useLocalDpi xmlns="" xmlns:a14="http://schemas.microsoft.com/office/drawing/2010/main" val="0"/>
              </a:ext>
            </a:extLst>
          </a:blip>
          <a:srcRect r="40387"/>
          <a:stretch/>
        </p:blipFill>
        <p:spPr bwMode="auto">
          <a:xfrm>
            <a:off x="7086600" y="4648200"/>
            <a:ext cx="2057400" cy="22098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3276600" y="5029200"/>
            <a:ext cx="3733800" cy="1077218"/>
          </a:xfrm>
          <a:prstGeom prst="rect">
            <a:avLst/>
          </a:prstGeom>
        </p:spPr>
        <p:txBody>
          <a:bodyPr wrap="square">
            <a:spAutoFit/>
          </a:bodyPr>
          <a:lstStyle/>
          <a:p>
            <a:pPr lvl="0">
              <a:spcAft>
                <a:spcPts val="1200"/>
              </a:spcAft>
            </a:pPr>
            <a:r>
              <a:rPr lang="vi-VN" sz="3200" dirty="0" smtClean="0">
                <a:solidFill>
                  <a:schemeClr val="bg1"/>
                </a:solidFill>
                <a:latin typeface="Times New Roman" pitchFamily="18" charset="0"/>
                <a:cs typeface="Times New Roman" pitchFamily="18" charset="0"/>
              </a:rPr>
              <a:t>Tiếng hát karaoke vào đêm khuya.</a:t>
            </a:r>
            <a:endParaRPr lang="vi-VN" sz="3200" dirty="0">
              <a:solidFill>
                <a:schemeClr val="bg1"/>
              </a:solidFill>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6C6C0559-7F00-9FAF-A378-B907B6D9A18F}"/>
              </a:ext>
            </a:extLst>
          </p:cNvPr>
          <p:cNvSpPr txBox="1"/>
          <p:nvPr/>
        </p:nvSpPr>
        <p:spPr>
          <a:xfrm>
            <a:off x="228600" y="5486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ppt_x"/>
                                          </p:val>
                                        </p:tav>
                                        <p:tav tm="100000">
                                          <p:val>
                                            <p:strVal val="#ppt_x"/>
                                          </p:val>
                                        </p:tav>
                                      </p:tavLst>
                                    </p:anim>
                                    <p:anim calcmode="lin" valueType="num">
                                      <p:cBhvr additive="base">
                                        <p:cTn id="1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plus(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strips(down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P spid="11" grpId="0"/>
      <p:bldP spid="12" grpId="0" animBg="1"/>
      <p:bldP spid="1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 xmlns:a16="http://schemas.microsoft.com/office/drawing/2014/main" id="{57FAC38A-4975-E02A-A60B-F8190A4C3453}"/>
              </a:ext>
            </a:extLst>
          </p:cNvPr>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2667000" cy="22098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667000" y="0"/>
            <a:ext cx="4114800" cy="1569660"/>
          </a:xfrm>
          <a:prstGeom prst="rect">
            <a:avLst/>
          </a:prstGeom>
        </p:spPr>
        <p:txBody>
          <a:bodyPr wrap="square">
            <a:spAutoFit/>
          </a:bodyPr>
          <a:lstStyle/>
          <a:p>
            <a:pPr lvl="0">
              <a:spcAft>
                <a:spcPts val="1200"/>
              </a:spcAft>
            </a:pPr>
            <a:r>
              <a:rPr lang="vi-VN" sz="3200" dirty="0" smtClean="0">
                <a:solidFill>
                  <a:prstClr val="black"/>
                </a:solidFill>
                <a:latin typeface="Times New Roman" pitchFamily="18" charset="0"/>
                <a:cs typeface="Times New Roman" pitchFamily="18" charset="0"/>
              </a:rPr>
              <a:t>Tiếng róc rách liên tục của thác nước nhân tạo chảy trong vườn.</a:t>
            </a:r>
            <a:endParaRPr lang="vi-VN" sz="32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6C6C0559-7F00-9FAF-A378-B907B6D9A18F}"/>
              </a:ext>
            </a:extLst>
          </p:cNvPr>
          <p:cNvSpPr txBox="1"/>
          <p:nvPr/>
        </p:nvSpPr>
        <p:spPr>
          <a:xfrm>
            <a:off x="6781800" y="0"/>
            <a:ext cx="2362200" cy="1846659"/>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a:t>
            </a: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 </a:t>
            </a: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PHẢI</a:t>
            </a:r>
            <a:endPar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6" name="Picture 2" descr="Hanoi crowded again after eased social distancing">
            <a:extLst>
              <a:ext uri="{FF2B5EF4-FFF2-40B4-BE49-F238E27FC236}">
                <a16:creationId xmlns="" xmlns:a16="http://schemas.microsoft.com/office/drawing/2014/main" id="{37003398-8F38-4A1D-041B-4FB87149EFF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67400" y="1905000"/>
            <a:ext cx="3276600" cy="22098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2209800" y="2133600"/>
            <a:ext cx="3810000" cy="1569660"/>
          </a:xfrm>
          <a:prstGeom prst="rect">
            <a:avLst/>
          </a:prstGeom>
        </p:spPr>
        <p:txBody>
          <a:bodyPr wrap="square">
            <a:spAutoFit/>
          </a:bodyPr>
          <a:lstStyle/>
          <a:p>
            <a:pPr lvl="0">
              <a:spcAft>
                <a:spcPts val="1200"/>
              </a:spcAft>
            </a:pPr>
            <a:r>
              <a:rPr lang="vi-VN" sz="3200" dirty="0" smtClean="0">
                <a:solidFill>
                  <a:prstClr val="black"/>
                </a:solidFill>
                <a:latin typeface="+mj-lt"/>
                <a:cs typeface="Calibri" panose="020F0502020204030204" pitchFamily="34" charset="0"/>
              </a:rPr>
              <a:t>Tiếng máy xe nổ lớn, tiếng còi inh ỏi trên đường phố. </a:t>
            </a:r>
            <a:endParaRPr lang="vi-VN" sz="3200" dirty="0">
              <a:solidFill>
                <a:prstClr val="black"/>
              </a:solidFill>
              <a:latin typeface="+mj-lt"/>
              <a:cs typeface="Calibri" panose="020F0502020204030204" pitchFamily="34" charset="0"/>
            </a:endParaRPr>
          </a:p>
        </p:txBody>
      </p:sp>
      <p:sp>
        <p:nvSpPr>
          <p:cNvPr id="8" name="TextBox 7">
            <a:extLst>
              <a:ext uri="{FF2B5EF4-FFF2-40B4-BE49-F238E27FC236}">
                <a16:creationId xmlns="" xmlns:a16="http://schemas.microsoft.com/office/drawing/2014/main" id="{6C6C0559-7F00-9FAF-A378-B907B6D9A18F}"/>
              </a:ext>
            </a:extLst>
          </p:cNvPr>
          <p:cNvSpPr txBox="1"/>
          <p:nvPr/>
        </p:nvSpPr>
        <p:spPr>
          <a:xfrm>
            <a:off x="0" y="27432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9" name="Picture 2" descr="The Adverse Effects of Noise Pollution | SLSV - A global media &amp; CSR  consultancy network">
            <a:extLst>
              <a:ext uri="{FF2B5EF4-FFF2-40B4-BE49-F238E27FC236}">
                <a16:creationId xmlns="" xmlns:a16="http://schemas.microsoft.com/office/drawing/2014/main" id="{2DCF026B-E5C7-1B7F-32C4-5EB161D1C7E0}"/>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4038600"/>
            <a:ext cx="3055217"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3048000" y="4800600"/>
            <a:ext cx="3863558" cy="650178"/>
          </a:xfrm>
          <a:prstGeom prst="rect">
            <a:avLst/>
          </a:prstGeom>
        </p:spPr>
        <p:txBody>
          <a:bodyPr wrap="none">
            <a:spAutoFit/>
          </a:bodyPr>
          <a:lstStyle/>
          <a:p>
            <a:pPr lvl="0" algn="just">
              <a:lnSpc>
                <a:spcPct val="125000"/>
              </a:lnSpc>
              <a:spcAft>
                <a:spcPts val="1200"/>
              </a:spcAft>
            </a:pPr>
            <a:r>
              <a:rPr lang="vi-VN" sz="3200" dirty="0" smtClean="0">
                <a:solidFill>
                  <a:prstClr val="black"/>
                </a:solidFill>
                <a:latin typeface="+mj-lt"/>
                <a:cs typeface="Calibri" panose="020F0502020204030204" pitchFamily="34" charset="0"/>
              </a:rPr>
              <a:t>Tiếng hét rất to sát tai.</a:t>
            </a:r>
            <a:endParaRPr lang="vi-VN" sz="3200" dirty="0">
              <a:solidFill>
                <a:prstClr val="black"/>
              </a:solidFill>
              <a:latin typeface="+mj-lt"/>
              <a:cs typeface="Calibri" panose="020F0502020204030204" pitchFamily="34" charset="0"/>
            </a:endParaRPr>
          </a:p>
        </p:txBody>
      </p:sp>
      <p:sp>
        <p:nvSpPr>
          <p:cNvPr id="11" name="TextBox 10">
            <a:extLst>
              <a:ext uri="{FF2B5EF4-FFF2-40B4-BE49-F238E27FC236}">
                <a16:creationId xmlns="" xmlns:a16="http://schemas.microsoft.com/office/drawing/2014/main" id="{6C6C0559-7F00-9FAF-A378-B907B6D9A18F}"/>
              </a:ext>
            </a:extLst>
          </p:cNvPr>
          <p:cNvSpPr txBox="1"/>
          <p:nvPr/>
        </p:nvSpPr>
        <p:spPr>
          <a:xfrm>
            <a:off x="6917108" y="48768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6F567ADE-B12A-4D9F-DDB4-367BB4C9D57A}"/>
              </a:ext>
            </a:extLst>
          </p:cNvPr>
          <p:cNvGraphicFramePr>
            <a:graphicFrameLocks noGrp="1"/>
          </p:cNvGraphicFramePr>
          <p:nvPr/>
        </p:nvGraphicFramePr>
        <p:xfrm>
          <a:off x="0" y="1988316"/>
          <a:ext cx="9144000" cy="4778256"/>
        </p:xfrm>
        <a:graphic>
          <a:graphicData uri="http://schemas.openxmlformats.org/drawingml/2006/table">
            <a:tbl>
              <a:tblPr firstRow="1" bandRow="1">
                <a:tableStyleId>{5C22544A-7EE6-4342-B048-85BDC9FD1C3A}</a:tableStyleId>
              </a:tblPr>
              <a:tblGrid>
                <a:gridCol w="3782672">
                  <a:extLst>
                    <a:ext uri="{9D8B030D-6E8A-4147-A177-3AD203B41FA5}">
                      <a16:colId xmlns="" xmlns:a16="http://schemas.microsoft.com/office/drawing/2014/main" val="20000"/>
                    </a:ext>
                  </a:extLst>
                </a:gridCol>
                <a:gridCol w="5361328">
                  <a:extLst>
                    <a:ext uri="{9D8B030D-6E8A-4147-A177-3AD203B41FA5}">
                      <a16:colId xmlns="" xmlns:a16="http://schemas.microsoft.com/office/drawing/2014/main" val="20001"/>
                    </a:ext>
                  </a:extLst>
                </a:gridCol>
              </a:tblGrid>
              <a:tr h="754884">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tc>
                <a:extLst>
                  <a:ext uri="{0D108BD9-81ED-4DB2-BD59-A6C34878D82A}">
                    <a16:rowId xmlns="" xmlns:a16="http://schemas.microsoft.com/office/drawing/2014/main" val="10000"/>
                  </a:ext>
                </a:extLst>
              </a:tr>
              <a:tr h="1267296">
                <a:tc>
                  <a:txBody>
                    <a:bodyPr/>
                    <a:lstStyle/>
                    <a:p>
                      <a:endParaRPr lang="en-US" sz="1800" dirty="0"/>
                    </a:p>
                    <a:p>
                      <a:r>
                        <a:rPr lang="en-US" sz="3200" dirty="0">
                          <a:latin typeface="Times New Roman" pitchFamily="18" charset="0"/>
                          <a:cs typeface="Times New Roman" pitchFamily="18" charset="0"/>
                        </a:rPr>
                        <a:t>1. </a:t>
                      </a: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động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vào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nguồn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 xmlns:a16="http://schemas.microsoft.com/office/drawing/2014/main" val="10001"/>
                  </a:ext>
                </a:extLst>
              </a:tr>
              <a:tr h="1267296">
                <a:tc>
                  <a:txBody>
                    <a:bodyPr/>
                    <a:lstStyle/>
                    <a:p>
                      <a:endParaRPr lang="en-US" sz="1800" dirty="0"/>
                    </a:p>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Phân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tán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trên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 xmlns:a16="http://schemas.microsoft.com/office/drawing/2014/main" val="10002"/>
                  </a:ext>
                </a:extLst>
              </a:tr>
              <a:tr h="1267296">
                <a:tc>
                  <a:txBody>
                    <a:bodyPr/>
                    <a:lstStyle/>
                    <a:p>
                      <a:endParaRPr lang="en-US" sz="1800" dirty="0"/>
                    </a:p>
                    <a:p>
                      <a:r>
                        <a:rPr lang="en-US" sz="3200" dirty="0">
                          <a:latin typeface="Times New Roman" pitchFamily="18" charset="0"/>
                          <a:cs typeface="Times New Roman" pitchFamily="18" charset="0"/>
                        </a:rPr>
                        <a:t>3. </a:t>
                      </a:r>
                      <a:r>
                        <a:rPr lang="en-US" sz="3200" dirty="0" err="1">
                          <a:latin typeface="Times New Roman" pitchFamily="18" charset="0"/>
                          <a:cs typeface="Times New Roman" pitchFamily="18" charset="0"/>
                        </a:rPr>
                        <a:t>Ngăn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tới</a:t>
                      </a:r>
                      <a:r>
                        <a:rPr lang="en-US" sz="3200" baseline="0" dirty="0">
                          <a:latin typeface="Times New Roman" pitchFamily="18" charset="0"/>
                          <a:cs typeface="Times New Roman" pitchFamily="18" charset="0"/>
                        </a:rPr>
                        <a:t> tai</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 xmlns:a16="http://schemas.microsoft.com/office/drawing/2014/main" val="10003"/>
                  </a:ext>
                </a:extLst>
              </a:tr>
            </a:tbl>
          </a:graphicData>
        </a:graphic>
      </p:graphicFrame>
      <p:sp>
        <p:nvSpPr>
          <p:cNvPr id="4" name="Title 3">
            <a:extLst>
              <a:ext uri="{FF2B5EF4-FFF2-40B4-BE49-F238E27FC236}">
                <a16:creationId xmlns=""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 xmlns:a16="http://schemas.microsoft.com/office/drawing/2014/main" id="{0DB7CAE2-0B30-79AB-83A6-B0BBA0B6F885}"/>
              </a:ext>
            </a:extLst>
          </p:cNvPr>
          <p:cNvSpPr txBox="1">
            <a:spLocks noChangeArrowheads="1"/>
          </p:cNvSpPr>
          <p:nvPr/>
        </p:nvSpPr>
        <p:spPr bwMode="auto">
          <a:xfrm>
            <a:off x="0" y="533400"/>
            <a:ext cx="9144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hãy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pháp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chống</a:t>
            </a:r>
            <a:r>
              <a:rPr lang="en-US" altLang="en-US" dirty="0">
                <a:solidFill>
                  <a:srgbClr val="000000"/>
                </a:solidFill>
                <a:latin typeface="Times New Roman" panose="02020603050405020304" pitchFamily="18" charset="0"/>
                <a:cs typeface="Times New Roman" panose="02020603050405020304" pitchFamily="18" charset="0"/>
              </a:rPr>
              <a:t> ô </a:t>
            </a:r>
            <a:r>
              <a:rPr lang="en-US" altLang="en-US" dirty="0" err="1">
                <a:solidFill>
                  <a:srgbClr val="000000"/>
                </a:solidFill>
                <a:latin typeface="Times New Roman" panose="02020603050405020304" pitchFamily="18" charset="0"/>
                <a:cs typeface="Times New Roman" panose="02020603050405020304" pitchFamily="18" charset="0"/>
              </a:rPr>
              <a:t>nhiễm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chỗ</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bảng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dưới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4596"/>
                                        </p:tgtEl>
                                        <p:attrNameLst>
                                          <p:attrName>style.visibility</p:attrName>
                                        </p:attrNameLst>
                                      </p:cBhvr>
                                      <p:to>
                                        <p:strVal val="visible"/>
                                      </p:to>
                                    </p:set>
                                    <p:anim calcmode="lin" valueType="num">
                                      <p:cBhvr>
                                        <p:cTn id="12" dur="1000" fill="hold"/>
                                        <p:tgtEl>
                                          <p:spTgt spid="24596"/>
                                        </p:tgtEl>
                                        <p:attrNameLst>
                                          <p:attrName>ppt_w</p:attrName>
                                        </p:attrNameLst>
                                      </p:cBhvr>
                                      <p:tavLst>
                                        <p:tav tm="0">
                                          <p:val>
                                            <p:strVal val="#ppt_w*0.70"/>
                                          </p:val>
                                        </p:tav>
                                        <p:tav tm="100000">
                                          <p:val>
                                            <p:strVal val="#ppt_w"/>
                                          </p:val>
                                        </p:tav>
                                      </p:tavLst>
                                    </p:anim>
                                    <p:anim calcmode="lin" valueType="num">
                                      <p:cBhvr>
                                        <p:cTn id="13" dur="1000" fill="hold"/>
                                        <p:tgtEl>
                                          <p:spTgt spid="24596"/>
                                        </p:tgtEl>
                                        <p:attrNameLst>
                                          <p:attrName>ppt_h</p:attrName>
                                        </p:attrNameLst>
                                      </p:cBhvr>
                                      <p:tavLst>
                                        <p:tav tm="0">
                                          <p:val>
                                            <p:strVal val="#ppt_h"/>
                                          </p:val>
                                        </p:tav>
                                        <p:tav tm="100000">
                                          <p:val>
                                            <p:strVal val="#ppt_h"/>
                                          </p:val>
                                        </p:tav>
                                      </p:tavLst>
                                    </p:anim>
                                    <p:animEffect transition="in" filter="fade">
                                      <p:cBhvr>
                                        <p:cTn id="14" dur="1000"/>
                                        <p:tgtEl>
                                          <p:spTgt spid="2459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 xmlns:a16="http://schemas.microsoft.com/office/drawing/2014/main" id="{EDDA9C89-9745-7A39-8EE9-E16EEB257135}"/>
                </a:ext>
              </a:extLst>
            </p:cNvPr>
            <p:cNvSpPr txBox="1">
              <a:spLocks noChangeArrowheads="1"/>
            </p:cNvSpPr>
            <p:nvPr/>
          </p:nvSpPr>
          <p:spPr bwMode="auto">
            <a:xfrm>
              <a:off x="2993230" y="990600"/>
              <a:ext cx="2219591" cy="1384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HOẠT CỦA CON NGƯỜI</a:t>
            </a: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959341" cy="535531"/>
          </a:xfrm>
          <a:prstGeom prst="rect">
            <a:avLst/>
          </a:prstGeom>
        </p:spPr>
        <p:txBody>
          <a:bodyPr wrap="none">
            <a:spAutoFit/>
          </a:bodyPr>
          <a:lstStyle/>
          <a:p>
            <a:pPr lvl="0">
              <a:lnSpc>
                <a:spcPct val="90000"/>
              </a:lnSpc>
              <a:spcBef>
                <a:spcPct val="0"/>
              </a:spcBef>
              <a:defRPr/>
            </a:pPr>
            <a:r>
              <a:rPr lang="vi-VN" sz="3200" dirty="0" smtClean="0">
                <a:solidFill>
                  <a:srgbClr val="C00000"/>
                </a:solidFill>
                <a:latin typeface="Times New Roman" pitchFamily="18" charset="0"/>
                <a:cs typeface="Times New Roman" pitchFamily="18" charset="0"/>
              </a:rPr>
              <a:t>4.</a:t>
            </a:r>
            <a:r>
              <a:rPr lang="en-US" sz="3200" dirty="0" smtClean="0">
                <a:solidFill>
                  <a:srgbClr val="C00000"/>
                </a:solidFill>
                <a:latin typeface="Times New Roman" pitchFamily="18" charset="0"/>
                <a:cs typeface="Times New Roman" pitchFamily="18" charset="0"/>
              </a:rPr>
              <a:t>TÁC HẠI CỦA Ô NHIỄM TIẾNG ỒN</a:t>
            </a:r>
            <a:endParaRPr lang="en-US" sz="3200" dirty="0">
              <a:solidFill>
                <a:srgbClr val="C00000"/>
              </a:solidFill>
              <a:latin typeface="Times New Roman" pitchFamily="18" charset="0"/>
              <a:cs typeface="Times New Roman" pitchFamily="18" charset="0"/>
            </a:endParaRPr>
          </a:p>
        </p:txBody>
      </p:sp>
      <p:sp>
        <p:nvSpPr>
          <p:cNvPr id="3" name="Rectangle 2"/>
          <p:cNvSpPr/>
          <p:nvPr/>
        </p:nvSpPr>
        <p:spPr>
          <a:xfrm>
            <a:off x="0" y="381000"/>
            <a:ext cx="2113656" cy="580415"/>
          </a:xfrm>
          <a:prstGeom prst="rect">
            <a:avLst/>
          </a:prstGeom>
        </p:spPr>
        <p:txBody>
          <a:bodyPr wrap="none">
            <a:spAutoFit/>
          </a:bodyPr>
          <a:lstStyle/>
          <a:p>
            <a:pPr lvl="0">
              <a:lnSpc>
                <a:spcPct val="125000"/>
              </a:lnSpc>
              <a:spcAft>
                <a:spcPts val="1200"/>
              </a:spcAft>
              <a:defRPr/>
            </a:pPr>
            <a:r>
              <a:rPr lang="en-US" sz="2800" dirty="0" smtClean="0">
                <a:solidFill>
                  <a:prstClr val="black"/>
                </a:solidFill>
                <a:latin typeface="Times New Roman" pitchFamily="18" charset="0"/>
                <a:cs typeface="Times New Roman" pitchFamily="18" charset="0"/>
              </a:rPr>
              <a:t>VỀ Y HỌC</a:t>
            </a:r>
            <a:r>
              <a:rPr lang="vi-VN" sz="2800" dirty="0" smtClean="0">
                <a:solidFill>
                  <a:prstClr val="black"/>
                </a:solidFill>
                <a:latin typeface="Times New Roman" pitchFamily="18" charset="0"/>
                <a:cs typeface="Times New Roman" pitchFamily="18" charset="0"/>
              </a:rPr>
              <a:t>:  </a:t>
            </a:r>
            <a:endParaRPr lang="vi-VN" sz="2800" dirty="0">
              <a:solidFill>
                <a:prstClr val="black"/>
              </a:solidFill>
              <a:latin typeface="Times New Roman" pitchFamily="18" charset="0"/>
              <a:cs typeface="Times New Roman" pitchFamily="18" charset="0"/>
            </a:endParaRPr>
          </a:p>
        </p:txBody>
      </p:sp>
      <p:sp>
        <p:nvSpPr>
          <p:cNvPr id="4" name="Rectangle 3"/>
          <p:cNvSpPr/>
          <p:nvPr/>
        </p:nvSpPr>
        <p:spPr>
          <a:xfrm>
            <a:off x="0" y="762000"/>
            <a:ext cx="9144000" cy="1569660"/>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1. Ảnh hưởng đến tai: nếu tiếp xúc lâu ngày với tiếng                     ồn </a:t>
            </a:r>
            <a:r>
              <a:rPr lang="en-US" sz="3200" dirty="0" err="1" smtClean="0">
                <a:solidFill>
                  <a:prstClr val="black"/>
                </a:solidFill>
                <a:latin typeface="Times New Roman" pitchFamily="18" charset="0"/>
                <a:cs typeface="Times New Roman" pitchFamily="18" charset="0"/>
              </a:rPr>
              <a:t>sẽ</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làm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mất</a:t>
            </a:r>
            <a:r>
              <a:rPr lang="vi-VN" sz="3200" dirty="0" smtClean="0">
                <a:solidFill>
                  <a:prstClr val="black"/>
                </a:solidFill>
                <a:latin typeface="Times New Roman" pitchFamily="18" charset="0"/>
                <a:cs typeface="Times New Roman" pitchFamily="18" charset="0"/>
              </a:rPr>
              <a:t> </a:t>
            </a:r>
            <a:r>
              <a:rPr lang="vi-VN" sz="3200" dirty="0" smtClean="0">
                <a:solidFill>
                  <a:prstClr val="black"/>
                </a:solidFill>
                <a:latin typeface="+mj-lt"/>
                <a:cs typeface="Calibri" panose="020F0502020204030204" pitchFamily="34" charset="0"/>
              </a:rPr>
              <a:t>khả năng nghe phân biệt âm thanh, nếu nặng có thể rách màng nhĩ.</a:t>
            </a:r>
            <a:endParaRPr lang="en-US" sz="3200" dirty="0">
              <a:latin typeface="+mj-lt"/>
            </a:endParaRPr>
          </a:p>
        </p:txBody>
      </p:sp>
      <p:sp>
        <p:nvSpPr>
          <p:cNvPr id="5" name="Rectangle 4"/>
          <p:cNvSpPr/>
          <p:nvPr/>
        </p:nvSpPr>
        <p:spPr>
          <a:xfrm>
            <a:off x="0" y="2209800"/>
            <a:ext cx="8991600" cy="584775"/>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2. Tiếng ồn quá lớn có thể làm suy giảm th</a:t>
            </a:r>
            <a:r>
              <a:rPr lang="en-US" sz="3200" dirty="0" err="1" smtClean="0">
                <a:solidFill>
                  <a:prstClr val="black"/>
                </a:solidFill>
                <a:latin typeface="+mj-lt"/>
                <a:cs typeface="Calibri" panose="020F0502020204030204" pitchFamily="34" charset="0"/>
              </a:rPr>
              <a:t>ính</a:t>
            </a:r>
            <a:r>
              <a:rPr lang="en-US" sz="3200" dirty="0" smtClean="0">
                <a:solidFill>
                  <a:prstClr val="black"/>
                </a:solidFill>
                <a:latin typeface="+mj-lt"/>
                <a:cs typeface="Calibri" panose="020F0502020204030204" pitchFamily="34" charset="0"/>
              </a:rPr>
              <a:t> </a:t>
            </a:r>
            <a:r>
              <a:rPr lang="vi-VN" sz="3200" dirty="0" smtClean="0">
                <a:solidFill>
                  <a:prstClr val="black"/>
                </a:solidFill>
                <a:latin typeface="+mj-lt"/>
                <a:cs typeface="Calibri" panose="020F0502020204030204" pitchFamily="34" charset="0"/>
              </a:rPr>
              <a:t>lực.</a:t>
            </a:r>
            <a:endParaRPr lang="en-US" sz="3200" dirty="0">
              <a:latin typeface="+mj-lt"/>
            </a:endParaRPr>
          </a:p>
        </p:txBody>
      </p:sp>
      <p:sp>
        <p:nvSpPr>
          <p:cNvPr id="6" name="Rectangle 5"/>
          <p:cNvSpPr/>
          <p:nvPr/>
        </p:nvSpPr>
        <p:spPr>
          <a:xfrm>
            <a:off x="0" y="2667000"/>
            <a:ext cx="8991600" cy="584775"/>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3. Tăng rủi ro nhồi máu cơ tim ( Từ 70dB)</a:t>
            </a:r>
            <a:endParaRPr lang="en-US" sz="3200" dirty="0">
              <a:latin typeface="+mj-lt"/>
            </a:endParaRPr>
          </a:p>
        </p:txBody>
      </p:sp>
      <p:sp>
        <p:nvSpPr>
          <p:cNvPr id="7" name="Rectangle 6"/>
          <p:cNvSpPr/>
          <p:nvPr/>
        </p:nvSpPr>
        <p:spPr>
          <a:xfrm>
            <a:off x="0" y="3124200"/>
            <a:ext cx="4653838" cy="584775"/>
          </a:xfrm>
          <a:prstGeom prst="rect">
            <a:avLst/>
          </a:prstGeom>
        </p:spPr>
        <p:txBody>
          <a:bodyPr wrap="none">
            <a:spAutoFit/>
          </a:bodyPr>
          <a:lstStyle/>
          <a:p>
            <a:r>
              <a:rPr lang="vi-VN" sz="3200" dirty="0" smtClean="0">
                <a:solidFill>
                  <a:prstClr val="black"/>
                </a:solidFill>
                <a:latin typeface="+mj-lt"/>
                <a:cs typeface="Calibri" panose="020F0502020204030204" pitchFamily="34" charset="0"/>
              </a:rPr>
              <a:t>4. Rối loạn cơ quan nội tiết</a:t>
            </a:r>
            <a:endParaRPr lang="en-US" sz="3200" dirty="0">
              <a:latin typeface="+mj-lt"/>
            </a:endParaRPr>
          </a:p>
        </p:txBody>
      </p:sp>
      <p:sp>
        <p:nvSpPr>
          <p:cNvPr id="8" name="Rectangle 7"/>
          <p:cNvSpPr/>
          <p:nvPr/>
        </p:nvSpPr>
        <p:spPr>
          <a:xfrm>
            <a:off x="0" y="3581400"/>
            <a:ext cx="8991600" cy="1569660"/>
          </a:xfrm>
          <a:prstGeom prst="rect">
            <a:avLst/>
          </a:prstGeom>
        </p:spPr>
        <p:txBody>
          <a:bodyPr wrap="square">
            <a:spAutoFit/>
          </a:bodyPr>
          <a:lstStyle/>
          <a:p>
            <a:pPr lvl="0">
              <a:spcAft>
                <a:spcPts val="3000"/>
              </a:spcAft>
              <a:defRPr/>
            </a:pPr>
            <a:r>
              <a:rPr lang="vi-VN" sz="3200" b="1" dirty="0" smtClean="0">
                <a:solidFill>
                  <a:prstClr val="black"/>
                </a:solidFill>
                <a:latin typeface="+mj-lt"/>
                <a:cs typeface="Calibri" panose="020F0502020204030204" pitchFamily="34" charset="0"/>
              </a:rPr>
              <a:t>VỀ SINH LÍ: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en-US" sz="3200" dirty="0" smtClean="0">
                <a:solidFill>
                  <a:prstClr val="black"/>
                </a:solidFill>
                <a:latin typeface="Times New Roman" pitchFamily="18" charset="0"/>
                <a:cs typeface="Times New Roman" pitchFamily="18" charset="0"/>
              </a:rPr>
              <a:t> </a:t>
            </a:r>
            <a:r>
              <a:rPr lang="vi-VN" sz="3200" dirty="0" smtClean="0">
                <a:solidFill>
                  <a:prstClr val="black"/>
                </a:solidFill>
                <a:latin typeface="Times New Roman" pitchFamily="18" charset="0"/>
                <a:cs typeface="Times New Roman" pitchFamily="18" charset="0"/>
              </a:rPr>
              <a:t>gây mệt mỏi toàn thân, nhức đầu choáng váng, ăn không ngon, gầy yếu. Rối loạn  giấc ngủ ( từ 35 dB</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trở</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lên</a:t>
            </a:r>
            <a:r>
              <a:rPr lang="vi-VN" sz="3200" dirty="0" smtClean="0">
                <a:solidFill>
                  <a:prstClr val="black"/>
                </a:solidFill>
                <a:latin typeface="Times New Roman" pitchFamily="18" charset="0"/>
                <a:cs typeface="Times New Roman" pitchFamily="18" charset="0"/>
              </a:rPr>
              <a:t> ). </a:t>
            </a:r>
            <a:endParaRPr lang="vi-VN" sz="3200" dirty="0">
              <a:solidFill>
                <a:prstClr val="black"/>
              </a:solidFill>
              <a:latin typeface="Times New Roman" pitchFamily="18" charset="0"/>
              <a:cs typeface="Times New Roman" pitchFamily="18" charset="0"/>
            </a:endParaRPr>
          </a:p>
        </p:txBody>
      </p:sp>
      <p:sp>
        <p:nvSpPr>
          <p:cNvPr id="9" name="Rectangle 8"/>
          <p:cNvSpPr/>
          <p:nvPr/>
        </p:nvSpPr>
        <p:spPr>
          <a:xfrm>
            <a:off x="0" y="5029200"/>
            <a:ext cx="9144000" cy="2062103"/>
          </a:xfrm>
          <a:prstGeom prst="rect">
            <a:avLst/>
          </a:prstGeom>
        </p:spPr>
        <p:txBody>
          <a:bodyPr wrap="square">
            <a:spAutoFit/>
          </a:bodyPr>
          <a:lstStyle/>
          <a:p>
            <a:pPr lvl="0">
              <a:spcAft>
                <a:spcPts val="1200"/>
              </a:spcAft>
              <a:defRPr/>
            </a:pPr>
            <a:r>
              <a:rPr lang="vi-VN" sz="3200" b="1" dirty="0" smtClean="0">
                <a:solidFill>
                  <a:prstClr val="black"/>
                </a:solidFill>
                <a:latin typeface="+mj-lt"/>
                <a:cs typeface="Calibri" panose="020F0502020204030204" pitchFamily="34" charset="0"/>
              </a:rPr>
              <a:t>VỀ TÂM LÍ: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vi-VN" sz="3200" dirty="0" smtClean="0">
                <a:solidFill>
                  <a:prstClr val="black"/>
                </a:solidFill>
                <a:latin typeface="Times New Roman" pitchFamily="18" charset="0"/>
                <a:cs typeface="Times New Roman" pitchFamily="18" charset="0"/>
              </a:rPr>
              <a:t> gây khó chịu, lo lắng bực bội, dễ cáu gắt, sợ hãi, ám ảnh mất tập trung, dễ nhầm lẫn</a:t>
            </a:r>
            <a:r>
              <a:rPr lang="en-US" sz="3200" dirty="0" smtClean="0">
                <a:solidFill>
                  <a:prstClr val="black"/>
                </a:solidFill>
                <a:latin typeface="Times New Roman" pitchFamily="18" charset="0"/>
                <a:cs typeface="Times New Roman" pitchFamily="18" charset="0"/>
              </a:rPr>
              <a:t>,</a:t>
            </a:r>
            <a:r>
              <a:rPr lang="vi-VN" sz="3200" dirty="0" smtClean="0">
                <a:solidFill>
                  <a:prstClr val="black"/>
                </a:solidFill>
                <a:latin typeface="Times New Roman" pitchFamily="18" charset="0"/>
                <a:cs typeface="Times New Roman" pitchFamily="18" charset="0"/>
              </a:rPr>
              <a:t> thiếu chính xác</a:t>
            </a:r>
            <a:r>
              <a:rPr lang="en-US" sz="3200" dirty="0" smtClean="0">
                <a:solidFill>
                  <a:prstClr val="black"/>
                </a:solidFill>
                <a:latin typeface="Times New Roman" pitchFamily="18" charset="0"/>
                <a:cs typeface="Times New Roman" pitchFamily="18" charset="0"/>
              </a:rPr>
              <a:t>,</a:t>
            </a:r>
            <a:r>
              <a:rPr lang="vi-VN" sz="3200" dirty="0" smtClean="0">
                <a:solidFill>
                  <a:prstClr val="black"/>
                </a:solidFill>
                <a:latin typeface="Times New Roman" pitchFamily="18" charset="0"/>
                <a:cs typeface="Times New Roman" pitchFamily="18" charset="0"/>
              </a:rPr>
              <a:t> ảnh hưởng đến học tập</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công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việc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và</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sinh</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hoạt</a:t>
            </a:r>
            <a:r>
              <a:rPr lang="vi-VN" sz="3200" dirty="0" smtClean="0">
                <a:solidFill>
                  <a:prstClr val="black"/>
                </a:solidFill>
                <a:latin typeface="Times New Roman" pitchFamily="18" charset="0"/>
                <a:cs typeface="Times New Roman" pitchFamily="18" charset="0"/>
              </a:rPr>
              <a:t>. </a:t>
            </a:r>
            <a:endParaRPr lang="vi-VN" sz="32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heel(4)">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strips(down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Horizontal)">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RNING SIGN NO HONKING ZONE NOTICE Template | PosterMyWall">
            <a:extLst>
              <a:ext uri="{FF2B5EF4-FFF2-40B4-BE49-F238E27FC236}">
                <a16:creationId xmlns="" xmlns:a16="http://schemas.microsoft.com/office/drawing/2014/main" id="{71647F69-BF5D-4596-8D15-9D2262B04D2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317"/>
          <a:stretch/>
        </p:blipFill>
        <p:spPr bwMode="auto">
          <a:xfrm>
            <a:off x="0" y="609601"/>
            <a:ext cx="1882979" cy="16764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6C2BA908-829B-42E6-875E-E1A387328DEC}"/>
              </a:ext>
            </a:extLst>
          </p:cNvPr>
          <p:cNvSpPr txBox="1"/>
          <p:nvPr/>
        </p:nvSpPr>
        <p:spPr>
          <a:xfrm>
            <a:off x="1981200" y="762000"/>
            <a:ext cx="7010400" cy="126188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Treo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biển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báo</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cấm</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bóp</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còi</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gần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trường</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bệnh</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Rectangle 11"/>
          <p:cNvSpPr/>
          <p:nvPr/>
        </p:nvSpPr>
        <p:spPr>
          <a:xfrm>
            <a:off x="0" y="0"/>
            <a:ext cx="8015079" cy="535531"/>
          </a:xfrm>
          <a:prstGeom prst="rect">
            <a:avLst/>
          </a:prstGeom>
        </p:spPr>
        <p:txBody>
          <a:bodyPr wrap="none">
            <a:spAutoFit/>
          </a:bodyPr>
          <a:lstStyle/>
          <a:p>
            <a:pPr lvl="0">
              <a:lnSpc>
                <a:spcPct val="90000"/>
              </a:lnSpc>
              <a:spcBef>
                <a:spcPct val="0"/>
              </a:spcBef>
              <a:defRPr/>
            </a:pPr>
            <a:r>
              <a:rPr lang="en-US" sz="3200" b="1" dirty="0" smtClean="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5</a:t>
            </a:r>
            <a:r>
              <a:rPr lang="vi-VN" sz="3200" dirty="0" smtClean="0">
                <a:solidFill>
                  <a:prstClr val="black"/>
                </a:solidFill>
                <a:latin typeface="Times New Roman" pitchFamily="18" charset="0"/>
                <a:cs typeface="Times New Roman" pitchFamily="18" charset="0"/>
              </a:rPr>
              <a:t>.</a:t>
            </a:r>
            <a:r>
              <a:rPr lang="en-US" sz="3200" dirty="0" smtClean="0">
                <a:solidFill>
                  <a:prstClr val="black"/>
                </a:solidFill>
                <a:latin typeface="Times New Roman" pitchFamily="18" charset="0"/>
                <a:cs typeface="Times New Roman" pitchFamily="18" charset="0"/>
              </a:rPr>
              <a:t>BIỆN PHÁP CHỐNG Ô NHIỄM TIẾNG ỒN</a:t>
            </a:r>
            <a:endParaRPr lang="en-US" sz="3200" dirty="0">
              <a:solidFill>
                <a:prstClr val="black"/>
              </a:solidFill>
              <a:latin typeface="Times New Roman" pitchFamily="18" charset="0"/>
              <a:cs typeface="Times New Roman" pitchFamily="18" charset="0"/>
            </a:endParaRPr>
          </a:p>
        </p:txBody>
      </p:sp>
      <p:pic>
        <p:nvPicPr>
          <p:cNvPr id="13" name="Picture 2" descr="Image result for cÃ¢y xanh">
            <a:extLst>
              <a:ext uri="{FF2B5EF4-FFF2-40B4-BE49-F238E27FC236}">
                <a16:creationId xmlns="" xmlns:a16="http://schemas.microsoft.com/office/drawing/2014/main" id="{1362C6D4-908E-4855-B114-AA1499653B6B}"/>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074" r="1252"/>
          <a:stretch/>
        </p:blipFill>
        <p:spPr bwMode="auto">
          <a:xfrm>
            <a:off x="0" y="2286000"/>
            <a:ext cx="1981200"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2133600" y="2590800"/>
            <a:ext cx="7010400" cy="1200329"/>
          </a:xfrm>
          <a:prstGeom prst="rect">
            <a:avLst/>
          </a:prstGeom>
        </p:spPr>
        <p:txBody>
          <a:bodyPr wrap="square">
            <a:spAutoFit/>
          </a:bodyPr>
          <a:lstStyle/>
          <a:p>
            <a:r>
              <a:rPr lang="en-US" sz="3600" dirty="0" err="1" smtClean="0">
                <a:solidFill>
                  <a:prstClr val="black"/>
                </a:solidFill>
                <a:latin typeface="Times New Roman" pitchFamily="18" charset="0"/>
                <a:cs typeface="Times New Roman" pitchFamily="18" charset="0"/>
              </a:rPr>
              <a:t>Trồng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nhiều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cây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xanh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để</a:t>
            </a:r>
            <a:r>
              <a:rPr lang="en-US" sz="3600" dirty="0" smtClean="0">
                <a:solidFill>
                  <a:prstClr val="black"/>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phân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tán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âm</a:t>
            </a:r>
            <a:r>
              <a:rPr lang="en-US" sz="3600" b="1" dirty="0" smtClean="0">
                <a:solidFill>
                  <a:srgbClr val="0070C0"/>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truyền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đến</a:t>
            </a:r>
            <a:r>
              <a:rPr lang="en-US" sz="3600" dirty="0" smtClean="0">
                <a:solidFill>
                  <a:prstClr val="black"/>
                </a:solidFill>
                <a:latin typeface="Times New Roman" pitchFamily="18" charset="0"/>
                <a:cs typeface="Times New Roman" pitchFamily="18" charset="0"/>
              </a:rPr>
              <a:t> tai</a:t>
            </a:r>
            <a:endParaRPr lang="en-US" sz="3600" dirty="0">
              <a:latin typeface="Times New Roman" pitchFamily="18" charset="0"/>
              <a:cs typeface="Times New Roman" pitchFamily="18" charset="0"/>
            </a:endParaRPr>
          </a:p>
        </p:txBody>
      </p:sp>
      <p:pic>
        <p:nvPicPr>
          <p:cNvPr id="15" name="Picture 2" descr="chong-tieng-on-rung-dong-trong-san-xuat">
            <a:extLst>
              <a:ext uri="{FF2B5EF4-FFF2-40B4-BE49-F238E27FC236}">
                <a16:creationId xmlns="" xmlns:a16="http://schemas.microsoft.com/office/drawing/2014/main" id="{9D073B36-4B2D-49EE-9EBC-3AE391F57AD8}"/>
              </a:ext>
            </a:extLst>
          </p:cNvPr>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5669" r="33328"/>
          <a:stretch/>
        </p:blipFill>
        <p:spPr bwMode="auto">
          <a:xfrm>
            <a:off x="0" y="4191000"/>
            <a:ext cx="1881502"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Rectangle 15"/>
          <p:cNvSpPr/>
          <p:nvPr/>
        </p:nvSpPr>
        <p:spPr>
          <a:xfrm>
            <a:off x="1981200" y="4572000"/>
            <a:ext cx="7162800" cy="1200329"/>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Sử dụng </a:t>
            </a:r>
            <a:r>
              <a:rPr lang="vi-VN" sz="3600" b="1" dirty="0" smtClean="0">
                <a:solidFill>
                  <a:srgbClr val="0070C0"/>
                </a:solidFill>
                <a:latin typeface="+mj-lt"/>
                <a:cs typeface="Calibri" panose="020F0502020204030204" pitchFamily="34" charset="0"/>
              </a:rPr>
              <a:t>nút tai</a:t>
            </a:r>
            <a:r>
              <a:rPr lang="en-US" sz="3600" b="1" dirty="0" smtClean="0">
                <a:solidFill>
                  <a:srgbClr val="0070C0"/>
                </a:solidFill>
                <a:latin typeface="+mj-lt"/>
                <a:cs typeface="Calibri" panose="020F0502020204030204" pitchFamily="34" charset="0"/>
              </a:rPr>
              <a:t> </a:t>
            </a:r>
            <a:r>
              <a:rPr lang="vi-VN" sz="3600" dirty="0" smtClean="0">
                <a:solidFill>
                  <a:prstClr val="black"/>
                </a:solidFill>
                <a:latin typeface="+mj-lt"/>
                <a:cs typeface="Calibri" panose="020F0502020204030204" pitchFamily="34" charset="0"/>
              </a:rPr>
              <a:t>khi phải tiếp xúc với tiếng ồn gây ô nhiễm</a:t>
            </a:r>
            <a:endParaRPr lang="vi-VN" sz="3600" dirty="0">
              <a:solidFill>
                <a:prstClr val="black"/>
              </a:solidFill>
              <a:latin typeface="+mj-lt"/>
              <a:cs typeface="Calibri" panose="020F0502020204030204" pitchFamily="34" charset="0"/>
            </a:endParaRPr>
          </a:p>
        </p:txBody>
      </p:sp>
    </p:spTree>
    <p:extLst>
      <p:ext uri="{BB962C8B-B14F-4D97-AF65-F5344CB8AC3E}">
        <p14:creationId xmlns="" xmlns:p14="http://schemas.microsoft.com/office/powerpoint/2010/main" val="1617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nd barrier wall whisper wall highway noise barrier sound barrier walls  highway | Noise barrier, Sound barrier wall, Sound wall">
            <a:extLst>
              <a:ext uri="{FF2B5EF4-FFF2-40B4-BE49-F238E27FC236}">
                <a16:creationId xmlns="" xmlns:a16="http://schemas.microsoft.com/office/drawing/2014/main" id="{39A29FD4-CF10-42D0-A281-3D608DE8B1D0}"/>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797" r="34227" b="2149"/>
          <a:stretch/>
        </p:blipFill>
        <p:spPr bwMode="auto">
          <a:xfrm>
            <a:off x="0" y="-1"/>
            <a:ext cx="3048000" cy="213848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3048000" y="457200"/>
            <a:ext cx="5867400" cy="1200329"/>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Xây dựng </a:t>
            </a:r>
            <a:r>
              <a:rPr lang="vi-VN" sz="3600" b="1" dirty="0" smtClean="0">
                <a:solidFill>
                  <a:srgbClr val="0070C0"/>
                </a:solidFill>
                <a:latin typeface="+mj-lt"/>
                <a:cs typeface="Calibri" panose="020F0502020204030204" pitchFamily="34" charset="0"/>
              </a:rPr>
              <a:t>tấm chắn ngăn </a:t>
            </a:r>
            <a:r>
              <a:rPr lang="vi-VN" sz="3600" dirty="0" smtClean="0">
                <a:solidFill>
                  <a:prstClr val="black"/>
                </a:solidFill>
                <a:latin typeface="+mj-lt"/>
                <a:cs typeface="Calibri" panose="020F0502020204030204" pitchFamily="34" charset="0"/>
              </a:rPr>
              <a:t>đường cao tốc với khu dân cư.</a:t>
            </a:r>
            <a:endParaRPr lang="vi-VN" sz="3600" dirty="0">
              <a:solidFill>
                <a:prstClr val="black"/>
              </a:solidFill>
              <a:latin typeface="+mj-lt"/>
              <a:cs typeface="Calibri" panose="020F0502020204030204" pitchFamily="34" charset="0"/>
            </a:endParaRPr>
          </a:p>
        </p:txBody>
      </p:sp>
      <p:pic>
        <p:nvPicPr>
          <p:cNvPr id="6" name="Picture 4" descr="China Clear/ Colored Reflective Building Hollow Glass for Soundproof/ Heat  Insulation - China Hollow Glass, Insulated Glass">
            <a:extLst>
              <a:ext uri="{FF2B5EF4-FFF2-40B4-BE49-F238E27FC236}">
                <a16:creationId xmlns=""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12005"/>
          <a:stretch/>
        </p:blipFill>
        <p:spPr bwMode="auto">
          <a:xfrm>
            <a:off x="0" y="2286000"/>
            <a:ext cx="3429000" cy="240894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3505200" y="2743200"/>
            <a:ext cx="5181600" cy="1200329"/>
          </a:xfrm>
          <a:prstGeom prst="rect">
            <a:avLst/>
          </a:prstGeom>
        </p:spPr>
        <p:txBody>
          <a:bodyPr wrap="square">
            <a:spAutoFit/>
          </a:bodyPr>
          <a:lstStyle/>
          <a:p>
            <a:r>
              <a:rPr lang="en-US" sz="3600" dirty="0" err="1" smtClean="0">
                <a:solidFill>
                  <a:prstClr val="black"/>
                </a:solidFill>
                <a:latin typeface="Times New Roman" pitchFamily="18" charset="0"/>
                <a:cs typeface="Times New Roman" pitchFamily="18" charset="0"/>
              </a:rPr>
              <a:t>Sử</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dụng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các</a:t>
            </a:r>
            <a:r>
              <a:rPr lang="en-US" sz="3600" dirty="0" smtClean="0">
                <a:solidFill>
                  <a:prstClr val="black"/>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vật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liệu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cách</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âm</a:t>
            </a:r>
            <a:r>
              <a:rPr lang="en-US" sz="3600" b="1" dirty="0" smtClean="0">
                <a:solidFill>
                  <a:srgbClr val="0070C0"/>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xây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dựng</a:t>
            </a:r>
            <a:endParaRPr lang="en-US" sz="3600" dirty="0">
              <a:latin typeface="Times New Roman" pitchFamily="18" charset="0"/>
              <a:cs typeface="Times New Roman" pitchFamily="18" charset="0"/>
            </a:endParaRPr>
          </a:p>
        </p:txBody>
      </p:sp>
      <p:pic>
        <p:nvPicPr>
          <p:cNvPr id="8" name="Picture 2" descr="Hát Karaoke sau 22 giờ đêm có thể bị phạt đến 160 triệu đồng">
            <a:extLst>
              <a:ext uri="{FF2B5EF4-FFF2-40B4-BE49-F238E27FC236}">
                <a16:creationId xmlns="" xmlns:a16="http://schemas.microsoft.com/office/drawing/2014/main" id="{A5886399-AEB8-4C9C-810F-36892BAA852B}"/>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40387"/>
          <a:stretch/>
        </p:blipFill>
        <p:spPr bwMode="auto">
          <a:xfrm>
            <a:off x="0" y="4826302"/>
            <a:ext cx="3200400" cy="203169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p:nvPr/>
        </p:nvSpPr>
        <p:spPr>
          <a:xfrm>
            <a:off x="3352800" y="4800600"/>
            <a:ext cx="5791200" cy="1754326"/>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Tuyên truyền, phổ biến và thực hiện quy định về tiếng ồn cho phép ở khu dân cư</a:t>
            </a:r>
            <a:r>
              <a:rPr lang="en-US" sz="3600" dirty="0" smtClean="0">
                <a:solidFill>
                  <a:prstClr val="black"/>
                </a:solidFill>
                <a:latin typeface="+mj-lt"/>
                <a:cs typeface="Calibri" panose="020F0502020204030204" pitchFamily="34" charset="0"/>
              </a:rPr>
              <a:t>.</a:t>
            </a:r>
            <a:endParaRPr lang="vi-VN" sz="3600" dirty="0">
              <a:solidFill>
                <a:prstClr val="black"/>
              </a:solidFill>
              <a:latin typeface="+mj-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C4BD1285-04BE-4328-933C-A52214B7F222}"/>
              </a:ext>
            </a:extLst>
          </p:cNvPr>
          <p:cNvSpPr txBox="1">
            <a:spLocks/>
          </p:cNvSpPr>
          <p:nvPr/>
        </p:nvSpPr>
        <p:spPr>
          <a:xfrm>
            <a:off x="0" y="179295"/>
            <a:ext cx="9232055" cy="5065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BIỆN PHÁP CHỐNG Ô NHIỄM TIẾNG ỒN</a:t>
            </a:r>
            <a:endParaRPr kumimoji="0" lang="en-US" sz="360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96B20A04-A7F8-4FE8-A2E0-DF27DCF76CB2}"/>
              </a:ext>
            </a:extLst>
          </p:cNvPr>
          <p:cNvSpPr txBox="1"/>
          <p:nvPr/>
        </p:nvSpPr>
        <p:spPr>
          <a:xfrm>
            <a:off x="0" y="609600"/>
            <a:ext cx="9144000" cy="3600986"/>
          </a:xfrm>
          <a:prstGeom prst="rect">
            <a:avLst/>
          </a:prstGeom>
          <a:noFill/>
        </p:spPr>
        <p:txBody>
          <a:bodyPr wrap="square" rtlCol="0">
            <a:spAutoFit/>
          </a:bodyPr>
          <a:lstStyle/>
          <a:p>
            <a:pPr lvl="0"/>
            <a:r>
              <a:rPr lang="vi-VN" sz="3800" dirty="0">
                <a:solidFill>
                  <a:prstClr val="black"/>
                </a:solidFill>
                <a:latin typeface="+mj-lt"/>
                <a:cs typeface="Calibri" panose="020F0502020204030204" pitchFamily="34" charset="0"/>
              </a:rPr>
              <a:t>Các biện pháp để giảm tiếng ồn ảnh hưởng đến sức khoẻ:</a:t>
            </a:r>
          </a:p>
          <a:p>
            <a:pPr lvl="0"/>
            <a:r>
              <a:rPr lang="vi-VN" sz="3800" b="1" dirty="0">
                <a:solidFill>
                  <a:srgbClr val="C00000"/>
                </a:solidFill>
                <a:latin typeface="+mj-lt"/>
                <a:cs typeface="Calibri" panose="020F0502020204030204" pitchFamily="34" charset="0"/>
              </a:rPr>
              <a:t>1. </a:t>
            </a:r>
            <a:r>
              <a:rPr lang="vi-VN" sz="3800" dirty="0">
                <a:solidFill>
                  <a:prstClr val="black"/>
                </a:solidFill>
                <a:latin typeface="+mj-lt"/>
                <a:cs typeface="Calibri" panose="020F0502020204030204" pitchFamily="34" charset="0"/>
              </a:rPr>
              <a:t>Hạn chế nguồn gây ra tiếng ồn.</a:t>
            </a:r>
          </a:p>
          <a:p>
            <a:pPr lvl="0"/>
            <a:r>
              <a:rPr lang="vi-VN" sz="3800" b="1" dirty="0">
                <a:solidFill>
                  <a:srgbClr val="C00000"/>
                </a:solidFill>
                <a:latin typeface="+mj-lt"/>
                <a:cs typeface="Calibri" panose="020F0502020204030204" pitchFamily="34" charset="0"/>
              </a:rPr>
              <a:t>2. </a:t>
            </a:r>
            <a:r>
              <a:rPr lang="vi-VN" sz="3800" dirty="0">
                <a:solidFill>
                  <a:prstClr val="black"/>
                </a:solidFill>
                <a:latin typeface="+mj-lt"/>
                <a:cs typeface="Calibri" panose="020F0502020204030204" pitchFamily="34" charset="0"/>
              </a:rPr>
              <a:t>Phân tán tiếng ồn trên đường truyền.</a:t>
            </a:r>
          </a:p>
          <a:p>
            <a:pPr lvl="0"/>
            <a:r>
              <a:rPr lang="vi-VN" sz="3800" b="1" dirty="0">
                <a:solidFill>
                  <a:srgbClr val="C00000"/>
                </a:solidFill>
                <a:latin typeface="+mj-lt"/>
                <a:cs typeface="Calibri" panose="020F0502020204030204" pitchFamily="34" charset="0"/>
              </a:rPr>
              <a:t>3. </a:t>
            </a:r>
            <a:r>
              <a:rPr lang="vi-VN" sz="3800" dirty="0">
                <a:solidFill>
                  <a:prstClr val="black"/>
                </a:solidFill>
                <a:latin typeface="+mj-lt"/>
                <a:cs typeface="Calibri" panose="020F0502020204030204" pitchFamily="34" charset="0"/>
              </a:rPr>
              <a:t>Ngăn cản bớt sự lan truyền của tiếng ồn đến tại.</a:t>
            </a:r>
            <a:endParaRPr kumimoji="0" lang="en-US" sz="38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8" name="Rectangle 7"/>
          <p:cNvSpPr/>
          <p:nvPr/>
        </p:nvSpPr>
        <p:spPr>
          <a:xfrm>
            <a:off x="0" y="4267200"/>
            <a:ext cx="9144000" cy="1754326"/>
          </a:xfrm>
          <a:prstGeom prst="rect">
            <a:avLst/>
          </a:prstGeom>
        </p:spPr>
        <p:txBody>
          <a:bodyPr wrap="square">
            <a:spAutoFit/>
          </a:bodyPr>
          <a:lstStyle/>
          <a:p>
            <a:pPr lvl="0">
              <a:defRPr/>
            </a:pPr>
            <a:r>
              <a:rPr lang="en-US" sz="3600" b="1" dirty="0" smtClean="0">
                <a:solidFill>
                  <a:srgbClr val="FF0000"/>
                </a:solidFill>
                <a:latin typeface="Times New Roman" pitchFamily="18" charset="0"/>
                <a:cs typeface="Times New Roman" pitchFamily="18" charset="0"/>
              </a:rPr>
              <a:t>C</a:t>
            </a:r>
            <a:r>
              <a:rPr lang="vi-VN" sz="3600" b="1" dirty="0" smtClean="0">
                <a:solidFill>
                  <a:srgbClr val="FF0000"/>
                </a:solidFill>
                <a:latin typeface="Times New Roman" pitchFamily="18" charset="0"/>
                <a:cs typeface="Times New Roman" pitchFamily="18" charset="0"/>
              </a:rPr>
              <a:t>H</a:t>
            </a:r>
            <a:r>
              <a:rPr lang="en-US" sz="3600" b="1" dirty="0" smtClean="0">
                <a:solidFill>
                  <a:srgbClr val="FF0000"/>
                </a:solidFill>
                <a:latin typeface="Times New Roman" pitchFamily="18" charset="0"/>
                <a:cs typeface="Times New Roman" pitchFamily="18" charset="0"/>
              </a:rPr>
              <a:t>: </a:t>
            </a:r>
            <a:r>
              <a:rPr lang="vi-VN" sz="3600" dirty="0" smtClean="0">
                <a:solidFill>
                  <a:prstClr val="black"/>
                </a:solidFill>
                <a:latin typeface="Times New Roman" pitchFamily="18" charset="0"/>
                <a:cs typeface="Times New Roman" pitchFamily="18" charset="0"/>
              </a:rPr>
              <a:t>Hãy đề ra những biện pháp chống ô nhiễm tiếng ồn có thể thực hiện được đối với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các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trường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hợp</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sau</a:t>
            </a:r>
            <a:r>
              <a:rPr lang="en-US" sz="3600" dirty="0" smtClean="0">
                <a:solidFill>
                  <a:prstClr val="black"/>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165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 xmlns:a16="http://schemas.microsoft.com/office/drawing/2014/main" id="{309A9C8D-FD3E-DEF2-1E8A-4464E12A44B0}"/>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a:extLst>
              <a:ext uri="{FF2B5EF4-FFF2-40B4-BE49-F238E27FC236}">
                <a16:creationId xmlns="" xmlns:a16="http://schemas.microsoft.com/office/drawing/2014/main" id="{AAC27812-6854-4633-C305-0789443297D9}"/>
              </a:ext>
            </a:extLst>
          </p:cNvPr>
          <p:cNvSpPr txBox="1">
            <a:spLocks noChangeArrowheads="1"/>
          </p:cNvSpPr>
          <p:nvPr/>
        </p:nvSpPr>
        <p:spPr bwMode="auto">
          <a:xfrm>
            <a:off x="1143000" y="76200"/>
            <a:ext cx="7353300" cy="138499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defRPr/>
            </a:pPr>
            <a:endParaRPr lang="en-US" altLang="en-US" sz="2000" b="1" dirty="0">
              <a:solidFill>
                <a:srgbClr val="FFFF00"/>
              </a:solidFill>
              <a:latin typeface="Times New Roman" pitchFamily="18" charset="0"/>
              <a:cs typeface="Times New Roman" pitchFamily="18" charset="0"/>
            </a:endParaRPr>
          </a:p>
          <a:p>
            <a:pPr algn="ctr">
              <a:spcBef>
                <a:spcPct val="0"/>
              </a:spcBef>
              <a:buFontTx/>
              <a:buNone/>
              <a:defRPr/>
            </a:pPr>
            <a:r>
              <a:rPr lang="en-US" altLang="en-US" sz="4000" b="1" dirty="0" smtClean="0">
                <a:solidFill>
                  <a:srgbClr val="FFFF00"/>
                </a:solidFill>
                <a:latin typeface="Times New Roman" pitchFamily="18" charset="0"/>
                <a:cs typeface="Times New Roman" pitchFamily="18" charset="0"/>
              </a:rPr>
              <a:t>TIẾT 1- I</a:t>
            </a:r>
            <a:r>
              <a:rPr lang="en-US" altLang="en-US" sz="4000" b="1" dirty="0">
                <a:solidFill>
                  <a:srgbClr val="FFFF00"/>
                </a:solidFill>
                <a:latin typeface="Times New Roman" pitchFamily="18" charset="0"/>
                <a:cs typeface="Times New Roman" pitchFamily="18" charset="0"/>
              </a:rPr>
              <a:t>. PHẢN XẠ ÂM</a:t>
            </a:r>
          </a:p>
          <a:p>
            <a:pPr algn="ctr">
              <a:spcBef>
                <a:spcPct val="0"/>
              </a:spcBef>
              <a:buFontTx/>
              <a:buNone/>
              <a:defRPr/>
            </a:pPr>
            <a:endParaRPr lang="en-US" altLang="en-US" sz="2400" b="1" dirty="0">
              <a:solidFill>
                <a:srgbClr val="FFFF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2843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ise Pollution | National Geographic Society">
            <a:extLst>
              <a:ext uri="{FF2B5EF4-FFF2-40B4-BE49-F238E27FC236}">
                <a16:creationId xmlns="" xmlns:a16="http://schemas.microsoft.com/office/drawing/2014/main" id="{B305E92D-7065-45AF-A778-33C2B1D3B9C9}"/>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3810000" cy="213334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457200"/>
            <a:ext cx="3733800" cy="1569660"/>
          </a:xfrm>
          <a:prstGeom prst="rect">
            <a:avLst/>
          </a:prstGeom>
        </p:spPr>
        <p:txBody>
          <a:bodyPr wrap="square">
            <a:spAutoFit/>
          </a:bodyPr>
          <a:lstStyle/>
          <a:p>
            <a:pPr lvl="0">
              <a:defRPr/>
            </a:pPr>
            <a:r>
              <a:rPr lang="vi-VN"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Máy khoan bê tông liên tục hoạt động cạnh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khu</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dân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cư</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endParaRPr>
          </a:p>
        </p:txBody>
      </p:sp>
      <p:sp>
        <p:nvSpPr>
          <p:cNvPr id="6" name="Rectangle 5"/>
          <p:cNvSpPr/>
          <p:nvPr/>
        </p:nvSpPr>
        <p:spPr>
          <a:xfrm>
            <a:off x="3810000" y="0"/>
            <a:ext cx="5334000" cy="1754326"/>
          </a:xfrm>
          <a:prstGeom prst="rect">
            <a:avLst/>
          </a:prstGeom>
        </p:spPr>
        <p:txBody>
          <a:bodyPr wrap="square">
            <a:spAutoFit/>
          </a:bodyPr>
          <a:lstStyle/>
          <a:p>
            <a:r>
              <a:rPr lang="en-US" sz="3600" dirty="0" smtClean="0">
                <a:solidFill>
                  <a:prstClr val="black"/>
                </a:solidFill>
                <a:latin typeface="Times New Roman" pitchFamily="18" charset="0"/>
                <a:cs typeface="Times New Roman" pitchFamily="18" charset="0"/>
              </a:rPr>
              <a:t>Y</a:t>
            </a:r>
            <a:r>
              <a:rPr lang="vi-VN" sz="3600" dirty="0" smtClean="0">
                <a:solidFill>
                  <a:prstClr val="black"/>
                </a:solidFill>
                <a:latin typeface="Times New Roman" pitchFamily="18" charset="0"/>
                <a:cs typeface="Times New Roman" pitchFamily="18" charset="0"/>
              </a:rPr>
              <a:t>êu cầu trong giờ làm việc </a:t>
            </a:r>
            <a:r>
              <a:rPr lang="vi-VN" sz="3600" dirty="0" smtClean="0">
                <a:solidFill>
                  <a:srgbClr val="0070C0"/>
                </a:solidFill>
                <a:latin typeface="Times New Roman" pitchFamily="18" charset="0"/>
                <a:cs typeface="Times New Roman" pitchFamily="18" charset="0"/>
              </a:rPr>
              <a:t>tiếng ồn máy </a:t>
            </a:r>
            <a:r>
              <a:rPr lang="vi-VN" sz="3600" dirty="0" smtClean="0">
                <a:solidFill>
                  <a:prstClr val="black"/>
                </a:solidFill>
                <a:latin typeface="Times New Roman" pitchFamily="18" charset="0"/>
                <a:cs typeface="Times New Roman" pitchFamily="18" charset="0"/>
              </a:rPr>
              <a:t>khoan </a:t>
            </a:r>
            <a:r>
              <a:rPr lang="vi-VN" sz="3600" dirty="0" smtClean="0">
                <a:solidFill>
                  <a:srgbClr val="0070C0"/>
                </a:solidFill>
                <a:latin typeface="Times New Roman" pitchFamily="18" charset="0"/>
                <a:cs typeface="Times New Roman" pitchFamily="18" charset="0"/>
              </a:rPr>
              <a:t>không quá 80dB</a:t>
            </a:r>
            <a:endParaRPr lang="en-US" sz="3600" dirty="0">
              <a:latin typeface="Times New Roman" pitchFamily="18" charset="0"/>
              <a:cs typeface="Times New Roman" pitchFamily="18" charset="0"/>
            </a:endParaRPr>
          </a:p>
        </p:txBody>
      </p:sp>
      <p:sp>
        <p:nvSpPr>
          <p:cNvPr id="7" name="Rectangle 6"/>
          <p:cNvSpPr/>
          <p:nvPr/>
        </p:nvSpPr>
        <p:spPr>
          <a:xfrm>
            <a:off x="3886200" y="1600200"/>
            <a:ext cx="5105400" cy="1077218"/>
          </a:xfrm>
          <a:prstGeom prst="rect">
            <a:avLst/>
          </a:prstGeom>
        </p:spPr>
        <p:txBody>
          <a:bodyPr wrap="square">
            <a:spAutoFit/>
          </a:bodyPr>
          <a:lstStyle/>
          <a:p>
            <a:pPr lvl="0" algn="just">
              <a:defRPr/>
            </a:pPr>
            <a:r>
              <a:rPr lang="en-US" sz="3200" dirty="0" smtClean="0">
                <a:solidFill>
                  <a:prstClr val="black"/>
                </a:solidFill>
                <a:latin typeface="Times New Roman" pitchFamily="18" charset="0"/>
                <a:cs typeface="Times New Roman" pitchFamily="18" charset="0"/>
              </a:rPr>
              <a:t>N</a:t>
            </a:r>
            <a:r>
              <a:rPr lang="vi-VN" sz="3200" dirty="0" smtClean="0">
                <a:solidFill>
                  <a:prstClr val="black"/>
                </a:solidFill>
                <a:latin typeface="Times New Roman" pitchFamily="18" charset="0"/>
                <a:cs typeface="Times New Roman" pitchFamily="18" charset="0"/>
              </a:rPr>
              <a:t>gười thợ khoan cần dùng </a:t>
            </a:r>
            <a:r>
              <a:rPr lang="vi-VN" sz="3200" dirty="0" smtClean="0">
                <a:solidFill>
                  <a:srgbClr val="00B050"/>
                </a:solidFill>
                <a:latin typeface="Times New Roman" pitchFamily="18" charset="0"/>
                <a:cs typeface="Times New Roman" pitchFamily="18" charset="0"/>
              </a:rPr>
              <a:t>bông nút kín tai </a:t>
            </a:r>
            <a:r>
              <a:rPr lang="vi-VN" sz="3200" dirty="0" smtClean="0">
                <a:solidFill>
                  <a:prstClr val="black"/>
                </a:solidFill>
                <a:latin typeface="Times New Roman" pitchFamily="18" charset="0"/>
                <a:cs typeface="Times New Roman" pitchFamily="18" charset="0"/>
              </a:rPr>
              <a:t>lúc làm việc.</a:t>
            </a:r>
            <a:endParaRPr lang="en-US" sz="3200" dirty="0">
              <a:solidFill>
                <a:prstClr val="black"/>
              </a:solidFill>
              <a:latin typeface="Times New Roman" pitchFamily="18" charset="0"/>
              <a:cs typeface="Times New Roman" pitchFamily="18" charset="0"/>
            </a:endParaRPr>
          </a:p>
        </p:txBody>
      </p:sp>
      <p:sp>
        <p:nvSpPr>
          <p:cNvPr id="8" name="Rectangle 7"/>
          <p:cNvSpPr/>
          <p:nvPr/>
        </p:nvSpPr>
        <p:spPr>
          <a:xfrm>
            <a:off x="0" y="2590800"/>
            <a:ext cx="9144000" cy="1569660"/>
          </a:xfrm>
          <a:prstGeom prst="rect">
            <a:avLst/>
          </a:prstGeom>
        </p:spPr>
        <p:txBody>
          <a:bodyPr wrap="square">
            <a:spAutoFit/>
          </a:bodyPr>
          <a:lstStyle/>
          <a:p>
            <a:r>
              <a:rPr lang="en-US" sz="3200" dirty="0" err="1" smtClean="0">
                <a:solidFill>
                  <a:prstClr val="black"/>
                </a:solidFill>
                <a:latin typeface="Times New Roman" pitchFamily="18" charset="0"/>
                <a:cs typeface="Times New Roman" pitchFamily="18" charset="0"/>
              </a:rPr>
              <a:t>Trong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thể</a:t>
            </a:r>
            <a:r>
              <a:rPr lang="en-US" sz="3200" dirty="0" smtClean="0">
                <a:solidFill>
                  <a:prstClr val="black"/>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đóng</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kín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cửa</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treo</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màn</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bằng</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vật</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liệu</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cách</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âm</a:t>
            </a:r>
            <a:r>
              <a:rPr lang="en-US" sz="3200" dirty="0" smtClean="0">
                <a:solidFill>
                  <a:srgbClr val="00B050"/>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để</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giảm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truyền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vào</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9" name="Picture 4" descr="Kiên quyết xử lý các trường hợp tái lấn chiếm họp chợ cóc">
            <a:extLst>
              <a:ext uri="{FF2B5EF4-FFF2-40B4-BE49-F238E27FC236}">
                <a16:creationId xmlns=""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269"/>
          <a:stretch/>
        </p:blipFill>
        <p:spPr bwMode="auto">
          <a:xfrm>
            <a:off x="0" y="4114800"/>
            <a:ext cx="4953000" cy="205157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0" y="6096000"/>
            <a:ext cx="5186035" cy="584775"/>
          </a:xfrm>
          <a:prstGeom prst="rect">
            <a:avLst/>
          </a:prstGeom>
        </p:spPr>
        <p:txBody>
          <a:bodyPr wrap="none">
            <a:spAutoFit/>
          </a:bodyPr>
          <a:lstStyle/>
          <a:p>
            <a:pPr lvl="0">
              <a:defRPr/>
            </a:pP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Họp</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chợ</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ồn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ào</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ở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gần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lớp</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học</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1" name="Rectangle 10"/>
          <p:cNvSpPr/>
          <p:nvPr/>
        </p:nvSpPr>
        <p:spPr>
          <a:xfrm>
            <a:off x="5105400" y="4114800"/>
            <a:ext cx="3886200" cy="2062103"/>
          </a:xfrm>
          <a:prstGeom prst="rect">
            <a:avLst/>
          </a:prstGeom>
        </p:spPr>
        <p:txBody>
          <a:bodyPr wrap="square">
            <a:spAutoFit/>
          </a:bodyPr>
          <a:lstStyle/>
          <a:p>
            <a:r>
              <a:rPr lang="en-US" sz="3200" dirty="0" smtClean="0">
                <a:solidFill>
                  <a:srgbClr val="0070C0"/>
                </a:solidFill>
                <a:latin typeface="Times New Roman" pitchFamily="18" charset="0"/>
                <a:cs typeface="Times New Roman" pitchFamily="18" charset="0"/>
              </a:rPr>
              <a:t>X</a:t>
            </a:r>
            <a:r>
              <a:rPr lang="vi-VN" sz="3200" dirty="0" smtClean="0">
                <a:solidFill>
                  <a:srgbClr val="0070C0"/>
                </a:solidFill>
                <a:latin typeface="Times New Roman" pitchFamily="18" charset="0"/>
                <a:cs typeface="Times New Roman" pitchFamily="18" charset="0"/>
              </a:rPr>
              <a:t>ây tường dày và cao </a:t>
            </a:r>
            <a:r>
              <a:rPr lang="vi-VN" sz="3200" dirty="0" smtClean="0">
                <a:solidFill>
                  <a:prstClr val="black"/>
                </a:solidFill>
                <a:latin typeface="Times New Roman" pitchFamily="18" charset="0"/>
                <a:cs typeface="Times New Roman" pitchFamily="18" charset="0"/>
              </a:rPr>
              <a:t>ngăn cách giữa tường và chợ để ngăn cách giữ chợ và lớp học</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Horizont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15400" cy="1077218"/>
          </a:xfrm>
          <a:prstGeom prst="rect">
            <a:avLst/>
          </a:prstGeom>
        </p:spPr>
        <p:txBody>
          <a:bodyPr wrap="square">
            <a:spAutoFit/>
          </a:bodyPr>
          <a:lstStyle/>
          <a:p>
            <a:r>
              <a:rPr lang="en-US" sz="3200" dirty="0" smtClean="0">
                <a:solidFill>
                  <a:srgbClr val="00B050"/>
                </a:solidFill>
                <a:latin typeface="Times New Roman" pitchFamily="18" charset="0"/>
                <a:cs typeface="Times New Roman" pitchFamily="18" charset="0"/>
              </a:rPr>
              <a:t>Đ</a:t>
            </a:r>
            <a:r>
              <a:rPr lang="vi-VN" sz="3200" dirty="0" smtClean="0">
                <a:solidFill>
                  <a:srgbClr val="00B050"/>
                </a:solidFill>
                <a:latin typeface="Times New Roman" pitchFamily="18" charset="0"/>
                <a:cs typeface="Times New Roman" pitchFamily="18" charset="0"/>
              </a:rPr>
              <a:t>óng các cửa </a:t>
            </a:r>
            <a:r>
              <a:rPr lang="vi-VN" sz="3200" dirty="0" smtClean="0">
                <a:solidFill>
                  <a:prstClr val="black"/>
                </a:solidFill>
                <a:latin typeface="Times New Roman" pitchFamily="18" charset="0"/>
                <a:cs typeface="Times New Roman" pitchFamily="18" charset="0"/>
              </a:rPr>
              <a:t>phòng học, </a:t>
            </a:r>
            <a:r>
              <a:rPr lang="vi-VN" sz="3200" dirty="0" smtClean="0">
                <a:solidFill>
                  <a:srgbClr val="0070C0"/>
                </a:solidFill>
                <a:latin typeface="Times New Roman" pitchFamily="18" charset="0"/>
                <a:cs typeface="Times New Roman" pitchFamily="18" charset="0"/>
              </a:rPr>
              <a:t>xây tường chắn</a:t>
            </a:r>
            <a:r>
              <a:rPr lang="vi-VN" sz="3200" dirty="0" smtClean="0">
                <a:solidFill>
                  <a:prstClr val="black"/>
                </a:solidFill>
                <a:latin typeface="Times New Roman" pitchFamily="18" charset="0"/>
                <a:cs typeface="Times New Roman" pitchFamily="18" charset="0"/>
              </a:rPr>
              <a:t> bằng vật liệu cách âm, </a:t>
            </a:r>
            <a:r>
              <a:rPr lang="vi-VN" sz="3200" dirty="0" smtClean="0">
                <a:solidFill>
                  <a:srgbClr val="00B050"/>
                </a:solidFill>
                <a:latin typeface="Times New Roman" pitchFamily="18" charset="0"/>
                <a:cs typeface="Times New Roman" pitchFamily="18" charset="0"/>
              </a:rPr>
              <a:t>trồng cây xung quanh</a:t>
            </a:r>
            <a:endParaRPr lang="en-US" sz="3200" dirty="0">
              <a:latin typeface="Times New Roman" pitchFamily="18" charset="0"/>
              <a:cs typeface="Times New Roman" pitchFamily="18" charset="0"/>
            </a:endParaRPr>
          </a:p>
        </p:txBody>
      </p:sp>
      <p:pic>
        <p:nvPicPr>
          <p:cNvPr id="5" name="Picture 2" descr="Hanoi crowded again after eased social distancing">
            <a:extLst>
              <a:ext uri="{FF2B5EF4-FFF2-40B4-BE49-F238E27FC236}">
                <a16:creationId xmlns="" xmlns:a16="http://schemas.microsoft.com/office/drawing/2014/main" id="{800B4FC1-5D50-4A51-8396-1270AFCCC3F5}"/>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66800"/>
            <a:ext cx="4191000" cy="238507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C1C2B5AA-D014-D74A-B6F4-2A5F7FF7FC5A}"/>
              </a:ext>
            </a:extLst>
          </p:cNvPr>
          <p:cNvSpPr txBox="1"/>
          <p:nvPr/>
        </p:nvSpPr>
        <p:spPr>
          <a:xfrm>
            <a:off x="0" y="3505200"/>
            <a:ext cx="4462126" cy="584775"/>
          </a:xfrm>
          <a:prstGeom prst="rect">
            <a:avLst/>
          </a:prstGeom>
          <a:noFill/>
        </p:spPr>
        <p:txBody>
          <a:bodyPr wrap="square">
            <a:spAutoFit/>
          </a:bodyPr>
          <a:lstStyle/>
          <a:p>
            <a:pPr lvl="0" algn="ct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a:t>
            </a: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iếng còi inh ỏi trên phố </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7" name="Rectangle 6">
            <a:extLst>
              <a:ext uri="{FF2B5EF4-FFF2-40B4-BE49-F238E27FC236}">
                <a16:creationId xmlns="" xmlns:a16="http://schemas.microsoft.com/office/drawing/2014/main" id="{A446B320-273E-429A-AD07-0D42CFD03797}"/>
              </a:ext>
            </a:extLst>
          </p:cNvPr>
          <p:cNvSpPr/>
          <p:nvPr/>
        </p:nvSpPr>
        <p:spPr>
          <a:xfrm>
            <a:off x="4267200" y="1371600"/>
            <a:ext cx="5639734" cy="1231106"/>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ắt máy khi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dừng</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 xe</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K</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hông bấm còi inh ỏi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p>
        </p:txBody>
      </p:sp>
      <p:pic>
        <p:nvPicPr>
          <p:cNvPr id="8" name="Picture 2" descr="Những Điều Cần Quan Tâm Khi Chọn Micro Karaoke Gia Đình Phù Hợp –  PRO-Sound.vn Cung Cấp Hệ Thống Âm Thanh Chuyên Nghiệp">
            <a:extLst>
              <a:ext uri="{FF2B5EF4-FFF2-40B4-BE49-F238E27FC236}">
                <a16:creationId xmlns=""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525" r="4153"/>
          <a:stretch/>
        </p:blipFill>
        <p:spPr bwMode="auto">
          <a:xfrm>
            <a:off x="0" y="4114800"/>
            <a:ext cx="4038600" cy="21336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8B84CEC5-7E72-EBD7-06F3-B053D47E2C2A}"/>
              </a:ext>
            </a:extLst>
          </p:cNvPr>
          <p:cNvSpPr txBox="1"/>
          <p:nvPr/>
        </p:nvSpPr>
        <p:spPr>
          <a:xfrm>
            <a:off x="228600" y="6096000"/>
            <a:ext cx="3824817" cy="584775"/>
          </a:xfrm>
          <a:prstGeom prst="rect">
            <a:avLst/>
          </a:prstGeom>
          <a:noFill/>
        </p:spPr>
        <p:txBody>
          <a:bodyPr wrap="square">
            <a:spAutoFit/>
          </a:bodyPr>
          <a:lstStyle/>
          <a:p>
            <a:pPr lvl="0" algn="ct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Hát</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karaoke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tại</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nhà</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0" name="Rectangle 9">
            <a:extLst>
              <a:ext uri="{FF2B5EF4-FFF2-40B4-BE49-F238E27FC236}">
                <a16:creationId xmlns="" xmlns:a16="http://schemas.microsoft.com/office/drawing/2014/main" id="{A446B320-273E-429A-AD07-0D42CFD03797}"/>
              </a:ext>
            </a:extLst>
          </p:cNvPr>
          <p:cNvSpPr/>
          <p:nvPr/>
        </p:nvSpPr>
        <p:spPr>
          <a:xfrm>
            <a:off x="4114800" y="4191000"/>
            <a:ext cx="6009189" cy="1877437"/>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V</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ặn nhỏ âm thanh</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noProof="0" dirty="0">
                <a:latin typeface="Times New Roman" pitchFamily="18" charset="0"/>
                <a:cs typeface="Times New Roman" pitchFamily="18" charset="0"/>
              </a:rPr>
              <a:t>Đ</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óng kín phòng</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L</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àm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phòng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hát</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cách</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âm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additive="base">
                                        <p:cTn id="4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additive="base">
                                        <p:cTn id="5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 calcmode="lin" valueType="num">
                                      <p:cBhvr additive="base">
                                        <p:cTn id="5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6497163"/>
          </a:xfrm>
          <a:prstGeom prst="rect">
            <a:avLst/>
          </a:prstGeom>
        </p:spPr>
        <p:txBody>
          <a:bodyPr wrap="square">
            <a:spAutoFit/>
          </a:bodyPr>
          <a:lstStyle/>
          <a:p>
            <a:pPr>
              <a:spcAft>
                <a:spcPts val="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xạ</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3200" i="1" dirty="0" smtClean="0">
                <a:solidFill>
                  <a:srgbClr val="FF0000"/>
                </a:solidFill>
                <a:latin typeface="Times New Roman" panose="02020603050405020304" pitchFamily="18" charset="0"/>
                <a:cs typeface="Times New Roman" panose="02020603050405020304" pitchFamily="18" charset="0"/>
              </a:rPr>
              <a:t>TL: </a:t>
            </a:r>
            <a:r>
              <a:rPr lang="en-US" sz="3200" i="1" dirty="0" err="1" smtClean="0">
                <a:solidFill>
                  <a:srgbClr val="FF0000"/>
                </a:solidFill>
                <a:latin typeface="Times New Roman" panose="02020603050405020304" pitchFamily="18" charset="0"/>
                <a:cs typeface="Times New Roman" panose="02020603050405020304" pitchFamily="18" charset="0"/>
              </a:rPr>
              <a:t>Âm</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dội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gặp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mặt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chắn</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2:</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i="1" dirty="0" smtClean="0">
                <a:solidFill>
                  <a:srgbClr val="FF0000"/>
                </a:solidFill>
                <a:latin typeface="Times New Roman" panose="02020603050405020304" pitchFamily="18" charset="0"/>
                <a:cs typeface="Times New Roman" panose="02020603050405020304" pitchFamily="18" charset="0"/>
              </a:rPr>
              <a:t>TL: </a:t>
            </a:r>
            <a:r>
              <a:rPr lang="en-US" sz="3200" i="1" dirty="0" err="1" smtClean="0">
                <a:solidFill>
                  <a:srgbClr val="FF0000"/>
                </a:solidFill>
                <a:latin typeface="Times New Roman" panose="02020603050405020304" pitchFamily="18" charset="0"/>
                <a:cs typeface="Times New Roman" panose="02020603050405020304" pitchFamily="18" charset="0"/>
              </a:rPr>
              <a:t>Khi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tai </a:t>
            </a:r>
            <a:r>
              <a:rPr lang="en-US" sz="3200" i="1" dirty="0" err="1">
                <a:solidFill>
                  <a:srgbClr val="FF0000"/>
                </a:solidFill>
                <a:latin typeface="Times New Roman" panose="02020603050405020304" pitchFamily="18" charset="0"/>
                <a:cs typeface="Times New Roman" panose="02020603050405020304" pitchFamily="18" charset="0"/>
              </a:rPr>
              <a:t>ta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chậm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trực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 </a:t>
            </a:r>
            <a:r>
              <a:rPr lang="en-US" sz="3200" i="1" dirty="0" err="1">
                <a:solidFill>
                  <a:srgbClr val="FF0000"/>
                </a:solidFill>
                <a:latin typeface="Times New Roman" panose="02020603050405020304" pitchFamily="18" charset="0"/>
                <a:cs typeface="Times New Roman" panose="02020603050405020304" pitchFamily="18" charset="0"/>
              </a:rPr>
              <a:t>ta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khoảng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lớn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1/15 </a:t>
            </a:r>
            <a:r>
              <a:rPr lang="en-US" sz="3200" i="1" dirty="0" err="1" smtClean="0">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3:</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ô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ồn</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p>
          <a:p>
            <a:r>
              <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Các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biện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pháp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giảm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ảnh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hưởng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sức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khỏe</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chế</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nguồn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gây</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Phân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đường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Ngăn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bớt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sự</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của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ồn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a:t>
            </a:r>
            <a:endParaRPr lang="en-US" sz="3200"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barn(inVertical)">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barn(inVertical)">
                                      <p:cBhvr>
                                        <p:cTn id="38" dur="500"/>
                                        <p:tgtEl>
                                          <p:spTgt spid="2">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barn(inVertical)">
                                      <p:cBhvr>
                                        <p:cTn id="4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hợp</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dưới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đây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tượng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Xác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sâu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đáy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biển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lvl="0" algn="just">
              <a:lnSpc>
                <a:spcPct val="115000"/>
              </a:lnSpc>
              <a:spcAft>
                <a:spcPts val="500"/>
              </a:spcAft>
              <a:tabLst>
                <a:tab pos="446405" algn="l"/>
              </a:tabLst>
            </a:pPr>
            <a:r>
              <a:rPr lang="en-US" sz="28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a:t>
            </a:r>
            <a:r>
              <a:rPr lang="en-US" sz="28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thoại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50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phòng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spcAft>
                <a:spcPts val="0"/>
              </a:spcAft>
              <a:tabLst>
                <a:tab pos="413385" algn="l"/>
              </a:tabLs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indent="12700">
              <a:lnSpc>
                <a:spcPct val="139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b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hoặc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tuỳ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thuộc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môi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094472"/>
          </a:xfrm>
          <a:prstGeom prst="rect">
            <a:avLst/>
          </a:prstGeom>
        </p:spPr>
        <p:txBody>
          <a:bodyPr wrap="square">
            <a:spAutoFit/>
          </a:bodyPr>
          <a:lstStyle/>
          <a:p>
            <a:r>
              <a:rPr lang="en-US" sz="3600" u="sng" dirty="0">
                <a:solidFill>
                  <a:srgbClr val="FF0000"/>
                </a:solidFill>
                <a:latin typeface="Times New Roman" panose="02020603050405020304" pitchFamily="18" charset="0"/>
                <a:cs typeface="Times New Roman" panose="02020603050405020304" pitchFamily="18" charset="0"/>
              </a:rPr>
              <a:t>14.11.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ca </a:t>
            </a:r>
            <a:r>
              <a:rPr lang="en-US" sz="3600" dirty="0" err="1" smtClean="0">
                <a:latin typeface="Times New Roman" panose="02020603050405020304" pitchFamily="18" charset="0"/>
                <a:cs typeface="Times New Roman" panose="02020603050405020304" pitchFamily="18" charset="0"/>
              </a:rPr>
              <a:t>sĩ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thường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3200" i="1" dirty="0" smtClean="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dirty="0" smtClean="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Vì</a:t>
            </a:r>
            <a:r>
              <a:rPr lang="en-US" sz="3200" i="1" dirty="0">
                <a:solidFill>
                  <a:srgbClr val="FF0000"/>
                </a:solidFill>
                <a:latin typeface="Times New Roman" panose="02020603050405020304" pitchFamily="18" charset="0"/>
                <a:cs typeface="Times New Roman" panose="02020603050405020304" pitchFamily="18" charset="0"/>
              </a:rPr>
              <a:t> ở </a:t>
            </a:r>
            <a:r>
              <a:rPr lang="en-US" sz="3200" i="1" dirty="0" err="1">
                <a:solidFill>
                  <a:srgbClr val="FF0000"/>
                </a:solidFill>
                <a:latin typeface="Times New Roman" panose="02020603050405020304" pitchFamily="18" charset="0"/>
                <a:cs typeface="Times New Roman" panose="02020603050405020304" pitchFamily="18" charset="0"/>
              </a:rPr>
              <a:t>tại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ca </a:t>
            </a:r>
            <a:r>
              <a:rPr lang="en-US" sz="3200" i="1" dirty="0" err="1">
                <a:solidFill>
                  <a:srgbClr val="FF0000"/>
                </a:solidFill>
                <a:latin typeface="Times New Roman" panose="02020603050405020304" pitchFamily="18" charset="0"/>
                <a:cs typeface="Times New Roman" panose="02020603050405020304" pitchFamily="18" charset="0"/>
              </a:rPr>
              <a:t>sĩ</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băng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đĩa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chất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lượng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cần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chuyên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dụng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=&gt; </a:t>
            </a:r>
            <a:r>
              <a:rPr lang="en-US" sz="3200" i="1" dirty="0" err="1">
                <a:solidFill>
                  <a:srgbClr val="FF0000"/>
                </a:solidFill>
                <a:latin typeface="Times New Roman" panose="02020603050405020304" pitchFamily="18" charset="0"/>
                <a:cs typeface="Times New Roman" panose="02020603050405020304" pitchFamily="18" charset="0"/>
              </a:rPr>
              <a:t>thu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hút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nghe</a:t>
            </a:r>
            <a:r>
              <a:rPr lang="en-US" sz="3200" i="1"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1"/>
            <a:ext cx="9144000" cy="1754326"/>
          </a:xfrm>
          <a:prstGeom prst="rect">
            <a:avLst/>
          </a:prstGeom>
        </p:spPr>
        <p:txBody>
          <a:bodyPr wrap="square">
            <a:spAutoFit/>
          </a:bodyPr>
          <a:lstStyle/>
          <a:p>
            <a:r>
              <a:rPr lang="en-US" sz="3600" i="1" dirty="0" smtClean="0">
                <a:solidFill>
                  <a:srgbClr val="FF0000"/>
                </a:solidFill>
                <a:latin typeface="Times New Roman" panose="02020603050405020304" pitchFamily="18" charset="0"/>
                <a:cs typeface="Times New Roman" panose="02020603050405020304" pitchFamily="18" charset="0"/>
              </a:rPr>
              <a:t>TL: </a:t>
            </a:r>
            <a:r>
              <a:rPr lang="en-US" sz="3600" i="1" dirty="0" err="1">
                <a:solidFill>
                  <a:srgbClr val="FF0000"/>
                </a:solidFill>
                <a:latin typeface="Times New Roman" panose="02020603050405020304" pitchFamily="18" charset="0"/>
                <a:cs typeface="Times New Roman" panose="02020603050405020304" pitchFamily="18" charset="0"/>
              </a:rPr>
              <a:t>Gần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sống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chợ</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Biện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pháp</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rào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chắn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trồng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để</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giảm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tiếng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ồn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838200"/>
            <a:ext cx="8991600" cy="2308324"/>
          </a:xfrm>
          <a:prstGeom prst="rect">
            <a:avLst/>
          </a:prstGeom>
        </p:spPr>
        <p:txBody>
          <a:bodyPr wrap="square">
            <a:spAutoFit/>
          </a:bodyPr>
          <a:lstStyle/>
          <a:p>
            <a:r>
              <a:rPr lang="en-US" sz="3600" u="sng" dirty="0" smtClean="0">
                <a:solidFill>
                  <a:srgbClr val="FF0000"/>
                </a:solidFill>
                <a:latin typeface="Times New Roman" panose="02020603050405020304" pitchFamily="18" charset="0"/>
                <a:cs typeface="Times New Roman" panose="02020603050405020304" pitchFamily="18" charset="0"/>
              </a:rPr>
              <a:t>14.13. </a:t>
            </a:r>
            <a:r>
              <a:rPr lang="en-US" sz="3600" dirty="0" err="1" smtClean="0">
                <a:latin typeface="Times New Roman" panose="02020603050405020304" pitchFamily="18" charset="0"/>
                <a:cs typeface="Times New Roman" panose="02020603050405020304" pitchFamily="18" charset="0"/>
              </a:rPr>
              <a:t>Hãy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hợp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gây</a:t>
            </a:r>
            <a:r>
              <a:rPr lang="en-US" sz="3600" dirty="0" smtClean="0">
                <a:latin typeface="Times New Roman" panose="02020603050405020304" pitchFamily="18" charset="0"/>
                <a:cs typeface="Times New Roman" panose="02020603050405020304" pitchFamily="18" charset="0"/>
              </a:rPr>
              <a:t> ô </a:t>
            </a:r>
            <a:r>
              <a:rPr lang="en-US" sz="3600" dirty="0" err="1" smtClean="0">
                <a:latin typeface="Times New Roman" panose="02020603050405020304" pitchFamily="18" charset="0"/>
                <a:cs typeface="Times New Roman" panose="02020603050405020304" pitchFamily="18" charset="0"/>
              </a:rPr>
              <a:t>nhiễm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ồn</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nơi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ô </a:t>
            </a:r>
            <a:r>
              <a:rPr lang="en-US" sz="3600" dirty="0" err="1" smtClean="0">
                <a:latin typeface="Times New Roman" panose="02020603050405020304" pitchFamily="18" charset="0"/>
                <a:cs typeface="Times New Roman" panose="02020603050405020304" pitchFamily="18" charset="0"/>
              </a:rPr>
              <a:t>nhiễm</a:t>
            </a:r>
            <a:r>
              <a:rPr lang="vi-VN"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ồn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đó</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srcRect/>
          <a:stretch>
            <a:fillRect/>
          </a:stretch>
        </p:blipFill>
        <p:spPr bwMode="auto">
          <a:xfrm>
            <a:off x="4448175" y="1196975"/>
            <a:ext cx="2549525" cy="595313"/>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3"/>
          <a:srcRect/>
          <a:stretch>
            <a:fillRect/>
          </a:stretch>
        </p:blipFill>
        <p:spPr bwMode="auto">
          <a:xfrm>
            <a:off x="2859088" y="911225"/>
            <a:ext cx="1990725" cy="881063"/>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4"/>
          <a:srcRect/>
          <a:stretch>
            <a:fillRect/>
          </a:stretch>
        </p:blipFill>
        <p:spPr bwMode="auto">
          <a:xfrm>
            <a:off x="4491038" y="371475"/>
            <a:ext cx="2598737" cy="657225"/>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5"/>
          <a:srcRect/>
          <a:stretch>
            <a:fillRect/>
          </a:stretch>
        </p:blipFill>
        <p:spPr bwMode="auto">
          <a:xfrm>
            <a:off x="2822575" y="155575"/>
            <a:ext cx="2078038" cy="1563688"/>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6"/>
          <a:srcRect/>
          <a:stretch>
            <a:fillRect/>
          </a:stretch>
        </p:blipFill>
        <p:spPr bwMode="auto">
          <a:xfrm>
            <a:off x="763588" y="968375"/>
            <a:ext cx="2847975" cy="2686050"/>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7"/>
          <a:srcRect/>
          <a:stretch>
            <a:fillRect/>
          </a:stretch>
        </p:blipFill>
        <p:spPr bwMode="auto">
          <a:xfrm>
            <a:off x="6022975" y="5335588"/>
            <a:ext cx="2524125" cy="134620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8"/>
          <a:srcRect/>
          <a:stretch>
            <a:fillRect/>
          </a:stretch>
        </p:blipFill>
        <p:spPr bwMode="auto">
          <a:xfrm>
            <a:off x="6022975" y="5248275"/>
            <a:ext cx="3121025" cy="900113"/>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9"/>
          <a:srcRect/>
          <a:stretch>
            <a:fillRect/>
          </a:stretch>
        </p:blipFill>
        <p:spPr bwMode="auto">
          <a:xfrm>
            <a:off x="5930900" y="4826000"/>
            <a:ext cx="3125788" cy="1173163"/>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0"/>
          <a:srcRect/>
          <a:stretch>
            <a:fillRect/>
          </a:stretch>
        </p:blipFill>
        <p:spPr bwMode="auto">
          <a:xfrm>
            <a:off x="4162425" y="4348163"/>
            <a:ext cx="2513013" cy="1649412"/>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1"/>
          <a:srcRect/>
          <a:stretch>
            <a:fillRect/>
          </a:stretch>
        </p:blipFill>
        <p:spPr bwMode="auto">
          <a:xfrm>
            <a:off x="5973763" y="3740150"/>
            <a:ext cx="2555875" cy="595313"/>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2"/>
          <a:srcRect/>
          <a:stretch>
            <a:fillRect/>
          </a:stretch>
        </p:blipFill>
        <p:spPr bwMode="auto">
          <a:xfrm>
            <a:off x="4125913" y="3486150"/>
            <a:ext cx="2252662" cy="1538288"/>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3"/>
          <a:srcRect/>
          <a:stretch>
            <a:fillRect/>
          </a:stretch>
        </p:blipFill>
        <p:spPr bwMode="auto">
          <a:xfrm>
            <a:off x="763588" y="2760663"/>
            <a:ext cx="4149725" cy="2351087"/>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4"/>
          <a:srcRect/>
          <a:stretch>
            <a:fillRect/>
          </a:stretch>
        </p:blipFill>
        <p:spPr bwMode="auto">
          <a:xfrm>
            <a:off x="5216525" y="2841625"/>
            <a:ext cx="2995613" cy="663575"/>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5"/>
          <a:srcRect/>
          <a:stretch>
            <a:fillRect/>
          </a:stretch>
        </p:blipFill>
        <p:spPr bwMode="auto">
          <a:xfrm>
            <a:off x="3300413" y="2393950"/>
            <a:ext cx="2319337" cy="1073150"/>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6"/>
          <a:srcRect/>
          <a:stretch>
            <a:fillRect/>
          </a:stretch>
        </p:blipFill>
        <p:spPr bwMode="auto">
          <a:xfrm>
            <a:off x="5124450" y="2003425"/>
            <a:ext cx="2686050" cy="676275"/>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7"/>
          <a:srcRect/>
          <a:stretch>
            <a:fillRect/>
          </a:stretch>
        </p:blipFill>
        <p:spPr bwMode="auto">
          <a:xfrm>
            <a:off x="3268663" y="1785938"/>
            <a:ext cx="2257425" cy="1309687"/>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8"/>
          <a:srcRect/>
          <a:stretch>
            <a:fillRect/>
          </a:stretch>
        </p:blipFill>
        <p:spPr bwMode="auto">
          <a:xfrm>
            <a:off x="763588" y="2220913"/>
            <a:ext cx="3287712" cy="1433512"/>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9"/>
          <a:srcRect/>
          <a:stretch>
            <a:fillRect/>
          </a:stretch>
        </p:blipFill>
        <p:spPr bwMode="auto">
          <a:xfrm>
            <a:off x="0" y="2314575"/>
            <a:ext cx="23510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Đẹp Về Lịch Sử Việt Nam, Những Hình Nền  Powerpoint Chủ Đề Lịch Sử Đẹp Nhất"/>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20" descr="NV-Ve-Nha"/>
          <p:cNvPicPr>
            <a:picLocks noChangeAspect="1" noChangeArrowheads="1"/>
          </p:cNvPicPr>
          <p:nvPr/>
        </p:nvPicPr>
        <p:blipFill>
          <a:blip r:embed="rId3"/>
          <a:srcRect/>
          <a:stretch>
            <a:fillRect/>
          </a:stretch>
        </p:blipFill>
        <p:spPr bwMode="auto">
          <a:xfrm>
            <a:off x="0" y="0"/>
            <a:ext cx="8458200" cy="1905000"/>
          </a:xfrm>
          <a:prstGeom prst="rect">
            <a:avLst/>
          </a:prstGeom>
          <a:noFill/>
          <a:ln w="9525">
            <a:noFill/>
            <a:miter lim="800000"/>
            <a:headEnd/>
            <a:tailEnd/>
          </a:ln>
        </p:spPr>
      </p:pic>
      <p:sp>
        <p:nvSpPr>
          <p:cNvPr id="4" name="Rectangle 3"/>
          <p:cNvSpPr/>
          <p:nvPr/>
        </p:nvSpPr>
        <p:spPr>
          <a:xfrm>
            <a:off x="533400" y="2286000"/>
            <a:ext cx="7467600" cy="2308324"/>
          </a:xfrm>
          <a:prstGeom prst="rect">
            <a:avLst/>
          </a:prstGeom>
        </p:spPr>
        <p:txBody>
          <a:bodyPr wrap="square">
            <a:spAutoFit/>
          </a:bodyPr>
          <a:lstStyle/>
          <a:p>
            <a:pPr marL="457200" indent="-457200">
              <a:buFontTx/>
              <a:buChar char="-"/>
            </a:pP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thuộc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cũ</a:t>
            </a:r>
            <a:endParaRPr lang="en-US" sz="3600" b="1" dirty="0" smtClean="0">
              <a:latin typeface="Times New Roman" panose="02020603050405020304" pitchFamily="18" charset="0"/>
              <a:cs typeface="Times New Roman" panose="02020603050405020304" pitchFamily="18" charset="0"/>
            </a:endParaRPr>
          </a:p>
          <a:p>
            <a:pPr marL="457200" indent="-457200">
              <a:buFontTx/>
              <a:buChar char="-"/>
            </a:pPr>
            <a:r>
              <a:rPr lang="en-US" sz="3600" b="1" dirty="0" err="1" smtClean="0">
                <a:latin typeface="Times New Roman" panose="02020603050405020304" pitchFamily="18" charset="0"/>
                <a:cs typeface="Times New Roman" panose="02020603050405020304" pitchFamily="18" charset="0"/>
              </a:rPr>
              <a:t>Làm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tập</a:t>
            </a:r>
            <a:r>
              <a:rPr lang="en-US" sz="3600" b="1" dirty="0" smtClean="0">
                <a:latin typeface="Times New Roman" panose="02020603050405020304" pitchFamily="18" charset="0"/>
                <a:cs typeface="Times New Roman" panose="02020603050405020304" pitchFamily="18" charset="0"/>
              </a:rPr>
              <a:t> ở SBT</a:t>
            </a:r>
          </a:p>
          <a:p>
            <a:pPr marL="457200" indent="-457200">
              <a:buFontTx/>
              <a:buChar char="-"/>
            </a:pPr>
            <a:r>
              <a:rPr lang="en-US" sz="3600" b="1" dirty="0" err="1" smtClean="0">
                <a:latin typeface="Times New Roman" panose="02020603050405020304" pitchFamily="18" charset="0"/>
                <a:cs typeface="Times New Roman" panose="02020603050405020304" pitchFamily="18" charset="0"/>
              </a:rPr>
              <a:t>Xem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trước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15</a:t>
            </a:r>
            <a:r>
              <a:rPr lang="vi-VN" sz="3600" b="1" smtClean="0">
                <a:latin typeface="Times New Roman" panose="02020603050405020304" pitchFamily="18" charset="0"/>
                <a:cs typeface="Times New Roman" panose="02020603050405020304" pitchFamily="18" charset="0"/>
              </a:rPr>
              <a:t>:NĂNG LƯỢNG ÁNH SÁNG TIA SÁNG</a:t>
            </a:r>
            <a:endParaRPr lang="en-US" sz="3600"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 xmlns:a16="http://schemas.microsoft.com/office/drawing/2014/main" id="{6DD04949-81E5-9ADC-9D4D-26AE37C0E548}"/>
              </a:ext>
            </a:extLst>
          </p:cNvPr>
          <p:cNvSpPr txBox="1">
            <a:spLocks noChangeArrowheads="1"/>
          </p:cNvSpPr>
          <p:nvPr/>
        </p:nvSpPr>
        <p:spPr bwMode="auto">
          <a:xfrm>
            <a:off x="228600" y="2286000"/>
            <a:ext cx="842486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err="1">
                <a:solidFill>
                  <a:srgbClr val="0000FF"/>
                </a:solidFill>
                <a:latin typeface="Times New Roman" panose="02020603050405020304" pitchFamily="18" charset="0"/>
                <a:cs typeface="Times New Roman" panose="02020603050405020304" pitchFamily="18" charset="0"/>
              </a:rPr>
              <a:t>Xin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thành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cảm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ơn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quý</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thầy</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cô</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giáo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và</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em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học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sinh</a:t>
            </a:r>
            <a:r>
              <a:rPr lang="en-US" altLang="en-US" sz="4000" b="1" dirty="0">
                <a:solidFill>
                  <a:srgbClr val="0000FF"/>
                </a:solidFill>
                <a:latin typeface="Times New Roman" panose="02020603050405020304" pitchFamily="18" charset="0"/>
                <a:cs typeface="Times New Roman" panose="02020603050405020304" pitchFamily="18" charset="0"/>
              </a:rPr>
              <a:t>! </a:t>
            </a:r>
          </a:p>
        </p:txBody>
      </p:sp>
      <p:pic>
        <p:nvPicPr>
          <p:cNvPr id="29701" name="LaRagazzaDiBube-FrancisGoya_fh9g.mp3">
            <a:hlinkClick r:id="" action="ppaction://media"/>
            <a:extLst>
              <a:ext uri="{FF2B5EF4-FFF2-40B4-BE49-F238E27FC236}">
                <a16:creationId xmlns="" xmlns:a16="http://schemas.microsoft.com/office/drawing/2014/main" id="{01456F61-4FEA-F727-B841-FD1B79FDC184}"/>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813" y="622935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066800" y="3733800"/>
            <a:ext cx="7772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en-US" altLang="en-US" sz="4400" b="1" dirty="0" smtClean="0">
                <a:solidFill>
                  <a:schemeClr val="accent2"/>
                </a:solidFill>
                <a:latin typeface="Times New Roman" pitchFamily="18" charset="0"/>
                <a:cs typeface="Times New Roman" pitchFamily="18" charset="0"/>
              </a:rPr>
              <a:t>Ch</a:t>
            </a:r>
            <a:r>
              <a:rPr lang="vi-VN" altLang="en-US" sz="4400" b="1" dirty="0" smtClean="0">
                <a:solidFill>
                  <a:schemeClr val="accent2"/>
                </a:solidFill>
                <a:latin typeface="Times New Roman" pitchFamily="18" charset="0"/>
                <a:cs typeface="Times New Roman" pitchFamily="18" charset="0"/>
              </a:rPr>
              <a:t>úc</a:t>
            </a:r>
            <a:r>
              <a:rPr lang="en-US" altLang="en-US" sz="4400" b="1" dirty="0" smtClean="0">
                <a:solidFill>
                  <a:schemeClr val="accent2"/>
                </a:solidFill>
                <a:latin typeface="Times New Roman" pitchFamily="18" charset="0"/>
                <a:cs typeface="Times New Roman" pitchFamily="18" charset="0"/>
              </a:rPr>
              <a:t> c</a:t>
            </a:r>
            <a:r>
              <a:rPr lang="vi-VN" altLang="en-US" sz="4400" b="1" dirty="0" smtClean="0">
                <a:solidFill>
                  <a:schemeClr val="accent2"/>
                </a:solidFill>
                <a:latin typeface="Times New Roman" pitchFamily="18" charset="0"/>
                <a:cs typeface="Times New Roman" pitchFamily="18" charset="0"/>
              </a:rPr>
              <a:t>ác</a:t>
            </a:r>
            <a:r>
              <a:rPr lang="en-US" altLang="en-US" sz="4400" b="1" dirty="0" smtClean="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em</a:t>
            </a:r>
            <a:r>
              <a:rPr lang="en-US" altLang="en-US" sz="4400" b="1" dirty="0">
                <a:solidFill>
                  <a:schemeClr val="accent2"/>
                </a:solidFill>
                <a:latin typeface="Times New Roman" pitchFamily="18" charset="0"/>
                <a:cs typeface="Times New Roman" pitchFamily="18" charset="0"/>
              </a:rPr>
              <a:t> </a:t>
            </a:r>
            <a:r>
              <a:rPr lang="en-US" altLang="en-US" sz="4400" b="1" dirty="0" err="1" smtClean="0">
                <a:solidFill>
                  <a:schemeClr val="accent2"/>
                </a:solidFill>
                <a:latin typeface="Times New Roman" pitchFamily="18" charset="0"/>
                <a:cs typeface="Times New Roman" pitchFamily="18" charset="0"/>
              </a:rPr>
              <a:t>lu</a:t>
            </a:r>
            <a:r>
              <a:rPr lang="vi-VN" altLang="en-US" sz="4400" b="1" dirty="0" smtClean="0">
                <a:solidFill>
                  <a:schemeClr val="accent2"/>
                </a:solidFill>
                <a:latin typeface="Times New Roman" pitchFamily="18" charset="0"/>
                <a:cs typeface="Times New Roman" pitchFamily="18" charset="0"/>
              </a:rPr>
              <a:t>ô</a:t>
            </a:r>
            <a:r>
              <a:rPr lang="en-US" altLang="en-US" sz="4400" b="1" dirty="0" smtClean="0">
                <a:solidFill>
                  <a:schemeClr val="accent2"/>
                </a:solidFill>
                <a:latin typeface="Times New Roman" pitchFamily="18" charset="0"/>
                <a:cs typeface="Times New Roman" pitchFamily="18" charset="0"/>
              </a:rPr>
              <a:t>n </a:t>
            </a:r>
            <a:r>
              <a:rPr lang="en-US" altLang="en-US" sz="4400" b="1" dirty="0" err="1">
                <a:solidFill>
                  <a:schemeClr val="accent2"/>
                </a:solidFill>
                <a:latin typeface="Times New Roman" pitchFamily="18" charset="0"/>
                <a:cs typeface="Times New Roman" pitchFamily="18" charset="0"/>
              </a:rPr>
              <a:t>học</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giỏi</a:t>
            </a:r>
            <a:endParaRPr lang="en-US" altLang="en-US" sz="4400" b="1" dirty="0">
              <a:solidFill>
                <a:schemeClr val="accent2"/>
              </a:solidFill>
              <a:latin typeface="Times New Roman" pitchFamily="18" charset="0"/>
              <a:cs typeface="Times New Roman"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900" autoRev="1" fill="hold">
                                          <p:stCondLst>
                                            <p:cond delay="0"/>
                                          </p:stCondLst>
                                        </p:cTn>
                                        <p:tgtEl>
                                          <p:spTgt spid="6"/>
                                        </p:tgtEl>
                                        <p:attrNameLst>
                                          <p:attrName>ppt_w</p:attrName>
                                        </p:attrNameLst>
                                      </p:cBhvr>
                                    </p:anim>
                                    <p:anim by="(#ppt_w*0.50)" calcmode="lin" valueType="num">
                                      <p:cBhvr>
                                        <p:cTn id="8" dur="900" decel="50000" autoRev="1" fill="hold">
                                          <p:stCondLst>
                                            <p:cond delay="0"/>
                                          </p:stCondLst>
                                        </p:cTn>
                                        <p:tgtEl>
                                          <p:spTgt spid="6"/>
                                        </p:tgtEl>
                                        <p:attrNameLst>
                                          <p:attrName>ppt_x</p:attrName>
                                        </p:attrNameLst>
                                      </p:cBhvr>
                                    </p:anim>
                                    <p:anim from="(-#ppt_h/2)" to="(#ppt_y)" calcmode="lin" valueType="num">
                                      <p:cBhvr>
                                        <p:cTn id="9" dur="1800" fill="hold">
                                          <p:stCondLst>
                                            <p:cond delay="0"/>
                                          </p:stCondLst>
                                        </p:cTn>
                                        <p:tgtEl>
                                          <p:spTgt spid="6"/>
                                        </p:tgtEl>
                                        <p:attrNameLst>
                                          <p:attrName>ppt_y</p:attrName>
                                        </p:attrNameLst>
                                      </p:cBhvr>
                                    </p:anim>
                                    <p:animRot by="21600000">
                                      <p:cBhvr>
                                        <p:cTn id="1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2FB4063-3609-1061-1845-FB8F87B22E4A}"/>
              </a:ext>
            </a:extLst>
          </p:cNvPr>
          <p:cNvPicPr>
            <a:picLocks noChangeAspect="1"/>
          </p:cNvPicPr>
          <p:nvPr/>
        </p:nvPicPr>
        <p:blipFill rotWithShape="1">
          <a:blip r:embed="rId2">
            <a:extLst>
              <a:ext uri="{28A0092B-C50C-407E-A947-70E740481C1C}">
                <a14:useLocalDpi xmlns="" xmlns:a14="http://schemas.microsoft.com/office/drawing/2010/main" val="0"/>
              </a:ext>
            </a:extLst>
          </a:blip>
          <a:srcRect t="9890" b="8791"/>
          <a:stretch/>
        </p:blipFill>
        <p:spPr>
          <a:xfrm>
            <a:off x="0" y="0"/>
            <a:ext cx="9163050" cy="6858000"/>
          </a:xfrm>
          <a:prstGeom prst="rect">
            <a:avLst/>
          </a:prstGeom>
        </p:spPr>
      </p:pic>
      <p:sp>
        <p:nvSpPr>
          <p:cNvPr id="6" name="Thought Bubble: Cloud 5">
            <a:extLst>
              <a:ext uri="{FF2B5EF4-FFF2-40B4-BE49-F238E27FC236}">
                <a16:creationId xmlns="" xmlns:a16="http://schemas.microsoft.com/office/drawing/2014/main" id="{71AFB4B0-9FBF-01DC-1118-317AE9C7B05F}"/>
              </a:ext>
            </a:extLst>
          </p:cNvPr>
          <p:cNvSpPr/>
          <p:nvPr/>
        </p:nvSpPr>
        <p:spPr>
          <a:xfrm>
            <a:off x="4267200" y="152400"/>
            <a:ext cx="45720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Phản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xạ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âm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8" name="Flowchart: Terminator 7">
            <a:extLst>
              <a:ext uri="{FF2B5EF4-FFF2-40B4-BE49-F238E27FC236}">
                <a16:creationId xmlns="" xmlns:a16="http://schemas.microsoft.com/office/drawing/2014/main" id="{3104C527-DDA2-34E9-1876-2A140951C2F5}"/>
              </a:ext>
            </a:extLst>
          </p:cNvPr>
          <p:cNvSpPr/>
          <p:nvPr/>
        </p:nvSpPr>
        <p:spPr>
          <a:xfrm>
            <a:off x="17207" y="4495800"/>
            <a:ext cx="9126794" cy="2362200"/>
          </a:xfrm>
          <a:prstGeom prst="flowChartTerminator">
            <a:avLst/>
          </a:prstGeom>
          <a:solidFill>
            <a:srgbClr val="98C723">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Phản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xạ</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âm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là</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hiện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tượng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âm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được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dội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lại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khi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gặp</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một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mặt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chắn</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659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C549785E-E8EA-1EF5-3865-1EEEB419EEAA}"/>
              </a:ext>
            </a:extLst>
          </p:cNvPr>
          <p:cNvPicPr>
            <a:picLocks noChangeAspect="1"/>
          </p:cNvPicPr>
          <p:nvPr/>
        </p:nvPicPr>
        <p:blipFill>
          <a:blip r:embed="rId2">
            <a:extLst>
              <a:ext uri="{28A0092B-C50C-407E-A947-70E740481C1C}">
                <a14:useLocalDpi xmlns=""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 xmlns:p14="http://schemas.microsoft.com/office/powerpoint/2010/main" val="3029885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 xmlns:a16="http://schemas.microsoft.com/office/drawing/2014/main" id="{6C3BCF4C-1500-C08A-6CE1-09A2A23F889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39545" y="1632712"/>
            <a:ext cx="5561200" cy="49739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3EACE814-8E28-6B9D-8364-2762C35B4574}"/>
              </a:ext>
            </a:extLst>
          </p:cNvPr>
          <p:cNvGrpSpPr/>
          <p:nvPr/>
        </p:nvGrpSpPr>
        <p:grpSpPr>
          <a:xfrm>
            <a:off x="2514600" y="914400"/>
            <a:ext cx="5533887" cy="986711"/>
            <a:chOff x="3352799" y="914400"/>
            <a:chExt cx="7378517" cy="986711"/>
          </a:xfrm>
        </p:grpSpPr>
        <p:sp>
          <p:nvSpPr>
            <p:cNvPr id="2" name="Rectangle 1">
              <a:extLst>
                <a:ext uri="{FF2B5EF4-FFF2-40B4-BE49-F238E27FC236}">
                  <a16:creationId xmlns="" xmlns:a16="http://schemas.microsoft.com/office/drawing/2014/main" id="{AE6C249D-301C-4AC7-B070-867ECA812BCC}"/>
                </a:ext>
              </a:extLst>
            </p:cNvPr>
            <p:cNvSpPr/>
            <p:nvPr/>
          </p:nvSpPr>
          <p:spPr>
            <a:xfrm>
              <a:off x="3352799" y="914400"/>
              <a:ext cx="7378517" cy="646331"/>
            </a:xfrm>
            <a:prstGeom prst="rect">
              <a:avLst/>
            </a:prstGeom>
            <a:noFill/>
          </p:spPr>
          <p:txBody>
            <a:bodyPr wrap="none" lIns="91440" tIns="45720" rIns="91440" bIns="45720">
              <a:spAutoFit/>
            </a:bodyPr>
            <a:lstStyle/>
            <a:p>
              <a:pPr algn="ctr"/>
              <a:r>
                <a:rPr lang="en-US" sz="3600" b="1" dirty="0" err="1">
                  <a:ln w="0"/>
                  <a:solidFill>
                    <a:schemeClr val="accent1"/>
                  </a:solidFill>
                  <a:effectLst/>
                  <a:latin typeface="Times New Roman" pitchFamily="18" charset="0"/>
                  <a:cs typeface="Times New Roman" pitchFamily="18" charset="0"/>
                </a:rPr>
                <a:t>Hướng</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truyền</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âm</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trực</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tiếp</a:t>
              </a:r>
              <a:endParaRPr lang="en-US" sz="3600" b="1" dirty="0">
                <a:ln w="0"/>
                <a:solidFill>
                  <a:schemeClr val="accent1"/>
                </a:solidFill>
                <a:effectLst/>
                <a:latin typeface="Times New Roman" pitchFamily="18" charset="0"/>
                <a:cs typeface="Times New Roman" pitchFamily="18" charset="0"/>
              </a:endParaRPr>
            </a:p>
          </p:txBody>
        </p:sp>
        <p:sp>
          <p:nvSpPr>
            <p:cNvPr id="3" name="Arrow: Right 2">
              <a:extLst>
                <a:ext uri="{FF2B5EF4-FFF2-40B4-BE49-F238E27FC236}">
                  <a16:creationId xmlns=""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 xmlns:a16="http://schemas.microsoft.com/office/drawing/2014/main" id="{50452463-8918-3734-6F00-919FA6A7126C}"/>
              </a:ext>
            </a:extLst>
          </p:cNvPr>
          <p:cNvGrpSpPr/>
          <p:nvPr/>
        </p:nvGrpSpPr>
        <p:grpSpPr>
          <a:xfrm>
            <a:off x="2891689" y="4581051"/>
            <a:ext cx="5410455" cy="930709"/>
            <a:chOff x="3855585" y="4581051"/>
            <a:chExt cx="7213941" cy="930709"/>
          </a:xfrm>
        </p:grpSpPr>
        <p:sp>
          <p:nvSpPr>
            <p:cNvPr id="10" name="Rectangle 9">
              <a:extLst>
                <a:ext uri="{FF2B5EF4-FFF2-40B4-BE49-F238E27FC236}">
                  <a16:creationId xmlns="" xmlns:a16="http://schemas.microsoft.com/office/drawing/2014/main" id="{DA0D6273-DCF7-4BDB-9407-8F01923DEEEE}"/>
                </a:ext>
              </a:extLst>
            </p:cNvPr>
            <p:cNvSpPr/>
            <p:nvPr/>
          </p:nvSpPr>
          <p:spPr>
            <a:xfrm>
              <a:off x="3855585" y="4865429"/>
              <a:ext cx="7213941" cy="646331"/>
            </a:xfrm>
            <a:prstGeom prst="rect">
              <a:avLst/>
            </a:prstGeom>
            <a:noFill/>
          </p:spPr>
          <p:txBody>
            <a:bodyPr wrap="none" lIns="91440" tIns="45720" rIns="91440" bIns="45720">
              <a:spAutoFit/>
            </a:bodyPr>
            <a:lstStyle/>
            <a:p>
              <a:pPr algn="ctr"/>
              <a:r>
                <a:rPr lang="en-US" sz="3600" b="1" dirty="0" err="1">
                  <a:ln w="12700" cmpd="sng">
                    <a:noFill/>
                    <a:prstDash val="solid"/>
                  </a:ln>
                  <a:solidFill>
                    <a:srgbClr val="00B050"/>
                  </a:solidFill>
                  <a:latin typeface="Times New Roman" pitchFamily="18" charset="0"/>
                  <a:cs typeface="Times New Roman" pitchFamily="18" charset="0"/>
                </a:rPr>
                <a:t>Hướng</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truyền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âm</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phản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xạ</a:t>
              </a:r>
              <a:endParaRPr lang="en-US" sz="3600" b="1" dirty="0">
                <a:ln w="12700" cmpd="sng">
                  <a:noFill/>
                  <a:prstDash val="solid"/>
                </a:ln>
                <a:solidFill>
                  <a:srgbClr val="00B050"/>
                </a:solidFill>
                <a:latin typeface="Times New Roman" pitchFamily="18" charset="0"/>
                <a:cs typeface="Times New Roman" pitchFamily="18" charset="0"/>
              </a:endParaRPr>
            </a:p>
          </p:txBody>
        </p:sp>
        <p:sp>
          <p:nvSpPr>
            <p:cNvPr id="16" name="Arrow: Right 15">
              <a:extLst>
                <a:ext uri="{FF2B5EF4-FFF2-40B4-BE49-F238E27FC236}">
                  <a16:creationId xmlns=""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5E9A8379-153B-4F2D-8FC0-8C5C16B02A67}"/>
              </a:ext>
            </a:extLst>
          </p:cNvPr>
          <p:cNvSpPr txBox="1"/>
          <p:nvPr/>
        </p:nvSpPr>
        <p:spPr>
          <a:xfrm>
            <a:off x="0" y="0"/>
            <a:ext cx="6400800" cy="1938992"/>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pic>
        <p:nvPicPr>
          <p:cNvPr id="9" name="Picture 2" descr="Image result for sound echo gif">
            <a:extLst>
              <a:ext uri="{FF2B5EF4-FFF2-40B4-BE49-F238E27FC236}">
                <a16:creationId xmlns=""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6802694" y="119306"/>
            <a:ext cx="2008565" cy="659818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loud Callout 10"/>
          <p:cNvSpPr/>
          <p:nvPr/>
        </p:nvSpPr>
        <p:spPr>
          <a:xfrm>
            <a:off x="0" y="1828800"/>
            <a:ext cx="66294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200" b="1" dirty="0" smtClean="0">
                <a:ln w="22225">
                  <a:solidFill>
                    <a:schemeClr val="accent2"/>
                  </a:solidFill>
                  <a:prstDash val="solid"/>
                </a:ln>
                <a:solidFill>
                  <a:schemeClr val="bg1"/>
                </a:solidFill>
                <a:latin typeface="Times New Roman" pitchFamily="18" charset="0"/>
                <a:cs typeface="Times New Roman" pitchFamily="18" charset="0"/>
              </a:rPr>
              <a:t>S</a:t>
            </a:r>
            <a:r>
              <a:rPr lang="vi-VN" sz="3200" b="1" dirty="0" smtClean="0">
                <a:ln w="22225">
                  <a:solidFill>
                    <a:schemeClr val="accent2"/>
                  </a:solidFill>
                  <a:prstDash val="solid"/>
                </a:ln>
                <a:solidFill>
                  <a:schemeClr val="bg1"/>
                </a:solidFill>
                <a:latin typeface="Times New Roman" pitchFamily="18" charset="0"/>
                <a:cs typeface="Times New Roman" pitchFamily="18" charset="0"/>
              </a:rPr>
              <a:t>ự giống và khác nhau giữa âm phản xạ và tiếng vang?</a:t>
            </a:r>
            <a:endParaRPr lang="en-US" sz="3200" b="1" dirty="0">
              <a:ln w="22225">
                <a:solidFill>
                  <a:schemeClr val="accent2"/>
                </a:solidFill>
                <a:prstDash val="solid"/>
              </a:ln>
              <a:solidFill>
                <a:schemeClr val="bg1"/>
              </a:solidFill>
              <a:latin typeface="Times New Roman" pitchFamily="18" charset="0"/>
              <a:cs typeface="Times New Roman" pitchFamily="18" charset="0"/>
            </a:endParaRPr>
          </a:p>
        </p:txBody>
      </p:sp>
      <p:sp>
        <p:nvSpPr>
          <p:cNvPr id="13" name="Rectangle 12"/>
          <p:cNvSpPr/>
          <p:nvPr/>
        </p:nvSpPr>
        <p:spPr>
          <a:xfrm>
            <a:off x="0" y="2133600"/>
            <a:ext cx="5803192" cy="687111"/>
          </a:xfrm>
          <a:prstGeom prst="rect">
            <a:avLst/>
          </a:prstGeom>
        </p:spPr>
        <p:txBody>
          <a:bodyPr wrap="none">
            <a:spAutoFit/>
          </a:bodyPr>
          <a:lstStyle/>
          <a:p>
            <a:pPr algn="just">
              <a:lnSpc>
                <a:spcPct val="135000"/>
              </a:lnSpc>
            </a:pPr>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Giống nhau: </a:t>
            </a:r>
            <a:r>
              <a:rPr lang="vi-VN" sz="3200" dirty="0" smtClean="0">
                <a:latin typeface="Times New Roman" pitchFamily="18" charset="0"/>
                <a:cs typeface="Times New Roman" pitchFamily="18" charset="0"/>
              </a:rPr>
              <a:t>Đều là </a:t>
            </a:r>
            <a:r>
              <a:rPr lang="vi-VN" sz="3200" dirty="0" smtClean="0">
                <a:solidFill>
                  <a:srgbClr val="0070C0"/>
                </a:solidFill>
                <a:latin typeface="Times New Roman" pitchFamily="18" charset="0"/>
                <a:cs typeface="Times New Roman" pitchFamily="18" charset="0"/>
              </a:rPr>
              <a:t>âm phản xạ</a:t>
            </a:r>
            <a:endParaRPr lang="vi-VN" sz="3200" dirty="0">
              <a:solidFill>
                <a:srgbClr val="0070C0"/>
              </a:solidFill>
              <a:latin typeface="Times New Roman" pitchFamily="18" charset="0"/>
              <a:cs typeface="Times New Roman" pitchFamily="18" charset="0"/>
            </a:endParaRPr>
          </a:p>
        </p:txBody>
      </p:sp>
      <p:sp>
        <p:nvSpPr>
          <p:cNvPr id="16" name="Rectangle 15"/>
          <p:cNvSpPr/>
          <p:nvPr/>
        </p:nvSpPr>
        <p:spPr>
          <a:xfrm>
            <a:off x="0" y="2819400"/>
            <a:ext cx="6477000" cy="1569660"/>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Khác nhau: </a:t>
            </a:r>
            <a:r>
              <a:rPr lang="vi-VN" sz="3200" dirty="0" smtClean="0">
                <a:latin typeface="Times New Roman" pitchFamily="18" charset="0"/>
                <a:cs typeface="Times New Roman" pitchFamily="18" charset="0"/>
              </a:rPr>
              <a:t>Tiếng vang là </a:t>
            </a:r>
            <a:r>
              <a:rPr lang="vi-VN" sz="3200" dirty="0" smtClean="0">
                <a:solidFill>
                  <a:srgbClr val="0070C0"/>
                </a:solidFill>
                <a:latin typeface="Times New Roman" pitchFamily="18" charset="0"/>
                <a:cs typeface="Times New Roman" pitchFamily="18" charset="0"/>
              </a:rPr>
              <a:t>âm phản xạ </a:t>
            </a:r>
            <a:r>
              <a:rPr lang="vi-VN" sz="3200" dirty="0" smtClean="0">
                <a:latin typeface="Times New Roman" pitchFamily="18" charset="0"/>
                <a:cs typeface="Times New Roman" pitchFamily="18" charset="0"/>
              </a:rPr>
              <a:t>nghe được </a:t>
            </a:r>
            <a:r>
              <a:rPr lang="vi-VN" sz="3200" dirty="0" smtClean="0">
                <a:solidFill>
                  <a:srgbClr val="0070C0"/>
                </a:solidFill>
                <a:latin typeface="Times New Roman" pitchFamily="18" charset="0"/>
                <a:cs typeface="Times New Roman" pitchFamily="18" charset="0"/>
              </a:rPr>
              <a:t>cách âm trực tiếp</a:t>
            </a:r>
            <a:r>
              <a:rPr lang="vi-VN" sz="3200" dirty="0" smtClean="0">
                <a:latin typeface="Times New Roman" pitchFamily="18" charset="0"/>
                <a:cs typeface="Times New Roman" pitchFamily="18" charset="0"/>
              </a:rPr>
              <a:t> </a:t>
            </a:r>
            <a:r>
              <a:rPr lang="vi-VN" sz="3200" dirty="0" smtClean="0">
                <a:solidFill>
                  <a:srgbClr val="00B050"/>
                </a:solidFill>
                <a:latin typeface="Times New Roman" pitchFamily="18" charset="0"/>
                <a:cs typeface="Times New Roman" pitchFamily="18" charset="0"/>
              </a:rPr>
              <a:t>ít nhất là 1/15 giây</a:t>
            </a:r>
            <a:endParaRPr lang="vi-VN" sz="3200" dirty="0">
              <a:solidFill>
                <a:srgbClr val="00B050"/>
              </a:solidFill>
              <a:latin typeface="Times New Roman" pitchFamily="18" charset="0"/>
              <a:cs typeface="Times New Roman" pitchFamily="18" charset="0"/>
            </a:endParaRPr>
          </a:p>
        </p:txBody>
      </p:sp>
      <p:sp>
        <p:nvSpPr>
          <p:cNvPr id="18" name="Explosion 1 17"/>
          <p:cNvSpPr/>
          <p:nvPr/>
        </p:nvSpPr>
        <p:spPr>
          <a:xfrm>
            <a:off x="0" y="3886200"/>
            <a:ext cx="70866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00"/>
              </a:spcAft>
            </a:pPr>
            <a:r>
              <a:rPr lang="en-US" sz="3200" b="1" dirty="0" smtClean="0">
                <a:solidFill>
                  <a:schemeClr val="tx1"/>
                </a:solidFill>
                <a:latin typeface="Times New Roman" pitchFamily="18" charset="0"/>
                <a:cs typeface="Times New Roman" pitchFamily="18" charset="0"/>
              </a:rPr>
              <a:t>CÂU HỎI: </a:t>
            </a:r>
            <a:r>
              <a:rPr lang="en-US" sz="3200" dirty="0" err="1" smtClean="0">
                <a:solidFill>
                  <a:schemeClr val="tx1"/>
                </a:solidFill>
                <a:latin typeface="Times New Roman" pitchFamily="18" charset="0"/>
                <a:cs typeface="Times New Roman" pitchFamily="18" charset="0"/>
              </a:rPr>
              <a:t>Tìm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thêm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ví</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dụ</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về</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phản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xạ</a:t>
            </a:r>
            <a:r>
              <a:rPr lang="vi-VN"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
        <p:nvSpPr>
          <p:cNvPr id="19" name="Rectangle 18"/>
          <p:cNvSpPr/>
          <p:nvPr/>
        </p:nvSpPr>
        <p:spPr>
          <a:xfrm>
            <a:off x="0" y="4419600"/>
            <a:ext cx="6553200" cy="2308324"/>
          </a:xfrm>
          <a:prstGeom prst="rect">
            <a:avLst/>
          </a:prstGeom>
        </p:spPr>
        <p:txBody>
          <a:bodyPr wrap="square">
            <a:spAutoFit/>
          </a:bodyPr>
          <a:lstStyle/>
          <a:p>
            <a:r>
              <a:rPr lang="vi-VN" sz="3600" dirty="0" smtClean="0">
                <a:latin typeface="+mj-lt"/>
                <a:cs typeface="Calibri" panose="020F0502020204030204" pitchFamily="34" charset="0"/>
              </a:rPr>
              <a:t>Khi đứng trong một hội trường lớn có tường bao quanh và nói to thì sau đó ta sẽ nghe được tiếng nói của chính mình vọng lại</a:t>
            </a:r>
            <a:r>
              <a:rPr lang="en-US" sz="3600" dirty="0" smtClean="0">
                <a:latin typeface="+mj-lt"/>
                <a:cs typeface="Calibri" panose="020F0502020204030204" pitchFamily="34" charset="0"/>
              </a:rPr>
              <a:t>.</a:t>
            </a:r>
            <a:endParaRPr lang="en-US" sz="3600" dirty="0">
              <a:latin typeface="+mj-lt"/>
            </a:endParaRPr>
          </a:p>
        </p:txBody>
      </p:sp>
    </p:spTree>
    <p:extLst>
      <p:ext uri="{BB962C8B-B14F-4D97-AF65-F5344CB8AC3E}">
        <p14:creationId xmlns=""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grpId="1"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2"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p:cTn id="49"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50"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51"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3" grpId="0"/>
      <p:bldP spid="16" grpId="0"/>
      <p:bldP spid="18" grpId="1" animBg="1"/>
      <p:bldP spid="1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chuyên nghiệp 15"/>
          <p:cNvPicPr>
            <a:picLocks noChangeAspect="1" noChangeArrowheads="1"/>
          </p:cNvPicPr>
          <p:nvPr/>
        </p:nvPicPr>
        <p:blipFill>
          <a:blip r:embed="rId2"/>
          <a:srcRect/>
          <a:stretch>
            <a:fillRect/>
          </a:stretch>
        </p:blipFill>
        <p:spPr bwMode="auto">
          <a:xfrm>
            <a:off x="-1" y="0"/>
            <a:ext cx="9134629"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pPr>
              <a:spcAft>
                <a:spcPts val="2400"/>
              </a:spcAft>
            </a:pPr>
            <a:r>
              <a:rPr lang="en-US" sz="3600" b="1" dirty="0" smtClean="0">
                <a:solidFill>
                  <a:srgbClr val="C00000"/>
                </a:solidFill>
                <a:latin typeface="Times New Roman" pitchFamily="18" charset="0"/>
                <a:cs typeface="Times New Roman" pitchFamily="18" charset="0"/>
              </a:rPr>
              <a:t>C</a:t>
            </a:r>
            <a:r>
              <a:rPr lang="vi-VN" sz="3600" b="1" dirty="0" smtClean="0">
                <a:solidFill>
                  <a:srgbClr val="C00000"/>
                </a:solidFill>
                <a:latin typeface="Times New Roman" pitchFamily="18" charset="0"/>
                <a:cs typeface="Times New Roman" pitchFamily="18" charset="0"/>
              </a:rPr>
              <a:t>H1</a:t>
            </a:r>
            <a:r>
              <a:rPr lang="en-US" sz="3600" b="1" dirty="0" smtClean="0">
                <a:solidFill>
                  <a:srgbClr val="C00000"/>
                </a:solidFill>
                <a:latin typeface="Times New Roman" pitchFamily="18" charset="0"/>
                <a:cs typeface="Times New Roman" pitchFamily="18" charset="0"/>
              </a:rPr>
              <a:t>:</a:t>
            </a:r>
            <a:r>
              <a:rPr lang="vi-VN" sz="3600" b="1" dirty="0" smtClean="0">
                <a:solidFill>
                  <a:srgbClr val="C00000"/>
                </a:solidFill>
                <a:latin typeface="Times New Roman" pitchFamily="18" charset="0"/>
                <a:cs typeface="Times New Roman" pitchFamily="18" charset="0"/>
              </a:rPr>
              <a:t>Tại sao trong phòng kín ta thường nghe thấy âm to hơn so với khi ta nghe chính âm đó ở ngoài trời?</a:t>
            </a:r>
            <a:endParaRPr lang="en-US" sz="3600" b="1" dirty="0">
              <a:solidFill>
                <a:srgbClr val="C00000"/>
              </a:solidFill>
              <a:latin typeface="Times New Roman" pitchFamily="18" charset="0"/>
              <a:cs typeface="Times New Roman" pitchFamily="18" charset="0"/>
            </a:endParaRPr>
          </a:p>
        </p:txBody>
      </p:sp>
      <p:sp>
        <p:nvSpPr>
          <p:cNvPr id="4" name="Rectangle 3"/>
          <p:cNvSpPr/>
          <p:nvPr/>
        </p:nvSpPr>
        <p:spPr>
          <a:xfrm>
            <a:off x="0" y="1524000"/>
            <a:ext cx="9144000" cy="2062103"/>
          </a:xfrm>
          <a:prstGeom prst="rect">
            <a:avLst/>
          </a:prstGeom>
        </p:spPr>
        <p:txBody>
          <a:bodyPr wrap="square">
            <a:spAutoFit/>
          </a:bodyPr>
          <a:lstStyle/>
          <a:p>
            <a:r>
              <a:rPr lang="vi-VN" sz="3200" dirty="0" smtClean="0">
                <a:latin typeface="+mj-lt"/>
                <a:cs typeface="Calibri" panose="020F0502020204030204" pitchFamily="34" charset="0"/>
              </a:rPr>
              <a:t>Trong phòng nhỏ (hẹp) và kín, </a:t>
            </a:r>
            <a:r>
              <a:rPr lang="vi-VN" sz="3200" dirty="0" smtClean="0">
                <a:solidFill>
                  <a:srgbClr val="0070C0"/>
                </a:solidFill>
                <a:latin typeface="+mj-lt"/>
                <a:cs typeface="Calibri" panose="020F0502020204030204" pitchFamily="34" charset="0"/>
              </a:rPr>
              <a:t>âm phát ra </a:t>
            </a:r>
            <a:r>
              <a:rPr lang="vi-VN" sz="3200" dirty="0" smtClean="0">
                <a:latin typeface="+mj-lt"/>
                <a:cs typeface="Calibri" panose="020F0502020204030204" pitchFamily="34" charset="0"/>
              </a:rPr>
              <a:t>và </a:t>
            </a:r>
            <a:r>
              <a:rPr lang="vi-VN" sz="3200" dirty="0" smtClean="0">
                <a:solidFill>
                  <a:srgbClr val="0070C0"/>
                </a:solidFill>
                <a:latin typeface="+mj-lt"/>
                <a:cs typeface="Calibri" panose="020F0502020204030204" pitchFamily="34" charset="0"/>
              </a:rPr>
              <a:t>âm phản xạ</a:t>
            </a:r>
            <a:r>
              <a:rPr lang="vi-VN" sz="3200" dirty="0" smtClean="0">
                <a:latin typeface="+mj-lt"/>
                <a:cs typeface="Calibri" panose="020F0502020204030204" pitchFamily="34" charset="0"/>
              </a:rPr>
              <a:t> </a:t>
            </a:r>
            <a:r>
              <a:rPr lang="vi-VN" sz="3200" dirty="0" smtClean="0">
                <a:solidFill>
                  <a:srgbClr val="00B050"/>
                </a:solidFill>
                <a:latin typeface="+mj-lt"/>
                <a:cs typeface="Calibri" panose="020F0502020204030204" pitchFamily="34" charset="0"/>
              </a:rPr>
              <a:t>truyền tới tai cùng lúc </a:t>
            </a:r>
            <a:r>
              <a:rPr lang="vi-VN" sz="3200" dirty="0" smtClean="0">
                <a:latin typeface="+mj-lt"/>
                <a:cs typeface="Calibri" panose="020F0502020204030204" pitchFamily="34" charset="0"/>
              </a:rPr>
              <a:t>(trong thời gian ngắn hơn 1/15 giây)</a:t>
            </a:r>
            <a:r>
              <a:rPr lang="en-US" sz="3200" dirty="0" smtClean="0">
                <a:latin typeface="+mj-lt"/>
                <a:cs typeface="Calibri" panose="020F0502020204030204" pitchFamily="34" charset="0"/>
              </a:rPr>
              <a:t>. </a:t>
            </a:r>
            <a:r>
              <a:rPr lang="en-US" sz="3200" dirty="0" err="1" smtClean="0">
                <a:latin typeface="+mj-lt"/>
                <a:cs typeface="Calibri" panose="020F0502020204030204" pitchFamily="34" charset="0"/>
              </a:rPr>
              <a:t>Vì</a:t>
            </a:r>
            <a:r>
              <a:rPr lang="en-US" sz="3200" dirty="0" smtClean="0">
                <a:latin typeface="+mj-lt"/>
                <a:cs typeface="Calibri" panose="020F0502020204030204" pitchFamily="34" charset="0"/>
              </a:rPr>
              <a:t> </a:t>
            </a:r>
            <a:r>
              <a:rPr lang="vi-VN" sz="3200" dirty="0" smtClean="0">
                <a:solidFill>
                  <a:srgbClr val="00B050"/>
                </a:solidFill>
                <a:latin typeface="+mj-lt"/>
                <a:cs typeface="Calibri" panose="020F0502020204030204" pitchFamily="34" charset="0"/>
              </a:rPr>
              <a:t>nghe được đồng thời </a:t>
            </a:r>
            <a:r>
              <a:rPr lang="vi-VN" sz="3200" dirty="0" smtClean="0">
                <a:solidFill>
                  <a:srgbClr val="0070C0"/>
                </a:solidFill>
                <a:latin typeface="+mj-lt"/>
                <a:cs typeface="Calibri" panose="020F0502020204030204" pitchFamily="34" charset="0"/>
              </a:rPr>
              <a:t>âm phát ra</a:t>
            </a:r>
            <a:r>
              <a:rPr lang="en-US" sz="3200" dirty="0" smtClean="0">
                <a:solidFill>
                  <a:srgbClr val="0070C0"/>
                </a:solidFill>
                <a:latin typeface="+mj-lt"/>
                <a:cs typeface="Calibri" panose="020F0502020204030204" pitchFamily="34" charset="0"/>
              </a:rPr>
              <a:t> </a:t>
            </a:r>
            <a:r>
              <a:rPr lang="en-US" sz="3200" dirty="0" err="1" smtClean="0">
                <a:solidFill>
                  <a:srgbClr val="0070C0"/>
                </a:solidFill>
                <a:latin typeface="+mj-lt"/>
                <a:cs typeface="Calibri" panose="020F0502020204030204" pitchFamily="34" charset="0"/>
              </a:rPr>
              <a:t>trực</a:t>
            </a:r>
            <a:r>
              <a:rPr lang="en-US" sz="3200" dirty="0" smtClean="0">
                <a:solidFill>
                  <a:srgbClr val="0070C0"/>
                </a:solidFill>
                <a:latin typeface="+mj-lt"/>
                <a:cs typeface="Calibri" panose="020F0502020204030204" pitchFamily="34" charset="0"/>
              </a:rPr>
              <a:t> </a:t>
            </a:r>
            <a:r>
              <a:rPr lang="en-US" sz="3200" dirty="0" err="1" smtClean="0">
                <a:solidFill>
                  <a:srgbClr val="0070C0"/>
                </a:solidFill>
                <a:latin typeface="+mj-lt"/>
                <a:cs typeface="Calibri" panose="020F0502020204030204" pitchFamily="34" charset="0"/>
              </a:rPr>
              <a:t>tiếp</a:t>
            </a:r>
            <a:r>
              <a:rPr lang="vi-VN" sz="3200" dirty="0" smtClean="0">
                <a:solidFill>
                  <a:srgbClr val="0070C0"/>
                </a:solidFill>
                <a:latin typeface="+mj-lt"/>
                <a:cs typeface="Calibri" panose="020F0502020204030204" pitchFamily="34" charset="0"/>
              </a:rPr>
              <a:t> </a:t>
            </a:r>
            <a:r>
              <a:rPr lang="vi-VN" sz="3200" dirty="0" smtClean="0">
                <a:latin typeface="+mj-lt"/>
                <a:cs typeface="Calibri" panose="020F0502020204030204" pitchFamily="34" charset="0"/>
              </a:rPr>
              <a:t>và </a:t>
            </a:r>
            <a:r>
              <a:rPr lang="vi-VN" sz="3200" dirty="0" smtClean="0">
                <a:solidFill>
                  <a:srgbClr val="0070C0"/>
                </a:solidFill>
                <a:latin typeface="+mj-lt"/>
                <a:cs typeface="Calibri" panose="020F0502020204030204" pitchFamily="34" charset="0"/>
              </a:rPr>
              <a:t>âm phản xạ </a:t>
            </a:r>
            <a:r>
              <a:rPr lang="vi-VN" sz="3200" dirty="0" smtClean="0">
                <a:latin typeface="+mj-lt"/>
                <a:cs typeface="Calibri" panose="020F0502020204030204" pitchFamily="34" charset="0"/>
              </a:rPr>
              <a:t>nên </a:t>
            </a:r>
            <a:r>
              <a:rPr lang="en-US" sz="3200" dirty="0" err="1" smtClean="0">
                <a:solidFill>
                  <a:srgbClr val="FF0000"/>
                </a:solidFill>
                <a:latin typeface="+mj-lt"/>
                <a:cs typeface="Calibri" panose="020F0502020204030204" pitchFamily="34" charset="0"/>
              </a:rPr>
              <a:t>âm</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nghe</a:t>
            </a:r>
            <a:r>
              <a:rPr lang="en-US" sz="3200" dirty="0" smtClean="0">
                <a:solidFill>
                  <a:srgbClr val="FF0000"/>
                </a:solidFill>
                <a:latin typeface="+mj-lt"/>
                <a:cs typeface="Calibri" panose="020F0502020204030204" pitchFamily="34" charset="0"/>
              </a:rPr>
              <a:t> </a:t>
            </a:r>
            <a:r>
              <a:rPr lang="vi-VN" sz="3200" dirty="0" smtClean="0">
                <a:solidFill>
                  <a:srgbClr val="FF0000"/>
                </a:solidFill>
                <a:latin typeface="+mj-lt"/>
                <a:cs typeface="Calibri" panose="020F0502020204030204" pitchFamily="34" charset="0"/>
              </a:rPr>
              <a:t>to</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và</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rõ</a:t>
            </a:r>
            <a:r>
              <a:rPr lang="vi-VN" sz="3200" dirty="0" smtClean="0">
                <a:solidFill>
                  <a:srgbClr val="FF0000"/>
                </a:solidFill>
                <a:latin typeface="+mj-lt"/>
                <a:cs typeface="Calibri" panose="020F0502020204030204" pitchFamily="34" charset="0"/>
              </a:rPr>
              <a:t> hơn</a:t>
            </a:r>
            <a:endParaRPr lang="en-US" sz="3200" dirty="0">
              <a:latin typeface="+mj-lt"/>
            </a:endParaRPr>
          </a:p>
        </p:txBody>
      </p:sp>
      <p:sp>
        <p:nvSpPr>
          <p:cNvPr id="5" name="Rectangle 4"/>
          <p:cNvSpPr/>
          <p:nvPr/>
        </p:nvSpPr>
        <p:spPr>
          <a:xfrm>
            <a:off x="0" y="3581400"/>
            <a:ext cx="9144000" cy="2554545"/>
          </a:xfrm>
          <a:prstGeom prst="rect">
            <a:avLst/>
          </a:prstGeom>
        </p:spPr>
        <p:txBody>
          <a:bodyPr wrap="square">
            <a:spAutoFit/>
          </a:bodyPr>
          <a:lstStyle/>
          <a:p>
            <a:r>
              <a:rPr lang="vi-VN" sz="3200" b="1" dirty="0" smtClean="0">
                <a:solidFill>
                  <a:srgbClr val="FF0000"/>
                </a:solidFill>
                <a:latin typeface="Times New Roman" pitchFamily="18" charset="0"/>
                <a:cs typeface="Times New Roman" pitchFamily="18" charset="0"/>
              </a:rPr>
              <a:t>CH2</a:t>
            </a:r>
            <a:r>
              <a:rPr lang="en-US" sz="3200" b="1" dirty="0" smtClean="0">
                <a:solidFill>
                  <a:srgbClr val="FF0000"/>
                </a:solidFill>
                <a:latin typeface="Times New Roman" pitchFamily="18" charset="0"/>
                <a:cs typeface="Times New Roman" pitchFamily="18" charset="0"/>
              </a:rPr>
              <a:t>: </a:t>
            </a:r>
            <a:r>
              <a:rPr lang="vi-VN" sz="3200" dirty="0" smtClean="0">
                <a:solidFill>
                  <a:srgbClr val="C00000"/>
                </a:solidFill>
                <a:latin typeface="Times New Roman" pitchFamily="18" charset="0"/>
                <a:cs typeface="Times New Roman" pitchFamily="18" charset="0"/>
              </a:rPr>
              <a:t>Khi</a:t>
            </a:r>
            <a:r>
              <a:rPr lang="vi-VN" sz="3200" dirty="0" smtClean="0">
                <a:latin typeface="Times New Roman" pitchFamily="18" charset="0"/>
                <a:cs typeface="Times New Roman" pitchFamily="18" charset="0"/>
              </a:rPr>
              <a:t> nói to trong phòng rất lớn </a:t>
            </a:r>
            <a:r>
              <a:rPr lang="vi-VN" sz="3200" dirty="0" smtClean="0">
                <a:solidFill>
                  <a:srgbClr val="C00000"/>
                </a:solidFill>
                <a:latin typeface="Times New Roman" pitchFamily="18" charset="0"/>
                <a:cs typeface="Times New Roman" pitchFamily="18" charset="0"/>
              </a:rPr>
              <a:t>thì</a:t>
            </a:r>
            <a:r>
              <a:rPr lang="vi-VN" sz="3200" dirty="0" smtClean="0">
                <a:latin typeface="Times New Roman" pitchFamily="18" charset="0"/>
                <a:cs typeface="Times New Roman" pitchFamily="18" charset="0"/>
              </a:rPr>
              <a:t> </a:t>
            </a:r>
            <a:r>
              <a:rPr lang="vi-VN" sz="3200" dirty="0" smtClean="0">
                <a:solidFill>
                  <a:srgbClr val="002060"/>
                </a:solidFill>
                <a:latin typeface="Times New Roman" pitchFamily="18" charset="0"/>
                <a:cs typeface="Times New Roman" pitchFamily="18" charset="0"/>
              </a:rPr>
              <a:t>nghe được tiếng vang.</a:t>
            </a:r>
            <a:r>
              <a:rPr lang="vi-VN" sz="3200" dirty="0" smtClean="0">
                <a:latin typeface="Times New Roman" pitchFamily="18" charset="0"/>
                <a:cs typeface="Times New Roman" pitchFamily="18" charset="0"/>
              </a:rPr>
              <a:t> </a:t>
            </a:r>
            <a:r>
              <a:rPr lang="vi-VN" sz="3200" dirty="0" smtClean="0">
                <a:solidFill>
                  <a:srgbClr val="C00000"/>
                </a:solidFill>
                <a:latin typeface="Times New Roman" pitchFamily="18" charset="0"/>
                <a:cs typeface="Times New Roman" pitchFamily="18" charset="0"/>
              </a:rPr>
              <a:t>Nhưng</a:t>
            </a:r>
            <a:r>
              <a:rPr lang="vi-VN" sz="3200" dirty="0" smtClean="0">
                <a:latin typeface="Times New Roman" pitchFamily="18" charset="0"/>
                <a:cs typeface="Times New Roman" pitchFamily="18" charset="0"/>
              </a:rPr>
              <a:t> </a:t>
            </a:r>
            <a:r>
              <a:rPr lang="vi-VN" sz="3200" dirty="0" smtClean="0">
                <a:solidFill>
                  <a:srgbClr val="0070C0"/>
                </a:solidFill>
                <a:latin typeface="Times New Roman" pitchFamily="18" charset="0"/>
                <a:cs typeface="Times New Roman" pitchFamily="18" charset="0"/>
              </a:rPr>
              <a:t>nói to như vậy trong phòng nhỏ </a:t>
            </a:r>
            <a:r>
              <a:rPr lang="vi-VN" sz="3200" dirty="0" smtClean="0">
                <a:solidFill>
                  <a:srgbClr val="C00000"/>
                </a:solidFill>
                <a:latin typeface="Times New Roman" pitchFamily="18" charset="0"/>
                <a:cs typeface="Times New Roman" pitchFamily="18" charset="0"/>
              </a:rPr>
              <a:t>thì lại</a:t>
            </a:r>
            <a:r>
              <a:rPr lang="vi-VN" sz="3200" dirty="0" smtClean="0">
                <a:latin typeface="Times New Roman" pitchFamily="18" charset="0"/>
                <a:cs typeface="Times New Roman" pitchFamily="18" charset="0"/>
              </a:rPr>
              <a:t> </a:t>
            </a:r>
            <a:r>
              <a:rPr lang="vi-VN" sz="3200" dirty="0" smtClean="0">
                <a:solidFill>
                  <a:srgbClr val="00B050"/>
                </a:solidFill>
                <a:latin typeface="Times New Roman" pitchFamily="18" charset="0"/>
                <a:cs typeface="Times New Roman" pitchFamily="18" charset="0"/>
              </a:rPr>
              <a:t>không nghe được tiếng vang</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p>
          <a:p>
            <a:r>
              <a:rPr lang="en-US" sz="3200" dirty="0" err="1" smtClean="0">
                <a:solidFill>
                  <a:srgbClr val="C00000"/>
                </a:solidFill>
                <a:latin typeface="Times New Roman" pitchFamily="18" charset="0"/>
                <a:cs typeface="Times New Roman" pitchFamily="18" charset="0"/>
              </a:rPr>
              <a:t>Trong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trường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hợp</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nào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có</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âm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phản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xạ</a:t>
            </a:r>
            <a:r>
              <a:rPr lang="en-US" sz="3200" dirty="0" smtClean="0">
                <a:solidFill>
                  <a:srgbClr val="C00000"/>
                </a:solidFill>
                <a:latin typeface="Times New Roman" pitchFamily="18" charset="0"/>
                <a:cs typeface="Times New Roman" pitchFamily="18" charset="0"/>
              </a:rPr>
              <a:t>. </a:t>
            </a:r>
          </a:p>
          <a:p>
            <a:r>
              <a:rPr lang="en-US" sz="3200" dirty="0" err="1" smtClean="0">
                <a:solidFill>
                  <a:srgbClr val="C00000"/>
                </a:solidFill>
                <a:latin typeface="Times New Roman" pitchFamily="18" charset="0"/>
                <a:cs typeface="Times New Roman" pitchFamily="18" charset="0"/>
              </a:rPr>
              <a:t>Em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hãy</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giải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thích</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vì</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sao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lại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có</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sự</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khác</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nhau</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như</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vậy</a:t>
            </a:r>
            <a:r>
              <a:rPr lang="en-US"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chuyên nghiệp 1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3170099"/>
          </a:xfrm>
          <a:prstGeom prst="rect">
            <a:avLst/>
          </a:prstGeom>
        </p:spPr>
        <p:txBody>
          <a:bodyPr wrap="square">
            <a:spAutoFit/>
          </a:bodyPr>
          <a:lstStyle/>
          <a:p>
            <a:pPr>
              <a:lnSpc>
                <a:spcPct val="125000"/>
              </a:lnSpc>
              <a:spcAft>
                <a:spcPts val="2400"/>
              </a:spcAft>
            </a:pPr>
            <a:r>
              <a:rPr lang="vi-VN" sz="3200" dirty="0" smtClean="0">
                <a:latin typeface="+mj-lt"/>
                <a:cs typeface="Calibri" panose="020F0502020204030204" pitchFamily="34" charset="0"/>
              </a:rPr>
              <a:t>Trong </a:t>
            </a:r>
            <a:r>
              <a:rPr lang="vi-VN" sz="3200" dirty="0" smtClean="0">
                <a:solidFill>
                  <a:srgbClr val="C00000"/>
                </a:solidFill>
                <a:latin typeface="+mj-lt"/>
                <a:cs typeface="Calibri" panose="020F0502020204030204" pitchFamily="34" charset="0"/>
              </a:rPr>
              <a:t>cả hai phòng đều có âm phản xạ.    </a:t>
            </a:r>
            <a:r>
              <a:rPr lang="vi-VN" sz="3200" dirty="0" smtClean="0">
                <a:latin typeface="+mj-lt"/>
                <a:cs typeface="Calibri" panose="020F0502020204030204" pitchFamily="34" charset="0"/>
              </a:rPr>
              <a:t>                                                                                                                     </a:t>
            </a:r>
            <a:r>
              <a:rPr lang="en-US" sz="3200" dirty="0" smtClean="0">
                <a:latin typeface="+mj-lt"/>
                <a:cs typeface="Calibri" panose="020F0502020204030204" pitchFamily="34" charset="0"/>
              </a:rPr>
              <a:t>- </a:t>
            </a:r>
            <a:r>
              <a:rPr lang="vi-VN" sz="3200" dirty="0" smtClean="0">
                <a:latin typeface="+mj-lt"/>
                <a:cs typeface="Calibri" panose="020F0502020204030204" pitchFamily="34" charset="0"/>
              </a:rPr>
              <a:t>Khi nói </a:t>
            </a:r>
            <a:r>
              <a:rPr lang="vi-VN" sz="3200" dirty="0" smtClean="0">
                <a:solidFill>
                  <a:srgbClr val="C00000"/>
                </a:solidFill>
                <a:latin typeface="+mj-lt"/>
                <a:cs typeface="Calibri" panose="020F0502020204030204" pitchFamily="34" charset="0"/>
              </a:rPr>
              <a:t>trong phòng nhỏ</a:t>
            </a:r>
            <a:r>
              <a:rPr lang="vi-VN" sz="3200" dirty="0" smtClean="0">
                <a:latin typeface="+mj-lt"/>
                <a:cs typeface="Calibri" panose="020F0502020204030204" pitchFamily="34" charset="0"/>
              </a:rPr>
              <a:t>, mặc dù vẫn có âm phản xạ từ tường phòng đến tai nhưng</a:t>
            </a:r>
            <a:r>
              <a:rPr lang="en-US" sz="3200" dirty="0" smtClean="0">
                <a:latin typeface="+mj-lt"/>
                <a:cs typeface="Calibri" panose="020F0502020204030204" pitchFamily="34" charset="0"/>
              </a:rPr>
              <a:t> </a:t>
            </a:r>
            <a:r>
              <a:rPr lang="en-US" sz="3200" dirty="0" err="1" smtClean="0">
                <a:latin typeface="+mj-lt"/>
                <a:cs typeface="Calibri" panose="020F0502020204030204" pitchFamily="34" charset="0"/>
              </a:rPr>
              <a:t>ta</a:t>
            </a:r>
            <a:r>
              <a:rPr lang="vi-VN" sz="3200" dirty="0" smtClean="0">
                <a:latin typeface="+mj-lt"/>
                <a:cs typeface="Calibri" panose="020F0502020204030204" pitchFamily="34" charset="0"/>
              </a:rPr>
              <a:t> không nghe được tiếng vang vì </a:t>
            </a:r>
            <a:r>
              <a:rPr lang="vi-VN" sz="3200" dirty="0" smtClean="0">
                <a:solidFill>
                  <a:srgbClr val="C00000"/>
                </a:solidFill>
                <a:latin typeface="+mj-lt"/>
                <a:cs typeface="Calibri" panose="020F0502020204030204" pitchFamily="34" charset="0"/>
              </a:rPr>
              <a:t>âm phản xạ </a:t>
            </a:r>
            <a:r>
              <a:rPr lang="vi-VN" sz="3200" dirty="0" smtClean="0">
                <a:latin typeface="+mj-lt"/>
                <a:cs typeface="Calibri" panose="020F0502020204030204" pitchFamily="34" charset="0"/>
              </a:rPr>
              <a:t>từ tường phòng và </a:t>
            </a:r>
            <a:r>
              <a:rPr lang="vi-VN" sz="3200" dirty="0" smtClean="0">
                <a:solidFill>
                  <a:srgbClr val="C00000"/>
                </a:solidFill>
                <a:latin typeface="+mj-lt"/>
                <a:cs typeface="Calibri" panose="020F0502020204030204" pitchFamily="34" charset="0"/>
              </a:rPr>
              <a:t>âm nói ra </a:t>
            </a:r>
            <a:r>
              <a:rPr lang="vi-VN" sz="3200" dirty="0" smtClean="0">
                <a:solidFill>
                  <a:srgbClr val="00B050"/>
                </a:solidFill>
                <a:latin typeface="+mj-lt"/>
                <a:cs typeface="Calibri" panose="020F0502020204030204" pitchFamily="34" charset="0"/>
              </a:rPr>
              <a:t>đến tai gần như cùng một lúc</a:t>
            </a:r>
            <a:r>
              <a:rPr lang="en-US" sz="3200" dirty="0" smtClean="0">
                <a:latin typeface="+mj-lt"/>
                <a:cs typeface="Calibri" panose="020F0502020204030204" pitchFamily="34" charset="0"/>
              </a:rPr>
              <a:t>.(</a:t>
            </a:r>
            <a:r>
              <a:rPr lang="en-US" sz="3200" dirty="0" err="1" smtClean="0">
                <a:latin typeface="Times New Roman" pitchFamily="18" charset="0"/>
                <a:cs typeface="Times New Roman" pitchFamily="18" charset="0"/>
              </a:rPr>
              <a:t>ngắn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1/15 </a:t>
            </a:r>
            <a:r>
              <a:rPr lang="en-US" sz="3200" dirty="0" err="1" smtClean="0">
                <a:latin typeface="Times New Roman" pitchFamily="18" charset="0"/>
                <a:cs typeface="Times New Roman" pitchFamily="18" charset="0"/>
              </a:rPr>
              <a:t>giây</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Rectangle 3"/>
          <p:cNvSpPr/>
          <p:nvPr/>
        </p:nvSpPr>
        <p:spPr>
          <a:xfrm>
            <a:off x="0" y="3124200"/>
            <a:ext cx="9144000" cy="2308324"/>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C</a:t>
            </a:r>
            <a:r>
              <a:rPr lang="vi-VN" sz="3600" b="1" dirty="0" smtClean="0">
                <a:solidFill>
                  <a:srgbClr val="FF0000"/>
                </a:solidFill>
                <a:latin typeface="Times New Roman" pitchFamily="18" charset="0"/>
                <a:cs typeface="Times New Roman" pitchFamily="18" charset="0"/>
              </a:rPr>
              <a:t>H3</a:t>
            </a:r>
            <a:r>
              <a:rPr lang="en-US" sz="3600" b="1" dirty="0" smtClean="0">
                <a:solidFill>
                  <a:srgbClr val="FF0000"/>
                </a:solidFill>
                <a:latin typeface="Times New Roman" pitchFamily="18" charset="0"/>
                <a:cs typeface="Times New Roman" pitchFamily="18" charset="0"/>
              </a:rPr>
              <a:t>: </a:t>
            </a:r>
            <a:r>
              <a:rPr lang="vi-VN" sz="3600" dirty="0" smtClean="0">
                <a:solidFill>
                  <a:srgbClr val="FF0000"/>
                </a:solidFill>
                <a:latin typeface="Times New Roman" pitchFamily="18" charset="0"/>
                <a:cs typeface="Times New Roman" pitchFamily="18" charset="0"/>
              </a:rPr>
              <a:t>Người ta thường ứng dụng sự phản xạ của sóng âm có tần số rất lớn (hơn 20000 Hz) để xác định độ sâu của biển. </a:t>
            </a:r>
            <a:r>
              <a:rPr lang="en-US" sz="3600" dirty="0" err="1" smtClean="0">
                <a:solidFill>
                  <a:srgbClr val="FF0000"/>
                </a:solidFill>
                <a:latin typeface="Times New Roman" pitchFamily="18" charset="0"/>
                <a:cs typeface="Times New Roman" pitchFamily="18" charset="0"/>
              </a:rPr>
              <a:t>Em</a:t>
            </a:r>
            <a:r>
              <a:rPr lang="en-US" sz="3600" dirty="0" smtClean="0">
                <a:solidFill>
                  <a:srgbClr val="FF0000"/>
                </a:solidFill>
                <a:latin typeface="Times New Roman" pitchFamily="18" charset="0"/>
                <a:cs typeface="Times New Roman" pitchFamily="18" charset="0"/>
              </a:rPr>
              <a:t> h</a:t>
            </a:r>
            <a:r>
              <a:rPr lang="vi-VN" sz="3600" dirty="0" smtClean="0">
                <a:solidFill>
                  <a:srgbClr val="FF0000"/>
                </a:solidFill>
                <a:latin typeface="Times New Roman" pitchFamily="18" charset="0"/>
                <a:cs typeface="Times New Roman" pitchFamily="18" charset="0"/>
              </a:rPr>
              <a:t>ãy sử dụng </a:t>
            </a:r>
            <a:r>
              <a:rPr lang="en-US" sz="3600" dirty="0" err="1" smtClean="0">
                <a:solidFill>
                  <a:srgbClr val="FF0000"/>
                </a:solidFill>
                <a:latin typeface="Times New Roman" pitchFamily="18" charset="0"/>
                <a:cs typeface="Times New Roman" pitchFamily="18" charset="0"/>
              </a:rPr>
              <a:t>hình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mô</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bên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dưới</a:t>
            </a:r>
            <a:r>
              <a:rPr lang="en-US" sz="3600" dirty="0" smtClean="0">
                <a:solidFill>
                  <a:srgbClr val="FF0000"/>
                </a:solidFill>
                <a:latin typeface="Times New Roman" pitchFamily="18" charset="0"/>
                <a:cs typeface="Times New Roman" pitchFamily="18" charset="0"/>
              </a:rPr>
              <a:t> </a:t>
            </a:r>
            <a:r>
              <a:rPr lang="vi-VN" sz="3600" dirty="0" smtClean="0">
                <a:solidFill>
                  <a:srgbClr val="FF0000"/>
                </a:solidFill>
                <a:latin typeface="Times New Roman" pitchFamily="18" charset="0"/>
                <a:cs typeface="Times New Roman" pitchFamily="18" charset="0"/>
              </a:rPr>
              <a:t>để giải thích ứng dụng này</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2176</Words>
  <Application>Microsoft Office PowerPoint</Application>
  <PresentationFormat>On-screen Show (4:3)</PresentationFormat>
  <Paragraphs>183</Paragraphs>
  <Slides>38</Slides>
  <Notes>11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PHIẾU HỌC TẬP</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72</cp:revision>
  <dcterms:created xsi:type="dcterms:W3CDTF">2022-03-14T12:57:33Z</dcterms:created>
  <dcterms:modified xsi:type="dcterms:W3CDTF">2022-09-10T06:11:48Z</dcterms:modified>
</cp:coreProperties>
</file>