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7" r:id="rId2"/>
    <p:sldId id="342" r:id="rId3"/>
    <p:sldId id="343" r:id="rId4"/>
    <p:sldId id="311" r:id="rId5"/>
    <p:sldId id="306" r:id="rId6"/>
    <p:sldId id="320" r:id="rId7"/>
    <p:sldId id="321" r:id="rId8"/>
    <p:sldId id="298" r:id="rId9"/>
    <p:sldId id="293" r:id="rId10"/>
    <p:sldId id="322" r:id="rId11"/>
    <p:sldId id="297" r:id="rId12"/>
    <p:sldId id="323" r:id="rId13"/>
    <p:sldId id="324" r:id="rId14"/>
    <p:sldId id="304" r:id="rId15"/>
    <p:sldId id="303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36DB7B2F-ECA0-4839-8014-C7D3478DDC9F}">
          <p14:sldIdLst>
            <p14:sldId id="347"/>
          </p14:sldIdLst>
        </p14:section>
        <p14:section name="Tiết 2" id="{1D3D05E8-B82F-4235-9BD9-51916930AAD4}">
          <p14:sldIdLst>
            <p14:sldId id="342"/>
            <p14:sldId id="343"/>
            <p14:sldId id="311"/>
            <p14:sldId id="306"/>
            <p14:sldId id="320"/>
            <p14:sldId id="321"/>
            <p14:sldId id="298"/>
            <p14:sldId id="293"/>
            <p14:sldId id="322"/>
            <p14:sldId id="297"/>
            <p14:sldId id="323"/>
            <p14:sldId id="324"/>
            <p14:sldId id="304"/>
            <p14:sldId id="303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1BDD-7699-438C-9C61-3D6E5918089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4AE22-3C90-4A39-926A-F90592F78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1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BD7AF-37DD-2647-94FE-DEDF47983FC2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563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BD7AF-37DD-2647-94FE-DEDF47983FC2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485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567B-B9B9-6ABE-5BAC-6148B2658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2A167-EA7F-6319-AA11-7F9560CFC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D948-43A7-A943-2D91-8F876F23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B6C0-BCBA-30EF-1EEA-A733AA10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F6C9D-24B5-38FD-70E4-F7FDFF25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2FE9-F641-141B-941C-67D436B3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8B9D1-58FD-8A78-5E76-254F0F42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7294-94A1-CED7-3CF0-D9E013EF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2CC5-5941-96E4-698A-F3782FEB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5FBE2-973F-3BE4-B90F-699354E2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55165-6136-1EB4-CB84-ADAB6A6A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A0DE8-37AB-65FF-2B5C-C8F9BCE8C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A3DC7-D182-CA0D-0880-478E2DB8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CF753-4DE6-4899-8251-0FB3C307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5E46-B977-1F49-4DD2-393BFAE8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F8B6-49CB-D894-17F2-6622974F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68ED-22BA-2A17-5433-2A8734D6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B9D3E-7DFE-09C0-0CA0-3B62356F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A7C2-E40C-C0EF-59FE-0BAAD05D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37EEF-1E75-FAB2-7439-8CB65F41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4B56-600E-125B-437F-92C888F5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8EF5-441A-213E-8547-B113443E4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F239-3E40-C776-6FDD-8422192E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ECD0-A246-5BCF-9AB9-EBA40EB2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481E4-3054-F666-F80D-4DBBF34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F534-4E2B-4315-F5C5-0A031228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D7CA-606B-4C43-5DD1-05201795D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4636A-66CF-734C-82F5-EC69EEC15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8AA10-28FF-D2BB-2E37-B9B43AC4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0ACC8-CA29-6EE1-0168-B1475ECA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5991D-64F4-EE0C-6296-B5094F2A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9489-E2DC-0A7C-BF21-F8175BE1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24EA-9808-86F6-0BC3-9AB7C6677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39EBE-BE81-45B3-C984-4968A4DFB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D7C56-2CD5-A896-845F-B52A9CCE6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499AD-DB63-D612-F33E-BA64339C2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A5B8A-D651-B974-DEFE-F7DC7C35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71DB7-6111-9128-FD70-20702BC7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F57F4-C744-97D5-F970-B39B583E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8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A4DE-8504-4015-5266-911E38B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ED93F-C0E4-76C3-9D53-96417B73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FD2C5-3389-98CD-6009-EA4B6F78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ABA57-501A-8FE2-9654-B33123AD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E3E70-B97A-0E1C-653F-888EA002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7EF01-7860-FB50-72BD-8360071A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A427A-1EBE-1990-EE74-8EC7D91C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105A-7375-68BE-CE81-9C3371AE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A427-41BD-B1CB-6F47-3F5846FD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604D4-C48C-7627-1BBA-2636E2645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BEB46-7CDB-B1BA-C937-7F9B361E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B3156-779A-FE99-55D4-009CC209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AA6A6-6C59-D8B0-3B89-564FA8F3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A53A-42EB-521E-39CB-CD7BA852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FCA6F-3690-E8B5-61A3-F2EC6ED1F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60021-7B46-7977-B0E1-FCC4DB8F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3B12-19A7-7014-AB34-D331ADEB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93D7-AA85-C341-5F6D-FA6A0E26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6B8BB-DDB8-499B-0393-4B6137C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3B997-564A-7592-330B-8410C203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B90AA-A9E1-92A0-561B-B2306F21F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D1ED-2E74-924D-A775-0DC4892AD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05D1D-EFA1-4151-800D-78AB941B4E6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43FB-AB9F-25C4-1635-72F520C3F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CA856-F826-90C3-48D8-85D5CECC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22AB-2DAC-4484-87CA-D42A38D64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B0BF90F5-1B1B-E183-0DC6-3D1D4EF5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50"/>
            <a:ext cx="12192000" cy="68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0E6937B9-8DA2-39A6-FB35-9B620EE7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1389063"/>
            <a:ext cx="457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LID4096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9E36F-BC14-2E9B-7709-5E5D79B2AC38}"/>
              </a:ext>
            </a:extLst>
          </p:cNvPr>
          <p:cNvSpPr txBox="1"/>
          <p:nvPr/>
        </p:nvSpPr>
        <p:spPr>
          <a:xfrm>
            <a:off x="2819400" y="1863437"/>
            <a:ext cx="6553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2400" b="1" dirty="0" err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6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VĂN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249FC-42A1-E488-C85A-76BAEF5DA17F}"/>
              </a:ext>
            </a:extLst>
          </p:cNvPr>
          <p:cNvSpPr/>
          <p:nvPr/>
        </p:nvSpPr>
        <p:spPr>
          <a:xfrm>
            <a:off x="4201039" y="3164963"/>
            <a:ext cx="3416300" cy="5302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753870" y="80518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250" y="945515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  <p:pic>
        <p:nvPicPr>
          <p:cNvPr id="48" name="图片 47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9" name="图片 48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228" name="组合 227"/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224" name="Freeform 6"/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6"/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grpSp>
        <p:nvGrpSpPr>
          <p:cNvPr id="55" name="Google Shape;4025;p26"/>
          <p:cNvGrpSpPr/>
          <p:nvPr/>
        </p:nvGrpSpPr>
        <p:grpSpPr>
          <a:xfrm>
            <a:off x="3188335" y="50279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025;p26"/>
          <p:cNvGrpSpPr/>
          <p:nvPr/>
        </p:nvGrpSpPr>
        <p:grpSpPr>
          <a:xfrm rot="5400000">
            <a:off x="6922135" y="-6159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67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10" y="452120"/>
            <a:ext cx="694055" cy="83820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507365" y="671195"/>
            <a:ext cx="1081405" cy="777875"/>
            <a:chOff x="1295" y="947"/>
            <a:chExt cx="1703" cy="1225"/>
          </a:xfrm>
        </p:grpSpPr>
        <p:grpSp>
          <p:nvGrpSpPr>
            <p:cNvPr id="2" name="组合 1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45" name="五角星 44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五角星 85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326370" y="517525"/>
            <a:ext cx="1081405" cy="777875"/>
            <a:chOff x="1295" y="947"/>
            <a:chExt cx="1703" cy="1225"/>
          </a:xfrm>
        </p:grpSpPr>
        <p:grpSp>
          <p:nvGrpSpPr>
            <p:cNvPr id="89" name="组合 88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108" name="五角星 107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五角星 108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五角星 109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">
            <a:extLst>
              <a:ext uri="{FF2B5EF4-FFF2-40B4-BE49-F238E27FC236}">
                <a16:creationId xmlns:a16="http://schemas.microsoft.com/office/drawing/2014/main" id="{BE282147-D602-AF4A-B4A1-F3E2E38B9258}"/>
              </a:ext>
            </a:extLst>
          </p:cNvPr>
          <p:cNvSpPr txBox="1"/>
          <p:nvPr/>
        </p:nvSpPr>
        <p:spPr>
          <a:xfrm>
            <a:off x="1456240" y="2475677"/>
            <a:ext cx="8891587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6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IV.</a:t>
            </a:r>
          </a:p>
          <a:p>
            <a:pPr algn="ctr"/>
            <a:r>
              <a:rPr lang="vi-VN" altLang="zh-CN" sz="6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LUYỆN TẬP</a:t>
            </a:r>
            <a:endParaRPr lang="en-US" altLang="zh-CN" sz="6500" b="1" dirty="0">
              <a:ln w="254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97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0800" y="911225"/>
            <a:ext cx="9972675" cy="777240"/>
            <a:chOff x="2080" y="1435"/>
            <a:chExt cx="15705" cy="122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083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06" name="组合 105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08" name="五角星 107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五角星 108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0" name="五角星 109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080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12" name="五角星 111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五角星 134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五角星 135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306108" y="2602007"/>
            <a:ext cx="3677920" cy="2941320"/>
            <a:chOff x="9741" y="4792"/>
            <a:chExt cx="5792" cy="4632"/>
          </a:xfrm>
        </p:grpSpPr>
        <p:sp>
          <p:nvSpPr>
            <p:cNvPr id="28" name="椭圆 27"/>
            <p:cNvSpPr/>
            <p:nvPr/>
          </p:nvSpPr>
          <p:spPr>
            <a:xfrm>
              <a:off x="9741" y="4792"/>
              <a:ext cx="4632" cy="46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 descr="E:\设计\PPT\图片3.png图片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473" y="4867"/>
              <a:ext cx="4060" cy="432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A6F2B78-FD02-A441-A669-5D8C265EBADD}"/>
              </a:ext>
            </a:extLst>
          </p:cNvPr>
          <p:cNvSpPr/>
          <p:nvPr/>
        </p:nvSpPr>
        <p:spPr>
          <a:xfrm>
            <a:off x="1369060" y="1991532"/>
            <a:ext cx="7031074" cy="4164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MT"/>
              </a:rPr>
              <a:t>- Mỗi thành viên chọn một mảnh ghép để điền vào đó những hiểu biết, cảm xúc mới của bản thân sau khi đọc văn bản.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MT"/>
              </a:rPr>
              <a:t>- Từ các mảnh ghép, trao đổi về ý nghĩa của văn bản đối với người đọc và cử đại diện trình bày trước lớp kết quả làm việc nhóm.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3DAF52-9D87-8548-83E9-60BD0CD7C14F}"/>
              </a:ext>
            </a:extLst>
          </p:cNvPr>
          <p:cNvCxnSpPr/>
          <p:nvPr/>
        </p:nvCxnSpPr>
        <p:spPr>
          <a:xfrm>
            <a:off x="6075218" y="780415"/>
            <a:ext cx="0" cy="5241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26AA80-902E-CE4A-80A7-51E2406FCCFA}"/>
              </a:ext>
            </a:extLst>
          </p:cNvPr>
          <p:cNvCxnSpPr>
            <a:cxnSpLocks/>
          </p:cNvCxnSpPr>
          <p:nvPr/>
        </p:nvCxnSpPr>
        <p:spPr>
          <a:xfrm>
            <a:off x="1273749" y="3429000"/>
            <a:ext cx="9732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D9F7950-ACC8-484B-91A8-B658F2253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65" y="1986236"/>
            <a:ext cx="3496233" cy="31699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6EF9B1-AF26-9B48-B812-C97B13D9A1A7}"/>
              </a:ext>
            </a:extLst>
          </p:cNvPr>
          <p:cNvSpPr/>
          <p:nvPr/>
        </p:nvSpPr>
        <p:spPr>
          <a:xfrm>
            <a:off x="1143944" y="566468"/>
            <a:ext cx="4570903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ArialMT"/>
              </a:rPr>
              <a:t>Đọc xong văn bản, tôi có thêm những hiểu biết và cảm xúc mới về bài hát, đó là:</a:t>
            </a:r>
            <a:endParaRPr lang="en-VN" sz="2800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B66ED-B1BC-C84D-B4C5-03FF2B77533E}"/>
              </a:ext>
            </a:extLst>
          </p:cNvPr>
          <p:cNvSpPr/>
          <p:nvPr/>
        </p:nvSpPr>
        <p:spPr>
          <a:xfrm>
            <a:off x="6149802" y="638639"/>
            <a:ext cx="4743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MT"/>
              </a:rPr>
              <a:t>Đọc xong văn bản, tôi có thêm những hiểu biết và cảm xúc mới về nhạc sĩ Phạm Tuyên, đó là:</a:t>
            </a:r>
            <a:r>
              <a:rPr lang="en-VN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E77FF6-7486-2B44-8E5D-008BAFFDE005}"/>
              </a:ext>
            </a:extLst>
          </p:cNvPr>
          <p:cNvSpPr/>
          <p:nvPr/>
        </p:nvSpPr>
        <p:spPr>
          <a:xfrm>
            <a:off x="1087251" y="3417110"/>
            <a:ext cx="3496231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MT"/>
              </a:rPr>
              <a:t>Đọc xong văn bản, tôi có thêm những hiểu biết và cảm xúc mới về “ngày đại thắng” 30-4, đó là:</a:t>
            </a:r>
            <a:endParaRPr lang="en-VN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00BE9C-5199-CC44-8F2F-BB7A7A4E9145}"/>
              </a:ext>
            </a:extLst>
          </p:cNvPr>
          <p:cNvSpPr/>
          <p:nvPr/>
        </p:nvSpPr>
        <p:spPr>
          <a:xfrm>
            <a:off x="7733412" y="3463071"/>
            <a:ext cx="3549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MT"/>
              </a:rPr>
              <a:t>Đọc xong văn bản, tôi có thêm những hiểu biết và cảm xúc mới về Bác Hồ, đó là:</a:t>
            </a:r>
            <a:r>
              <a:rPr lang="en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281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753870" y="80518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250" y="945515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  <p:pic>
        <p:nvPicPr>
          <p:cNvPr id="48" name="图片 47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9" name="图片 48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228" name="组合 227"/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224" name="Freeform 6"/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6"/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grpSp>
        <p:nvGrpSpPr>
          <p:cNvPr id="55" name="Google Shape;4025;p26"/>
          <p:cNvGrpSpPr/>
          <p:nvPr/>
        </p:nvGrpSpPr>
        <p:grpSpPr>
          <a:xfrm>
            <a:off x="3188335" y="50279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025;p26"/>
          <p:cNvGrpSpPr/>
          <p:nvPr/>
        </p:nvGrpSpPr>
        <p:grpSpPr>
          <a:xfrm rot="5400000">
            <a:off x="6922135" y="-6159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67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10" y="452120"/>
            <a:ext cx="694055" cy="83820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507365" y="671195"/>
            <a:ext cx="1081405" cy="777875"/>
            <a:chOff x="1295" y="947"/>
            <a:chExt cx="1703" cy="1225"/>
          </a:xfrm>
        </p:grpSpPr>
        <p:grpSp>
          <p:nvGrpSpPr>
            <p:cNvPr id="2" name="组合 1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45" name="五角星 44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五角星 85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326370" y="517525"/>
            <a:ext cx="1081405" cy="777875"/>
            <a:chOff x="1295" y="947"/>
            <a:chExt cx="1703" cy="1225"/>
          </a:xfrm>
        </p:grpSpPr>
        <p:grpSp>
          <p:nvGrpSpPr>
            <p:cNvPr id="89" name="组合 88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108" name="五角星 107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五角星 108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五角星 109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">
            <a:extLst>
              <a:ext uri="{FF2B5EF4-FFF2-40B4-BE49-F238E27FC236}">
                <a16:creationId xmlns:a16="http://schemas.microsoft.com/office/drawing/2014/main" id="{BE282147-D602-AF4A-B4A1-F3E2E38B9258}"/>
              </a:ext>
            </a:extLst>
          </p:cNvPr>
          <p:cNvSpPr txBox="1"/>
          <p:nvPr/>
        </p:nvSpPr>
        <p:spPr>
          <a:xfrm>
            <a:off x="1456240" y="2475677"/>
            <a:ext cx="8891587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altLang="zh-CN" sz="6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V.</a:t>
            </a:r>
            <a:endParaRPr lang="en-US" altLang="zh-CN" sz="6500" b="1" dirty="0">
              <a:ln w="254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VẬN DỤNG</a:t>
            </a:r>
            <a:endParaRPr lang="vi-VN" altLang="zh-CN" sz="6500" b="1" dirty="0">
              <a:ln w="254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945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pic>
        <p:nvPicPr>
          <p:cNvPr id="14" name="Picture 1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786E605-3EBE-734D-80BD-1BFC3EDC1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54" y="434974"/>
            <a:ext cx="6445249" cy="64452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7EADFA-2160-564A-BC14-A57B47F33F21}"/>
              </a:ext>
            </a:extLst>
          </p:cNvPr>
          <p:cNvSpPr/>
          <p:nvPr/>
        </p:nvSpPr>
        <p:spPr>
          <a:xfrm>
            <a:off x="1288698" y="1397198"/>
            <a:ext cx="6541312" cy="4923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5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tài:</a:t>
            </a: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Chào mừng kỉ niệm ngày giải phóng miền Nam 30/4 và ngày quốc tế lao động 1/5, liên đội TNTP nhà trường phát động phong trào làm Tập san. Hãy viết một văn bản thông tin tham gia sự kiện có ý nghĩa này.</a:t>
            </a:r>
          </a:p>
          <a:p>
            <a:pPr algn="just">
              <a:lnSpc>
                <a:spcPct val="115000"/>
              </a:lnSpc>
            </a:pP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Bước 1: Lựa chọn đề tài</a:t>
            </a:r>
          </a:p>
          <a:p>
            <a:pPr algn="just">
              <a:lnSpc>
                <a:spcPct val="115000"/>
              </a:lnSpc>
            </a:pP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Bước 2: Viết tiêu đề, sa pô</a:t>
            </a:r>
          </a:p>
          <a:p>
            <a:pPr algn="just">
              <a:lnSpc>
                <a:spcPct val="115000"/>
              </a:lnSpc>
            </a:pP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Bước 3: Tìm ý, lập dàn ý bài viết, tìm hình ảnh minh họa</a:t>
            </a:r>
          </a:p>
          <a:p>
            <a:pPr algn="just">
              <a:lnSpc>
                <a:spcPct val="115000"/>
              </a:lnSpc>
            </a:pP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Bước 4: Viết bài, lựa chọn hình thức trình bày</a:t>
            </a:r>
          </a:p>
          <a:p>
            <a:pPr algn="just">
              <a:lnSpc>
                <a:spcPct val="115000"/>
              </a:lnSpc>
            </a:pPr>
            <a:r>
              <a:rPr lang="vi-VN" sz="25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Bước 5: Đọc, sửa chữa (nếu cần) </a:t>
            </a:r>
            <a:endParaRPr lang="vi-VN" sz="2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EED59-D0AB-4C3F-A2A6-FC981565EE84}"/>
              </a:ext>
            </a:extLst>
          </p:cNvPr>
          <p:cNvSpPr txBox="1"/>
          <p:nvPr/>
        </p:nvSpPr>
        <p:spPr>
          <a:xfrm>
            <a:off x="2886710" y="685737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6"/>
                </a:solidFill>
              </a:rPr>
              <a:t>BÁO CÁO SẢN PHẨM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897630" y="780415"/>
            <a:ext cx="4795520" cy="722630"/>
            <a:chOff x="7750" y="3399"/>
            <a:chExt cx="7552" cy="1138"/>
          </a:xfrm>
        </p:grpSpPr>
        <p:grpSp>
          <p:nvGrpSpPr>
            <p:cNvPr id="70" name="组合 69"/>
            <p:cNvGrpSpPr/>
            <p:nvPr/>
          </p:nvGrpSpPr>
          <p:grpSpPr>
            <a:xfrm>
              <a:off x="8563" y="3399"/>
              <a:ext cx="6739" cy="1088"/>
              <a:chOff x="8633" y="2463"/>
              <a:chExt cx="2476" cy="670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8633" y="2463"/>
                <a:ext cx="2476" cy="670"/>
              </a:xfrm>
              <a:prstGeom prst="roundRect">
                <a:avLst/>
              </a:prstGeom>
              <a:solidFill>
                <a:srgbClr val="FDDC1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n w="12700">
                    <a:solidFill>
                      <a:schemeClr val="bg1"/>
                    </a:solidFill>
                  </a:ln>
                  <a:solidFill>
                    <a:srgbClr val="5A9FE4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9046" y="2494"/>
                <a:ext cx="1977" cy="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altLang="zh-CN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bg2"/>
                    </a:solidFill>
                    <a:effectLst/>
                    <a:latin typeface="Times New Roman" panose="02020603050405020304" pitchFamily="18" charset="0"/>
                    <a:ea typeface="字魂151号-联盟综艺体" panose="00000500000000000000" charset="-122"/>
                    <a:cs typeface="Times New Roman" panose="02020603050405020304" pitchFamily="18" charset="0"/>
                    <a:sym typeface="+mn-ea"/>
                  </a:rPr>
                  <a:t>Hướng dẫn tự học</a:t>
                </a:r>
                <a:endParaRPr lang="en-US" altLang="zh-CN" sz="3200" b="1" dirty="0">
                  <a:ln w="12700">
                    <a:solidFill>
                      <a:schemeClr val="bg1"/>
                    </a:solidFill>
                  </a:ln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4" name="图片 73" descr="矢量智能对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0" y="3576"/>
              <a:ext cx="1541" cy="961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0800" y="911225"/>
            <a:ext cx="9972675" cy="777240"/>
            <a:chOff x="2080" y="1435"/>
            <a:chExt cx="15705" cy="122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083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06" name="组合 105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08" name="五角星 107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五角星 108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0" name="五角星 109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080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12" name="五角星 111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五角星 134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五角星 135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70691" y="1715902"/>
            <a:ext cx="3619735" cy="3718191"/>
            <a:chOff x="6057" y="4082"/>
            <a:chExt cx="4709" cy="5371"/>
          </a:xfrm>
        </p:grpSpPr>
        <p:sp>
          <p:nvSpPr>
            <p:cNvPr id="22" name="椭圆 21"/>
            <p:cNvSpPr/>
            <p:nvPr/>
          </p:nvSpPr>
          <p:spPr>
            <a:xfrm>
              <a:off x="6057" y="4928"/>
              <a:ext cx="4709" cy="4525"/>
            </a:xfrm>
            <a:prstGeom prst="ellipse">
              <a:avLst/>
            </a:prstGeom>
            <a:solidFill>
              <a:srgbClr val="5A9FE4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CN" sz="280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  <a:ea typeface="字魂151号-联盟综艺体" panose="00000500000000000000" charset="-122"/>
                  <a:cs typeface="Times New Roman" panose="02020603050405020304" pitchFamily="18" charset="0"/>
                </a:rPr>
                <a:t>Hoàn thiện bài tập dự án của nhóm với đề tài được giao.</a:t>
              </a:r>
              <a:endParaRPr lang="zh-CN" altLang="en-US" sz="28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485" y="4082"/>
              <a:ext cx="1973" cy="197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076444" y="1722593"/>
            <a:ext cx="4019119" cy="3614582"/>
            <a:chOff x="6421" y="4529"/>
            <a:chExt cx="3960" cy="4784"/>
          </a:xfrm>
        </p:grpSpPr>
        <p:sp>
          <p:nvSpPr>
            <p:cNvPr id="7" name="椭圆 6"/>
            <p:cNvSpPr/>
            <p:nvPr/>
          </p:nvSpPr>
          <p:spPr>
            <a:xfrm>
              <a:off x="6421" y="5362"/>
              <a:ext cx="3960" cy="39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>
                  <a:ln w="127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+mj-lt"/>
                  <a:ea typeface="字魂151号-联盟综艺体" panose="00000500000000000000" charset="-122"/>
                  <a:cs typeface="Times New Roman" panose="02020603050405020304" pitchFamily="18" charset="0"/>
                </a:rPr>
                <a:t>Đọc trước văn bản "Điều gì giúp bóng đá Việt Nam chiến thắng?"</a:t>
              </a:r>
              <a:endParaRPr lang="zh-CN" altLang="en-US" sz="2400" b="1">
                <a:ln w="1270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570" y="4529"/>
              <a:ext cx="1973" cy="197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820831" y="1565327"/>
            <a:ext cx="3329283" cy="3754120"/>
            <a:chOff x="6421" y="4340"/>
            <a:chExt cx="3960" cy="4973"/>
          </a:xfrm>
        </p:grpSpPr>
        <p:sp>
          <p:nvSpPr>
            <p:cNvPr id="12" name="椭圆 11"/>
            <p:cNvSpPr/>
            <p:nvPr/>
          </p:nvSpPr>
          <p:spPr>
            <a:xfrm>
              <a:off x="6421" y="5362"/>
              <a:ext cx="3960" cy="3951"/>
            </a:xfrm>
            <a:prstGeom prst="ellipse">
              <a:avLst/>
            </a:prstGeom>
            <a:solidFill>
              <a:srgbClr val="FDDC19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b="1">
                  <a:ln w="12700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+mj-lt"/>
                  <a:ea typeface="字魂151号-联盟综艺体" panose="00000500000000000000" charset="-122"/>
                  <a:cs typeface="Times New Roman" panose="02020603050405020304" pitchFamily="18" charset="0"/>
                </a:rPr>
                <a:t>Thực hiện phiếu bài tập số 1</a:t>
              </a:r>
              <a:endParaRPr lang="zh-CN" altLang="en-US" sz="2800" b="1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414" y="4340"/>
              <a:ext cx="1973" cy="197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753870" y="80518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250" y="945515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  <p:pic>
        <p:nvPicPr>
          <p:cNvPr id="48" name="图片 47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9" name="图片 48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228" name="组合 227"/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224" name="Freeform 6"/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27" name="Freeform 6"/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</p:grpSp>
      <p:grpSp>
        <p:nvGrpSpPr>
          <p:cNvPr id="55" name="Google Shape;4025;p26"/>
          <p:cNvGrpSpPr/>
          <p:nvPr/>
        </p:nvGrpSpPr>
        <p:grpSpPr>
          <a:xfrm>
            <a:off x="3188335" y="50279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oogle Shape;4025;p26"/>
          <p:cNvGrpSpPr/>
          <p:nvPr/>
        </p:nvGrpSpPr>
        <p:grpSpPr>
          <a:xfrm rot="5400000">
            <a:off x="6922135" y="-6159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67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10" y="452120"/>
            <a:ext cx="694055" cy="83820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507365" y="671195"/>
            <a:ext cx="1081405" cy="777875"/>
            <a:chOff x="1295" y="947"/>
            <a:chExt cx="1703" cy="1225"/>
          </a:xfrm>
        </p:grpSpPr>
        <p:grpSp>
          <p:nvGrpSpPr>
            <p:cNvPr id="2" name="组合 1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45" name="五角星 44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" name="五角星 85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326370" y="517525"/>
            <a:ext cx="1081405" cy="777875"/>
            <a:chOff x="1295" y="947"/>
            <a:chExt cx="1703" cy="1225"/>
          </a:xfrm>
        </p:grpSpPr>
        <p:grpSp>
          <p:nvGrpSpPr>
            <p:cNvPr id="89" name="组合 88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108" name="五角星 107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五角星 108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五角星 109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44955" y="1764030"/>
            <a:ext cx="8891587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err="1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Chúc</a:t>
            </a:r>
            <a:r>
              <a:rPr lang="en-US" altLang="zh-CN" sz="7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7500" b="1" dirty="0" err="1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các</a:t>
            </a:r>
            <a:r>
              <a:rPr lang="en-US" altLang="zh-CN" sz="7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7500" b="1" dirty="0" err="1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em</a:t>
            </a:r>
            <a:r>
              <a:rPr lang="en-US" altLang="zh-CN" sz="7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7500" b="1" dirty="0" err="1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học</a:t>
            </a:r>
            <a:r>
              <a:rPr lang="en-US" altLang="zh-CN" sz="7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7500" b="1" dirty="0" err="1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tốt</a:t>
            </a:r>
            <a:r>
              <a:rPr lang="en-US" altLang="zh-CN" sz="7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7500" b="1" dirty="0" err="1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nhé</a:t>
            </a:r>
            <a:r>
              <a:rPr lang="en-US" altLang="zh-CN" sz="7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!</a:t>
            </a:r>
            <a:endParaRPr lang="zh-CN" altLang="en-US" sz="7500" b="1" dirty="0">
              <a:ln w="254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849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753870" y="80518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250" y="945515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  <p:pic>
        <p:nvPicPr>
          <p:cNvPr id="48" name="图片 47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9" name="图片 48" descr="矢量智能对象-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228" name="组合 227"/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224" name="Freeform 6"/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27" name="Freeform 6"/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</p:grpSp>
      <p:grpSp>
        <p:nvGrpSpPr>
          <p:cNvPr id="55" name="Google Shape;4025;p26"/>
          <p:cNvGrpSpPr/>
          <p:nvPr/>
        </p:nvGrpSpPr>
        <p:grpSpPr>
          <a:xfrm>
            <a:off x="3188335" y="50279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oogle Shape;4025;p26"/>
          <p:cNvGrpSpPr/>
          <p:nvPr/>
        </p:nvGrpSpPr>
        <p:grpSpPr>
          <a:xfrm rot="5400000">
            <a:off x="6922135" y="-6159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67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910" y="452120"/>
            <a:ext cx="694055" cy="83820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507365" y="671195"/>
            <a:ext cx="1081405" cy="777875"/>
            <a:chOff x="1295" y="947"/>
            <a:chExt cx="1703" cy="1225"/>
          </a:xfrm>
        </p:grpSpPr>
        <p:grpSp>
          <p:nvGrpSpPr>
            <p:cNvPr id="2" name="组合 1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45" name="五角星 44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6" name="五角星 85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326370" y="517525"/>
            <a:ext cx="1081405" cy="777875"/>
            <a:chOff x="1295" y="947"/>
            <a:chExt cx="1703" cy="1225"/>
          </a:xfrm>
        </p:grpSpPr>
        <p:grpSp>
          <p:nvGrpSpPr>
            <p:cNvPr id="89" name="组合 88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108" name="五角星 107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五角星 108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五角星 109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56240" y="2162476"/>
            <a:ext cx="8891587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b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Tiết 125+126:</a:t>
            </a:r>
            <a:endParaRPr lang="en-US" altLang="zh-CN" sz="4500" b="1" dirty="0">
              <a:ln w="25400">
                <a:solidFill>
                  <a:schemeClr val="bg1"/>
                </a:solidFill>
              </a:ln>
              <a:solidFill>
                <a:srgbClr val="42343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Phạm</a:t>
            </a:r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Tuyên</a:t>
            </a:r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và</a:t>
            </a:r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ca </a:t>
            </a:r>
          </a:p>
          <a:p>
            <a:pPr algn="ctr"/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khúc</a:t>
            </a:r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mừng</a:t>
            </a:r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chiến</a:t>
            </a:r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500" b="1" dirty="0" err="1">
                <a:ln w="25400">
                  <a:solidFill>
                    <a:schemeClr val="bg1"/>
                  </a:solidFill>
                </a:ln>
                <a:solidFill>
                  <a:srgbClr val="42343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thắng</a:t>
            </a:r>
            <a:endParaRPr lang="zh-CN" altLang="en-US" sz="6500" b="1" dirty="0">
              <a:ln w="25400">
                <a:solidFill>
                  <a:schemeClr val="bg1"/>
                </a:solidFill>
              </a:ln>
              <a:solidFill>
                <a:srgbClr val="42343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160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05410" y="6452235"/>
            <a:ext cx="119202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开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学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第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一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课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主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题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班</a:t>
            </a:r>
            <a:r>
              <a:rPr lang="en-US" altLang="zh-CN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/</a:t>
            </a:r>
            <a:r>
              <a:rPr lang="zh-CN" altLang="en-US" sz="1000"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  <a:cs typeface="字魂151号-联盟综艺体" panose="00000500000000000000" charset="-122"/>
                <a:sym typeface="+mn-ea"/>
              </a:rPr>
              <a:t>会</a:t>
            </a:r>
          </a:p>
        </p:txBody>
      </p:sp>
      <p:grpSp>
        <p:nvGrpSpPr>
          <p:cNvPr id="137" name="组合 136"/>
          <p:cNvGrpSpPr/>
          <p:nvPr/>
        </p:nvGrpSpPr>
        <p:grpSpPr>
          <a:xfrm>
            <a:off x="1320800" y="911225"/>
            <a:ext cx="9972675" cy="777240"/>
            <a:chOff x="2080" y="1435"/>
            <a:chExt cx="15705" cy="122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083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06" name="组合 105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08" name="五角星 107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五角星 108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0" name="五角星 109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080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12" name="五角星 111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五角星 134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五角星 135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3" name="圆角矩形"/>
          <p:cNvSpPr/>
          <p:nvPr/>
        </p:nvSpPr>
        <p:spPr>
          <a:xfrm>
            <a:off x="1098496" y="2104571"/>
            <a:ext cx="9841647" cy="3483429"/>
          </a:xfrm>
          <a:prstGeom prst="roundRect">
            <a:avLst>
              <a:gd name="adj" fmla="val 9524"/>
            </a:avLst>
          </a:prstGeom>
          <a:noFill/>
          <a:ln w="38100">
            <a:solidFill>
              <a:srgbClr val="5A9FE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lang="zh-CN" altLang="en-US" sz="16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+mn-ea"/>
              <a:sym typeface="+mn-lt"/>
            </a:endParaRPr>
          </a:p>
        </p:txBody>
      </p:sp>
      <p:pic>
        <p:nvPicPr>
          <p:cNvPr id="35" name="图片 34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0000">
            <a:off x="6134100" y="1522730"/>
            <a:ext cx="5069840" cy="3960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82B809-393B-EE42-8153-21A2EFC2E589}"/>
              </a:ext>
            </a:extLst>
          </p:cNvPr>
          <p:cNvSpPr txBox="1"/>
          <p:nvPr/>
        </p:nvSpPr>
        <p:spPr>
          <a:xfrm>
            <a:off x="1416685" y="2603355"/>
            <a:ext cx="6189460" cy="204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  <a:p>
            <a:pPr algn="ctr">
              <a:lnSpc>
                <a:spcPct val="150000"/>
              </a:lnSpc>
            </a:pPr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92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  <p:bldP spid="4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413365" y="49898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DD73F98-CBF4-1A4A-BCE1-649C473A4EDE}"/>
              </a:ext>
            </a:extLst>
          </p:cNvPr>
          <p:cNvSpPr/>
          <p:nvPr/>
        </p:nvSpPr>
        <p:spPr>
          <a:xfrm>
            <a:off x="1769990" y="661668"/>
            <a:ext cx="8578705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vi-VN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2: Nguyên nhân, diễn biến và kết quả của sự kiện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4FEADB-B36D-4244-9A86-247AA80CAE58}"/>
              </a:ext>
            </a:extLst>
          </p:cNvPr>
          <p:cNvGraphicFramePr>
            <a:graphicFrameLocks noGrp="1"/>
          </p:cNvGraphicFramePr>
          <p:nvPr/>
        </p:nvGraphicFramePr>
        <p:xfrm>
          <a:off x="1153306" y="1895565"/>
          <a:ext cx="10068455" cy="43770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66341">
                  <a:extLst>
                    <a:ext uri="{9D8B030D-6E8A-4147-A177-3AD203B41FA5}">
                      <a16:colId xmlns:a16="http://schemas.microsoft.com/office/drawing/2014/main" val="2928865097"/>
                    </a:ext>
                  </a:extLst>
                </a:gridCol>
                <a:gridCol w="8202114">
                  <a:extLst>
                    <a:ext uri="{9D8B030D-6E8A-4147-A177-3AD203B41FA5}">
                      <a16:colId xmlns:a16="http://schemas.microsoft.com/office/drawing/2014/main" val="2575383929"/>
                    </a:ext>
                  </a:extLst>
                </a:gridCol>
              </a:tblGrid>
              <a:tr h="561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Mốc thời gian</a:t>
                      </a:r>
                      <a:endParaRPr lang="en-VN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</a:t>
                      </a: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extLst>
                  <a:ext uri="{0D108BD9-81ED-4DB2-BD59-A6C34878D82A}">
                    <a16:rowId xmlns:a16="http://schemas.microsoft.com/office/drawing/2014/main" val="3353433027"/>
                  </a:ext>
                </a:extLst>
              </a:tr>
              <a:tr h="561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extLst>
                  <a:ext uri="{0D108BD9-81ED-4DB2-BD59-A6C34878D82A}">
                    <a16:rowId xmlns:a16="http://schemas.microsoft.com/office/drawing/2014/main" val="3590983717"/>
                  </a:ext>
                </a:extLst>
              </a:tr>
              <a:tr h="2220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extLst>
                  <a:ext uri="{0D108BD9-81ED-4DB2-BD59-A6C34878D82A}">
                    <a16:rowId xmlns:a16="http://schemas.microsoft.com/office/drawing/2014/main" val="1913970123"/>
                  </a:ext>
                </a:extLst>
              </a:tr>
              <a:tr h="754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VN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52" marR="62452" marT="0" marB="0" anchor="ctr"/>
                </a:tc>
                <a:extLst>
                  <a:ext uri="{0D108BD9-81ED-4DB2-BD59-A6C34878D82A}">
                    <a16:rowId xmlns:a16="http://schemas.microsoft.com/office/drawing/2014/main" val="11480806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CC6647C-BB5E-B646-8F6E-2CA596176268}"/>
              </a:ext>
            </a:extLst>
          </p:cNvPr>
          <p:cNvSpPr/>
          <p:nvPr/>
        </p:nvSpPr>
        <p:spPr>
          <a:xfrm>
            <a:off x="1197610" y="2818996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4-1975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47F22D-D02E-EC46-83D0-FB88E726CC6C}"/>
              </a:ext>
            </a:extLst>
          </p:cNvPr>
          <p:cNvSpPr/>
          <p:nvPr/>
        </p:nvSpPr>
        <p:spPr>
          <a:xfrm>
            <a:off x="3022600" y="2818995"/>
            <a:ext cx="597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chiến thắng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 định viết bản hợp xướng</a:t>
            </a:r>
            <a:endParaRPr lang="en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2A88C0-094D-334E-A870-8FE124F32C5D}"/>
              </a:ext>
            </a:extLst>
          </p:cNvPr>
          <p:cNvSpPr/>
          <p:nvPr/>
        </p:nvSpPr>
        <p:spPr>
          <a:xfrm>
            <a:off x="1232074" y="4194300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28-4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6F60AD-7557-F44C-A881-9FEEF0DD2708}"/>
              </a:ext>
            </a:extLst>
          </p:cNvPr>
          <p:cNvSpPr/>
          <p:nvPr/>
        </p:nvSpPr>
        <p:spPr>
          <a:xfrm>
            <a:off x="3086779" y="3529011"/>
            <a:ext cx="8173761" cy="191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về hành động của phi công Nguyễn Thành Trung trở thành “cú hích quan trọng”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tiếng sau bài hát ra đời, hội đồng duyệt, dự định để dành đến 7-5. </a:t>
            </a:r>
            <a:endParaRPr lang="en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34EA48-62D3-DB47-A947-E42B4C46D291}"/>
              </a:ext>
            </a:extLst>
          </p:cNvPr>
          <p:cNvSpPr/>
          <p:nvPr/>
        </p:nvSpPr>
        <p:spPr>
          <a:xfrm>
            <a:off x="1308823" y="5627544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 và 1-5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055D52-9E80-B946-A2F6-6EB267AA760F}"/>
              </a:ext>
            </a:extLst>
          </p:cNvPr>
          <p:cNvSpPr/>
          <p:nvPr/>
        </p:nvSpPr>
        <p:spPr>
          <a:xfrm>
            <a:off x="3072247" y="5658761"/>
            <a:ext cx="660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được phát trên đài phát thanh, đường phố,…</a:t>
            </a:r>
            <a:endParaRPr lang="en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672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  <p:bldP spid="18" grpId="0"/>
      <p:bldP spid="19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0800" y="911225"/>
            <a:ext cx="9972675" cy="777240"/>
            <a:chOff x="2080" y="1435"/>
            <a:chExt cx="15705" cy="122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083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06" name="组合 105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08" name="五角星 107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五角星 108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0" name="五角星 109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080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12" name="五角星 111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五角星 134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五角星 135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417320" y="1694815"/>
            <a:ext cx="9709785" cy="6326505"/>
            <a:chOff x="2232" y="2669"/>
            <a:chExt cx="15291" cy="9963"/>
          </a:xfrm>
        </p:grpSpPr>
        <p:sp>
          <p:nvSpPr>
            <p:cNvPr id="9" name="圆角矩形 8"/>
            <p:cNvSpPr/>
            <p:nvPr/>
          </p:nvSpPr>
          <p:spPr>
            <a:xfrm>
              <a:off x="2232" y="3203"/>
              <a:ext cx="15240" cy="57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sz="100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字魂151号-联盟综艺体" panose="00000500000000000000" charset="-122"/>
                <a:ea typeface="字魂151号-联盟综艺体" panose="00000500000000000000" charset="-122"/>
              </a:endParaRPr>
            </a:p>
          </p:txBody>
        </p:sp>
        <p:pic>
          <p:nvPicPr>
            <p:cNvPr id="43" name="图片 42" descr="矢量智能对象-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2369" y="2669"/>
              <a:ext cx="5154" cy="9963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16923-8C56-F141-AB95-91A9461855CB}"/>
              </a:ext>
            </a:extLst>
          </p:cNvPr>
          <p:cNvSpPr/>
          <p:nvPr/>
        </p:nvSpPr>
        <p:spPr>
          <a:xfrm>
            <a:off x="1599565" y="2494069"/>
            <a:ext cx="7135603" cy="283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Thông tin cụ thể, chính xác</a:t>
            </a:r>
            <a:endParaRPr lang="en-VN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Lời văn ngắn gọn, rõ ràng, rành mạch, giàu cảm xúc.</a:t>
            </a:r>
            <a:endParaRPr lang="en-VN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itchFamily="2" charset="2"/>
              </a:rPr>
              <a:t>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Phạm Tuyên là một người nhạc sĩ tài năng, khiêm tốn, có trách nhiệm, tận tâm với nghề.</a:t>
            </a:r>
            <a:endParaRPr lang="en-VN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413365" y="49898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1479C7C-FF40-2C4E-8AD2-12DC90721954}"/>
              </a:ext>
            </a:extLst>
          </p:cNvPr>
          <p:cNvSpPr/>
          <p:nvPr/>
        </p:nvSpPr>
        <p:spPr>
          <a:xfrm>
            <a:off x="1476553" y="901697"/>
            <a:ext cx="9406624" cy="510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Giá trị của bài hát</a:t>
            </a:r>
            <a:endParaRPr lang="en-VN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Bài hát có số phận đặc biệt: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Vượt qua thử thách của thời gian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Đến với mọi tầng lớp, giai cấp,..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Câu nói của Phạm Tuyên: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Khẳng định nguồn cảm xúc mãnh liệt nuôi dưỡng tâm hồn người nghệ sĩ.</a:t>
            </a:r>
            <a:endParaRPr lang="en-VN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Niềm tự hào về lịch sử đấu tranh và chiến thắng vinh quang của dân tộc.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665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753870" y="80518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250" y="945515"/>
            <a:ext cx="649605" cy="1177290"/>
          </a:xfrm>
          <a:prstGeom prst="rect">
            <a:avLst/>
          </a:prstGeom>
        </p:spPr>
      </p:pic>
      <p:pic>
        <p:nvPicPr>
          <p:cNvPr id="43" name="图片 42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  <p:pic>
        <p:nvPicPr>
          <p:cNvPr id="48" name="图片 47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49" name="图片 48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228" name="组合 227"/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224" name="Freeform 6"/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6"/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字魂151号-联盟综艺体" panose="00000500000000000000" charset="-122"/>
                  <a:ea typeface="字魂151号-联盟综艺体" panose="00000500000000000000" charset="-122"/>
                  <a:cs typeface="字魂151号-联盟综艺体" panose="00000500000000000000" charset="-122"/>
                  <a:sym typeface="+mn-ea"/>
                </a:rPr>
                <a:t>会</a:t>
              </a:r>
            </a:p>
          </p:txBody>
        </p:sp>
      </p:grpSp>
      <p:grpSp>
        <p:nvGrpSpPr>
          <p:cNvPr id="55" name="Google Shape;4025;p26"/>
          <p:cNvGrpSpPr/>
          <p:nvPr/>
        </p:nvGrpSpPr>
        <p:grpSpPr>
          <a:xfrm>
            <a:off x="3188335" y="50279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5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025;p26"/>
          <p:cNvGrpSpPr/>
          <p:nvPr/>
        </p:nvGrpSpPr>
        <p:grpSpPr>
          <a:xfrm rot="5400000">
            <a:off x="6922135" y="-6159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67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10" y="452120"/>
            <a:ext cx="694055" cy="838200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507365" y="671195"/>
            <a:ext cx="1081405" cy="777875"/>
            <a:chOff x="1295" y="947"/>
            <a:chExt cx="1703" cy="1225"/>
          </a:xfrm>
        </p:grpSpPr>
        <p:grpSp>
          <p:nvGrpSpPr>
            <p:cNvPr id="2" name="组合 1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45" name="五角星 44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五角星 85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326370" y="517525"/>
            <a:ext cx="1081405" cy="777875"/>
            <a:chOff x="1295" y="947"/>
            <a:chExt cx="1703" cy="1225"/>
          </a:xfrm>
        </p:grpSpPr>
        <p:grpSp>
          <p:nvGrpSpPr>
            <p:cNvPr id="89" name="组合 88"/>
            <p:cNvGrpSpPr/>
            <p:nvPr/>
          </p:nvGrpSpPr>
          <p:grpSpPr>
            <a:xfrm>
              <a:off x="1446" y="947"/>
              <a:ext cx="1552" cy="1085"/>
              <a:chOff x="1446" y="947"/>
              <a:chExt cx="1552" cy="1085"/>
            </a:xfrm>
          </p:grpSpPr>
          <p:sp>
            <p:nvSpPr>
              <p:cNvPr id="108" name="五角星 107"/>
              <p:cNvSpPr/>
              <p:nvPr/>
            </p:nvSpPr>
            <p:spPr>
              <a:xfrm>
                <a:off x="1446" y="947"/>
                <a:ext cx="576" cy="542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五角星 108"/>
              <p:cNvSpPr/>
              <p:nvPr/>
            </p:nvSpPr>
            <p:spPr>
              <a:xfrm>
                <a:off x="2202" y="1282"/>
                <a:ext cx="796" cy="750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noFill/>
              <a:ln w="25400">
                <a:solidFill>
                  <a:srgbClr val="5A9FE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AD1D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五角星 109"/>
            <p:cNvSpPr/>
            <p:nvPr/>
          </p:nvSpPr>
          <p:spPr>
            <a:xfrm>
              <a:off x="1295" y="1754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noFill/>
            <a:ln w="25400">
              <a:solidFill>
                <a:srgbClr val="5A9FE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AD1D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">
            <a:extLst>
              <a:ext uri="{FF2B5EF4-FFF2-40B4-BE49-F238E27FC236}">
                <a16:creationId xmlns:a16="http://schemas.microsoft.com/office/drawing/2014/main" id="{BE282147-D602-AF4A-B4A1-F3E2E38B9258}"/>
              </a:ext>
            </a:extLst>
          </p:cNvPr>
          <p:cNvSpPr txBox="1"/>
          <p:nvPr/>
        </p:nvSpPr>
        <p:spPr>
          <a:xfrm>
            <a:off x="1456240" y="2475677"/>
            <a:ext cx="8891587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III.</a:t>
            </a:r>
            <a:endParaRPr lang="vi-VN" altLang="zh-CN" sz="6500" b="1" dirty="0">
              <a:ln w="254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6500" b="1" dirty="0"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rPr>
              <a:t>TỔNG KẾT</a:t>
            </a:r>
            <a:endParaRPr lang="en-US" altLang="zh-CN" sz="6500" b="1" dirty="0">
              <a:ln w="254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151号-联盟综艺体" panose="000005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101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71925" y="723265"/>
            <a:ext cx="4135120" cy="667385"/>
            <a:chOff x="7867" y="3309"/>
            <a:chExt cx="6512" cy="1051"/>
          </a:xfrm>
        </p:grpSpPr>
        <p:grpSp>
          <p:nvGrpSpPr>
            <p:cNvPr id="70" name="组合 69"/>
            <p:cNvGrpSpPr/>
            <p:nvPr/>
          </p:nvGrpSpPr>
          <p:grpSpPr>
            <a:xfrm>
              <a:off x="8426" y="3309"/>
              <a:ext cx="5953" cy="921"/>
              <a:chOff x="8582" y="2407"/>
              <a:chExt cx="2187" cy="567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8633" y="2463"/>
                <a:ext cx="2136" cy="492"/>
              </a:xfrm>
              <a:prstGeom prst="roundRect">
                <a:avLst/>
              </a:prstGeom>
              <a:solidFill>
                <a:srgbClr val="FDDC1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n w="12700">
                    <a:solidFill>
                      <a:schemeClr val="bg1"/>
                    </a:solidFill>
                  </a:ln>
                  <a:solidFill>
                    <a:srgbClr val="5A9FE4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8582" y="2407"/>
                <a:ext cx="2144" cy="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altLang="zh-CN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字魂151号-联盟综艺体" panose="00000500000000000000" charset="-122"/>
                    <a:cs typeface="Times New Roman" panose="02020603050405020304" pitchFamily="18" charset="0"/>
                    <a:sym typeface="+mn-ea"/>
                  </a:rPr>
                  <a:t>1. Nội dung</a:t>
                </a:r>
                <a:endParaRPr lang="en-US" altLang="zh-CN" sz="32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4" name="图片 73" descr="矢量智能对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" y="3399"/>
              <a:ext cx="1671" cy="961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0800" y="911225"/>
            <a:ext cx="9972675" cy="777240"/>
            <a:chOff x="2080" y="1435"/>
            <a:chExt cx="15705" cy="122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083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06" name="组合 105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08" name="五角星 107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五角星 108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0" name="五角星 109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080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12" name="五角星 111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五角星 134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五角星 135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19878" y="2073910"/>
            <a:ext cx="10189882" cy="610235"/>
            <a:chOff x="7368" y="3399"/>
            <a:chExt cx="13551" cy="961"/>
          </a:xfrm>
        </p:grpSpPr>
        <p:sp>
          <p:nvSpPr>
            <p:cNvPr id="48" name="圆角矩形 47"/>
            <p:cNvSpPr/>
            <p:nvPr/>
          </p:nvSpPr>
          <p:spPr>
            <a:xfrm>
              <a:off x="8044" y="3399"/>
              <a:ext cx="12875" cy="799"/>
            </a:xfrm>
            <a:prstGeom prst="roundRect">
              <a:avLst/>
            </a:prstGeom>
            <a:solidFill>
              <a:srgbClr val="5A9FE4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solidFill>
                    <a:schemeClr val="bg1"/>
                  </a:solidFill>
                </a:ln>
                <a:solidFill>
                  <a:srgbClr val="5A9FE4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0" name="图片 49" descr="矢量智能对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8" y="3399"/>
              <a:ext cx="1253" cy="96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256030" y="2621280"/>
            <a:ext cx="2715895" cy="3046095"/>
            <a:chOff x="6104" y="4516"/>
            <a:chExt cx="4277" cy="4797"/>
          </a:xfrm>
        </p:grpSpPr>
        <p:sp>
          <p:nvSpPr>
            <p:cNvPr id="22" name="圆角矩形 21"/>
            <p:cNvSpPr/>
            <p:nvPr/>
          </p:nvSpPr>
          <p:spPr>
            <a:xfrm>
              <a:off x="6421" y="5181"/>
              <a:ext cx="3960" cy="4132"/>
            </a:xfrm>
            <a:prstGeom prst="roundRect">
              <a:avLst/>
            </a:prstGeom>
            <a:solidFill>
              <a:srgbClr val="5A9FE4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solidFill>
                    <a:schemeClr val="bg1"/>
                  </a:solidFill>
                </a:ln>
                <a:solidFill>
                  <a:srgbClr val="5A9FE4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104" y="4516"/>
              <a:ext cx="1973" cy="197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274185" y="2621280"/>
            <a:ext cx="2715895" cy="3046095"/>
            <a:chOff x="6104" y="4516"/>
            <a:chExt cx="4277" cy="4797"/>
          </a:xfrm>
        </p:grpSpPr>
        <p:sp>
          <p:nvSpPr>
            <p:cNvPr id="27" name="圆角矩形 26"/>
            <p:cNvSpPr/>
            <p:nvPr/>
          </p:nvSpPr>
          <p:spPr>
            <a:xfrm>
              <a:off x="6421" y="5181"/>
              <a:ext cx="3960" cy="41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104" y="4516"/>
              <a:ext cx="1973" cy="1973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292340" y="2621280"/>
            <a:ext cx="2715895" cy="3046095"/>
            <a:chOff x="6104" y="4516"/>
            <a:chExt cx="4277" cy="4797"/>
          </a:xfrm>
        </p:grpSpPr>
        <p:sp>
          <p:nvSpPr>
            <p:cNvPr id="34" name="圆角矩形 33"/>
            <p:cNvSpPr/>
            <p:nvPr/>
          </p:nvSpPr>
          <p:spPr>
            <a:xfrm>
              <a:off x="6421" y="5181"/>
              <a:ext cx="3960" cy="4132"/>
            </a:xfrm>
            <a:prstGeom prst="roundRect">
              <a:avLst/>
            </a:prstGeom>
            <a:solidFill>
              <a:srgbClr val="FDDC19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104" y="4516"/>
              <a:ext cx="1973" cy="197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CFD4848-4717-9944-9BD2-ACB1EF8136D7}"/>
              </a:ext>
            </a:extLst>
          </p:cNvPr>
          <p:cNvSpPr/>
          <p:nvPr/>
        </p:nvSpPr>
        <p:spPr>
          <a:xfrm>
            <a:off x="1603375" y="3385760"/>
            <a:ext cx="2280920" cy="229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100" dirty="0" err="1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s-ES" sz="2100" dirty="0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2100" dirty="0">
                <a:solidFill>
                  <a:srgbClr val="3131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VN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104B7-D40E-F042-84C3-29714C5B3E8D}"/>
              </a:ext>
            </a:extLst>
          </p:cNvPr>
          <p:cNvSpPr txBox="1"/>
          <p:nvPr/>
        </p:nvSpPr>
        <p:spPr>
          <a:xfrm>
            <a:off x="4532040" y="3788461"/>
            <a:ext cx="2410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C63BF-EC37-8C41-AB4C-BDB36477324D}"/>
              </a:ext>
            </a:extLst>
          </p:cNvPr>
          <p:cNvSpPr/>
          <p:nvPr/>
        </p:nvSpPr>
        <p:spPr>
          <a:xfrm>
            <a:off x="7469182" y="3580080"/>
            <a:ext cx="2517140" cy="154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s-E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sĩ.</a:t>
            </a:r>
            <a:endParaRPr lang="en-VN" sz="2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433830" y="-52070"/>
            <a:ext cx="15059660" cy="6932295"/>
            <a:chOff x="-2531" y="-82"/>
            <a:chExt cx="23716" cy="10917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 flipV="1">
              <a:off x="-2531" y="9747"/>
              <a:ext cx="23716" cy="1088"/>
              <a:chOff x="-1607127" y="-51755"/>
              <a:chExt cx="15059887" cy="691091"/>
            </a:xfrm>
            <a:solidFill>
              <a:srgbClr val="5A9FE4"/>
            </a:solidFill>
          </p:grpSpPr>
          <p:sp>
            <p:nvSpPr>
              <p:cNvPr id="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3" name="图片 2" descr="E:\设计\PPT\图层 1.png图层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070" y="267970"/>
            <a:ext cx="11071860" cy="6322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8" name="五角星 157"/>
          <p:cNvSpPr/>
          <p:nvPr/>
        </p:nvSpPr>
        <p:spPr>
          <a:xfrm>
            <a:off x="527050" y="370205"/>
            <a:ext cx="365760" cy="34417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五角星 162"/>
          <p:cNvSpPr/>
          <p:nvPr/>
        </p:nvSpPr>
        <p:spPr>
          <a:xfrm>
            <a:off x="11283315" y="304165"/>
            <a:ext cx="505460" cy="476250"/>
          </a:xfrm>
          <a:prstGeom prst="star5">
            <a:avLst>
              <a:gd name="adj" fmla="val 27704"/>
              <a:gd name="hf" fmla="val 105146"/>
              <a:gd name="vf" fmla="val 110557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AD1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Google Shape;4025;p26"/>
          <p:cNvGrpSpPr/>
          <p:nvPr/>
        </p:nvGrpSpPr>
        <p:grpSpPr>
          <a:xfrm>
            <a:off x="391160" y="2182495"/>
            <a:ext cx="637540" cy="241935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14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oogle Shape;4025;p26"/>
          <p:cNvGrpSpPr/>
          <p:nvPr/>
        </p:nvGrpSpPr>
        <p:grpSpPr>
          <a:xfrm rot="5400000">
            <a:off x="10137775" y="510413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125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71925" y="728980"/>
            <a:ext cx="4133215" cy="661670"/>
            <a:chOff x="7867" y="3318"/>
            <a:chExt cx="6509" cy="1042"/>
          </a:xfrm>
        </p:grpSpPr>
        <p:grpSp>
          <p:nvGrpSpPr>
            <p:cNvPr id="70" name="组合 69"/>
            <p:cNvGrpSpPr/>
            <p:nvPr/>
          </p:nvGrpSpPr>
          <p:grpSpPr>
            <a:xfrm>
              <a:off x="8448" y="3318"/>
              <a:ext cx="5928" cy="921"/>
              <a:chOff x="8591" y="2412"/>
              <a:chExt cx="2178" cy="567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8633" y="2463"/>
                <a:ext cx="2136" cy="492"/>
              </a:xfrm>
              <a:prstGeom prst="roundRect">
                <a:avLst/>
              </a:prstGeom>
              <a:solidFill>
                <a:srgbClr val="FDDC1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n w="12700">
                    <a:solidFill>
                      <a:schemeClr val="bg1"/>
                    </a:solidFill>
                  </a:ln>
                  <a:solidFill>
                    <a:srgbClr val="5A9FE4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8591" y="2412"/>
                <a:ext cx="2144" cy="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altLang="zh-CN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字魂151号-联盟综艺体" panose="00000500000000000000" charset="-122"/>
                    <a:cs typeface="Times New Roman" panose="02020603050405020304" pitchFamily="18" charset="0"/>
                  </a:rPr>
                  <a:t>2. Nghệ thuật</a:t>
                </a:r>
                <a:endParaRPr lang="en-US" altLang="zh-CN" sz="32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4" name="图片 73" descr="矢量智能对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" y="3399"/>
              <a:ext cx="1671" cy="961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105410" y="153670"/>
            <a:ext cx="11920220" cy="6543675"/>
            <a:chOff x="166" y="242"/>
            <a:chExt cx="18772" cy="10305"/>
          </a:xfrm>
        </p:grpSpPr>
        <p:sp>
          <p:nvSpPr>
            <p:cNvPr id="53" name="文本框 52"/>
            <p:cNvSpPr txBox="1"/>
            <p:nvPr/>
          </p:nvSpPr>
          <p:spPr>
            <a:xfrm>
              <a:off x="166" y="242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66" y="10161"/>
              <a:ext cx="18772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学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第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一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课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主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题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班</a:t>
              </a:r>
              <a:r>
                <a:rPr lang="en-US" altLang="zh-CN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/</a:t>
              </a:r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  <a:sym typeface="+mn-ea"/>
                </a:rPr>
                <a:t>会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320800" y="911225"/>
            <a:ext cx="9972675" cy="777240"/>
            <a:chOff x="2080" y="1435"/>
            <a:chExt cx="15705" cy="122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083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06" name="组合 105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08" name="五角星 107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五角星 108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0" name="五角星 109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080" y="1435"/>
              <a:ext cx="1703" cy="1225"/>
              <a:chOff x="1295" y="947"/>
              <a:chExt cx="1703" cy="1225"/>
            </a:xfrm>
            <a:solidFill>
              <a:srgbClr val="FDDC19"/>
            </a:solidFill>
          </p:grpSpPr>
          <p:grpSp>
            <p:nvGrpSpPr>
              <p:cNvPr id="111" name="组合 110"/>
              <p:cNvGrpSpPr/>
              <p:nvPr/>
            </p:nvGrpSpPr>
            <p:grpSpPr>
              <a:xfrm>
                <a:off x="1446" y="947"/>
                <a:ext cx="1552" cy="1085"/>
                <a:chOff x="1446" y="947"/>
                <a:chExt cx="1552" cy="1085"/>
              </a:xfrm>
              <a:grpFill/>
            </p:grpSpPr>
            <p:sp>
              <p:nvSpPr>
                <p:cNvPr id="112" name="五角星 111"/>
                <p:cNvSpPr/>
                <p:nvPr/>
              </p:nvSpPr>
              <p:spPr>
                <a:xfrm>
                  <a:off x="1446" y="947"/>
                  <a:ext cx="576" cy="542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五角星 134"/>
                <p:cNvSpPr/>
                <p:nvPr/>
              </p:nvSpPr>
              <p:spPr>
                <a:xfrm>
                  <a:off x="2202" y="1282"/>
                  <a:ext cx="796" cy="750"/>
                </a:xfrm>
                <a:prstGeom prst="star5">
                  <a:avLst>
                    <a:gd name="adj" fmla="val 27704"/>
                    <a:gd name="hf" fmla="val 105146"/>
                    <a:gd name="vf" fmla="val 110557"/>
                  </a:avLst>
                </a:prstGeom>
                <a:grpFill/>
                <a:ln w="25400">
                  <a:solidFill>
                    <a:srgbClr val="5A9F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五角星 135"/>
              <p:cNvSpPr/>
              <p:nvPr/>
            </p:nvSpPr>
            <p:spPr>
              <a:xfrm>
                <a:off x="1295" y="1754"/>
                <a:ext cx="445" cy="419"/>
              </a:xfrm>
              <a:prstGeom prst="star5">
                <a:avLst>
                  <a:gd name="adj" fmla="val 27704"/>
                  <a:gd name="hf" fmla="val 105146"/>
                  <a:gd name="vf" fmla="val 110557"/>
                </a:avLst>
              </a:prstGeom>
              <a:grpFill/>
              <a:ln w="25400">
                <a:solidFill>
                  <a:srgbClr val="5A9F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7" name="组合 166"/>
          <p:cNvGrpSpPr/>
          <p:nvPr/>
        </p:nvGrpSpPr>
        <p:grpSpPr>
          <a:xfrm>
            <a:off x="1197610" y="2182495"/>
            <a:ext cx="3185795" cy="2586990"/>
            <a:chOff x="1444" y="2877"/>
            <a:chExt cx="5017" cy="4074"/>
          </a:xfrm>
        </p:grpSpPr>
        <p:sp>
          <p:nvSpPr>
            <p:cNvPr id="15" name="云形 14"/>
            <p:cNvSpPr/>
            <p:nvPr/>
          </p:nvSpPr>
          <p:spPr>
            <a:xfrm>
              <a:off x="1444" y="2877"/>
              <a:ext cx="5017" cy="4074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75" y="3716"/>
              <a:ext cx="4436" cy="263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cục: rõ ràng, rành mạch, khoa học</a:t>
              </a:r>
              <a:r>
                <a:rPr lang="en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445" y="5787837"/>
            <a:ext cx="12246679" cy="948074"/>
            <a:chOff x="-5400526" y="3318433"/>
            <a:chExt cx="19730188" cy="2046044"/>
          </a:xfrm>
          <a:solidFill>
            <a:schemeClr val="bg1"/>
          </a:solidFill>
        </p:grpSpPr>
        <p:grpSp>
          <p:nvGrpSpPr>
            <p:cNvPr id="45" name="组合 44"/>
            <p:cNvGrpSpPr/>
            <p:nvPr/>
          </p:nvGrpSpPr>
          <p:grpSpPr>
            <a:xfrm>
              <a:off x="7848946" y="3333345"/>
              <a:ext cx="6480716" cy="2031132"/>
              <a:chOff x="1584251" y="2232137"/>
              <a:chExt cx="6984776" cy="2232248"/>
            </a:xfrm>
            <a:grpFill/>
          </p:grpSpPr>
          <p:sp>
            <p:nvSpPr>
              <p:cNvPr id="12" name="梯形 11"/>
              <p:cNvSpPr/>
              <p:nvPr/>
            </p:nvSpPr>
            <p:spPr>
              <a:xfrm>
                <a:off x="1584251" y="4284365"/>
                <a:ext cx="720080" cy="180020"/>
              </a:xfrm>
              <a:prstGeom prst="trapezoid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872283" y="2232137"/>
                <a:ext cx="144016" cy="2124236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" name="梯形 13"/>
              <p:cNvSpPr/>
              <p:nvPr/>
            </p:nvSpPr>
            <p:spPr>
              <a:xfrm>
                <a:off x="7848947" y="4284365"/>
                <a:ext cx="720080" cy="180020"/>
              </a:xfrm>
              <a:prstGeom prst="trapezoid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136979" y="2232137"/>
                <a:ext cx="144016" cy="2124236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944291" y="3918145"/>
                <a:ext cx="6264696" cy="22220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212324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262730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3131356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3635412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4139468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64352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514758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5651636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6155692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6659748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716380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766786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94429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47197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97125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47335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3977414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484743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99225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496306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99691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650441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6996982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51253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04348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-5400526" y="3318433"/>
              <a:ext cx="6480716" cy="2031132"/>
              <a:chOff x="1584251" y="2232137"/>
              <a:chExt cx="6984776" cy="2232248"/>
            </a:xfrm>
            <a:grpFill/>
          </p:grpSpPr>
          <p:sp>
            <p:nvSpPr>
              <p:cNvPr id="78" name="梯形 77"/>
              <p:cNvSpPr/>
              <p:nvPr/>
            </p:nvSpPr>
            <p:spPr>
              <a:xfrm>
                <a:off x="1584251" y="4284365"/>
                <a:ext cx="720080" cy="180020"/>
              </a:xfrm>
              <a:prstGeom prst="trapezoid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872283" y="2232137"/>
                <a:ext cx="144016" cy="2124236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0" name="梯形 79"/>
              <p:cNvSpPr/>
              <p:nvPr/>
            </p:nvSpPr>
            <p:spPr>
              <a:xfrm>
                <a:off x="7848947" y="4284365"/>
                <a:ext cx="720080" cy="180020"/>
              </a:xfrm>
              <a:prstGeom prst="trapezoid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8136979" y="2232137"/>
                <a:ext cx="144016" cy="2124236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944291" y="3918145"/>
                <a:ext cx="6264696" cy="22220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212324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262730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5" name="圆角矩形 84"/>
              <p:cNvSpPr/>
              <p:nvPr/>
            </p:nvSpPr>
            <p:spPr>
              <a:xfrm>
                <a:off x="3131356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6" name="圆角矩形 85"/>
              <p:cNvSpPr/>
              <p:nvPr/>
            </p:nvSpPr>
            <p:spPr>
              <a:xfrm>
                <a:off x="3635412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139468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464352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514758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5651636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6155692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6659748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716380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766786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94429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247197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97125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347335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977414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484743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99225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5496306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599691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650441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996982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751253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804348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224210" y="3333345"/>
              <a:ext cx="6480716" cy="2031132"/>
              <a:chOff x="1584251" y="2232137"/>
              <a:chExt cx="6984776" cy="2232248"/>
            </a:xfrm>
            <a:grpFill/>
          </p:grpSpPr>
          <p:sp>
            <p:nvSpPr>
              <p:cNvPr id="69" name="梯形 68"/>
              <p:cNvSpPr/>
              <p:nvPr/>
            </p:nvSpPr>
            <p:spPr>
              <a:xfrm>
                <a:off x="1584251" y="4284365"/>
                <a:ext cx="720080" cy="180020"/>
              </a:xfrm>
              <a:prstGeom prst="trapezoid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872283" y="2232137"/>
                <a:ext cx="144016" cy="2124236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6" name="梯形 75"/>
              <p:cNvSpPr/>
              <p:nvPr/>
            </p:nvSpPr>
            <p:spPr>
              <a:xfrm>
                <a:off x="7848947" y="4284365"/>
                <a:ext cx="720080" cy="180020"/>
              </a:xfrm>
              <a:prstGeom prst="trapezoid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136979" y="2232137"/>
                <a:ext cx="144016" cy="2124236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944291" y="3918145"/>
                <a:ext cx="6264696" cy="22220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9" name="圆角矩形 138"/>
              <p:cNvSpPr/>
              <p:nvPr/>
            </p:nvSpPr>
            <p:spPr>
              <a:xfrm>
                <a:off x="212324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>
                <a:off x="262730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1" name="圆角矩形 140"/>
              <p:cNvSpPr/>
              <p:nvPr/>
            </p:nvSpPr>
            <p:spPr>
              <a:xfrm>
                <a:off x="3131356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2" name="圆角矩形 141"/>
              <p:cNvSpPr/>
              <p:nvPr/>
            </p:nvSpPr>
            <p:spPr>
              <a:xfrm>
                <a:off x="3635412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>
                <a:off x="4139468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>
                <a:off x="464352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5" name="圆角矩形 144"/>
              <p:cNvSpPr/>
              <p:nvPr/>
            </p:nvSpPr>
            <p:spPr>
              <a:xfrm>
                <a:off x="514758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>
                <a:off x="5651636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6155692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6659748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>
                <a:off x="7163804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0" name="圆角矩形 149"/>
              <p:cNvSpPr/>
              <p:nvPr/>
            </p:nvSpPr>
            <p:spPr>
              <a:xfrm>
                <a:off x="7667860" y="2232137"/>
                <a:ext cx="360040" cy="1836204"/>
              </a:xfrm>
              <a:prstGeom prst="roundRect">
                <a:avLst>
                  <a:gd name="adj" fmla="val 50000"/>
                </a:avLst>
              </a:prstGeom>
              <a:grpFill/>
              <a:ln w="38100"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194429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247197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297125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347335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3977414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4484743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499225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5496306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599691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6504418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6996982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7512530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8043481" y="2556173"/>
                <a:ext cx="178953" cy="216024"/>
              </a:xfrm>
              <a:prstGeom prst="rect">
                <a:avLst/>
              </a:prstGeom>
              <a:grpFill/>
              <a:ln>
                <a:solidFill>
                  <a:srgbClr val="32AE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166" name="图片 165" descr="人物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455" y="2031365"/>
            <a:ext cx="3328035" cy="4712970"/>
          </a:xfrm>
          <a:prstGeom prst="rect">
            <a:avLst/>
          </a:prstGeom>
        </p:spPr>
      </p:pic>
      <p:grpSp>
        <p:nvGrpSpPr>
          <p:cNvPr id="169" name="组合 168"/>
          <p:cNvGrpSpPr/>
          <p:nvPr/>
        </p:nvGrpSpPr>
        <p:grpSpPr>
          <a:xfrm>
            <a:off x="4545330" y="2081530"/>
            <a:ext cx="3189605" cy="2687955"/>
            <a:chOff x="6825" y="2741"/>
            <a:chExt cx="5023" cy="4233"/>
          </a:xfrm>
        </p:grpSpPr>
        <p:sp>
          <p:nvSpPr>
            <p:cNvPr id="170" name="云形 169"/>
            <p:cNvSpPr/>
            <p:nvPr/>
          </p:nvSpPr>
          <p:spPr>
            <a:xfrm>
              <a:off x="6825" y="2741"/>
              <a:ext cx="5023" cy="4233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FDDC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7090" y="3261"/>
              <a:ext cx="4622" cy="26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ngữ, lời văn: mang đặc trưng ngôn ngữ báo chí.</a:t>
              </a:r>
              <a:r>
                <a:rPr lang="en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896860" y="2031365"/>
            <a:ext cx="3903345" cy="3169920"/>
            <a:chOff x="12436" y="2915"/>
            <a:chExt cx="6147" cy="4992"/>
          </a:xfrm>
        </p:grpSpPr>
        <p:sp>
          <p:nvSpPr>
            <p:cNvPr id="172" name="云形 171"/>
            <p:cNvSpPr/>
            <p:nvPr/>
          </p:nvSpPr>
          <p:spPr>
            <a:xfrm>
              <a:off x="12436" y="2915"/>
              <a:ext cx="6147" cy="4992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5A9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12897" y="3496"/>
              <a:ext cx="5056" cy="38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vi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đưa thông tin đa dạng, sử dụng sa pô, kết hợp kênh chữ với kênh hình tự nhiên, hiệu quả</a:t>
              </a:r>
              <a:r>
                <a:rPr lang="en-V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ldLvl="0" animBg="1"/>
      <p:bldP spid="158" grpId="1" animBg="1"/>
      <p:bldP spid="163" grpId="0" bldLvl="0" animBg="1"/>
      <p:bldP spid="16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1195</Words>
  <Application>Microsoft Office PowerPoint</Application>
  <PresentationFormat>Widescreen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字魂151号-联盟综艺体</vt:lpstr>
      <vt:lpstr>思源黑体 CN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phuclamn26@gmail.com</dc:creator>
  <cp:lastModifiedBy>phuclamn26@gmail.com</cp:lastModifiedBy>
  <cp:revision>4</cp:revision>
  <dcterms:created xsi:type="dcterms:W3CDTF">2024-06-17T03:10:09Z</dcterms:created>
  <dcterms:modified xsi:type="dcterms:W3CDTF">2024-06-17T03:44:54Z</dcterms:modified>
</cp:coreProperties>
</file>