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6858000" cx="12192000"/>
  <p:notesSz cx="6858000" cy="9144000"/>
  <p:embeddedFontLs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1" roundtripDataSignature="AMtx7mgYgtM9CJhm/YWVRiaAu3nBwfcg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E2C7B9-F735-4BC4-934C-0A3178A47AE7}">
  <a:tblStyle styleId="{D1E2C7B9-F735-4BC4-934C-0A3178A47A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fill>
          <a:solidFill>
            <a:srgbClr val="FFE8CA"/>
          </a:solidFill>
        </a:fill>
      </a:tcStyle>
    </a:band1H>
    <a:band2H>
      <a:tcTxStyle/>
    </a:band2H>
    <a:band1V>
      <a:tcTxStyle/>
      <a:tcStyle>
        <a:fill>
          <a:solidFill>
            <a:srgbClr val="FFE8CA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4E6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FFF4E6"/>
          </a:solidFill>
        </a:fill>
      </a:tcStyle>
    </a:firstRow>
    <a:neCell>
      <a:tcTxStyle/>
    </a:neCell>
    <a:nwCell>
      <a:tcTxStyle/>
    </a:nwCell>
  </a:tblStyle>
  <a:tblStyle styleId="{D04D659F-54AA-419B-A0D9-D4333C177751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FCB4A38-A68B-4A86-A53A-E8185A95C4D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OpenSans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OpenSans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/>
              <a:t>Teacher says 1-15 words containing two-syllable words. Students stand up for the words having stress on the first syllable, sit down for the ones  having stress on the second syllable.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jp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3579" y="1285545"/>
            <a:ext cx="8315648" cy="415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 Complete the table below with the phrases.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cxnSp>
        <p:nvCxnSpPr>
          <p:cNvPr id="207" name="Google Shape;207;p11"/>
          <p:cNvCxnSpPr>
            <a:stCxn id="203" idx="3"/>
            <a:endCxn id="204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8" name="Google Shape;208;p1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180621" y="1676835"/>
            <a:ext cx="6592711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</a:pPr>
            <a:r>
              <a:rPr b="1" lang="en-US" sz="5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 b="1" sz="54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920463" y="4723037"/>
            <a:ext cx="51130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Liên hoan phim Cannes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145835" y="3527116"/>
            <a:ext cx="41807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/kæn fɪlm festɪvl/</a:t>
            </a:r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7029" y="1319732"/>
            <a:ext cx="4788049" cy="47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/>
          <p:nvPr/>
        </p:nvSpPr>
        <p:spPr>
          <a:xfrm>
            <a:off x="487067" y="171794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endParaRPr b="1" sz="60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634788" y="42923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Lễ Tạ ơn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437376" y="3160750"/>
            <a:ext cx="3570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/ˌθæŋksˈɡɪvɪŋ/</a:t>
            </a:r>
            <a:endParaRPr b="1" sz="3600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2018" y="2046666"/>
            <a:ext cx="5745032" cy="287251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/>
        </p:nvSpPr>
        <p:spPr>
          <a:xfrm>
            <a:off x="413743" y="17219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Easter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sz="40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874086" y="4478570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Lễ Phục sinh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896168" y="3230321"/>
            <a:ext cx="16927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/ˈiːstər/</a:t>
            </a:r>
            <a:endParaRPr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1081" y="1905682"/>
            <a:ext cx="5492007" cy="2916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/>
        </p:nvSpPr>
        <p:spPr>
          <a:xfrm>
            <a:off x="185144" y="15651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carve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b="1" sz="40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648158" y="431226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chạm, khắc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1854351" y="3105825"/>
            <a:ext cx="17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/kɑːv/</a:t>
            </a:r>
            <a:endParaRPr/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615" y="1648838"/>
            <a:ext cx="5160353" cy="342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/>
        </p:nvSpPr>
        <p:spPr>
          <a:xfrm>
            <a:off x="589993" y="1606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b="1" sz="44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biểu diễn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893203" y="3113982"/>
            <a:ext cx="20409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/pəˈfɔːm/</a:t>
            </a:r>
            <a:endParaRPr/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5725" y="1315230"/>
            <a:ext cx="5203667" cy="38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2" name="Google Shape;272;p17"/>
          <p:cNvGraphicFramePr/>
          <p:nvPr/>
        </p:nvGraphicFramePr>
        <p:xfrm>
          <a:off x="980122" y="17611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{D1E2C7B9-F735-4BC4-934C-0A3178A47AE7}</a:tableStyleId>
              </a:tblPr>
              <a:tblGrid>
                <a:gridCol w="3287075"/>
                <a:gridCol w="3121150"/>
                <a:gridCol w="3389375"/>
              </a:tblGrid>
              <a:tr h="484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Form</a:t>
                      </a:r>
                      <a:endParaRPr b="1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Pronunciation</a:t>
                      </a:r>
                      <a:endParaRPr b="1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Meaning</a:t>
                      </a:r>
                      <a:endParaRPr b="1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484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Cannes Film Festival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/kæn fɪlm festɪvl/</a:t>
                      </a: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Liên hoan phim Cannes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756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Thanksgiving (n)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/ˌθæŋksˈɡɪvɪŋ/</a:t>
                      </a: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Lễ Tạ ơn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484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Easter (n)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/ˈiːstər/</a:t>
                      </a: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Lễ Phục sinh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756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carve (v)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/kɑːv/</a:t>
                      </a: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chạm, khắc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484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perform (v)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750" marB="71750" marR="71750" marL="717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/pəˈfɔːm/</a:t>
                      </a: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biểu diễn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sp>
        <p:nvSpPr>
          <p:cNvPr id="273" name="Google Shape;273;p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" name="Google Shape;279;p18"/>
          <p:cNvGraphicFramePr/>
          <p:nvPr/>
        </p:nvGraphicFramePr>
        <p:xfrm>
          <a:off x="156743" y="17695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620750"/>
              </a:tblGrid>
              <a:tr h="822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Cannes Film Festival     Mid-Autumn Festival     Thanksgiving     Christmas     Halloween     Easter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80" name="Google Shape;280;p18"/>
          <p:cNvSpPr/>
          <p:nvPr/>
        </p:nvSpPr>
        <p:spPr>
          <a:xfrm>
            <a:off x="524160" y="3874184"/>
            <a:ext cx="22371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864569" y="3865154"/>
            <a:ext cx="161316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Halloween</a:t>
            </a:r>
            <a:endParaRPr/>
          </a:p>
        </p:txBody>
      </p:sp>
      <p:sp>
        <p:nvSpPr>
          <p:cNvPr id="282" name="Google Shape;282;p18"/>
          <p:cNvSpPr/>
          <p:nvPr/>
        </p:nvSpPr>
        <p:spPr>
          <a:xfrm>
            <a:off x="5004053" y="3801017"/>
            <a:ext cx="18786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5327687" y="3865153"/>
            <a:ext cx="14762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8639658" y="3800982"/>
            <a:ext cx="32220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8920475" y="3832326"/>
            <a:ext cx="285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  <p:sp>
        <p:nvSpPr>
          <p:cNvPr id="286" name="Google Shape;286;p18"/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517735" y="6294571"/>
            <a:ext cx="279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/>
          </a:p>
        </p:txBody>
      </p:sp>
      <p:sp>
        <p:nvSpPr>
          <p:cNvPr id="288" name="Google Shape;288;p18"/>
          <p:cNvSpPr/>
          <p:nvPr/>
        </p:nvSpPr>
        <p:spPr>
          <a:xfrm>
            <a:off x="5054699" y="6268928"/>
            <a:ext cx="1601740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8"/>
          <p:cNvSpPr txBox="1"/>
          <p:nvPr/>
        </p:nvSpPr>
        <p:spPr>
          <a:xfrm>
            <a:off x="5378333" y="6320800"/>
            <a:ext cx="101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Easter</a:t>
            </a:r>
            <a:endParaRPr/>
          </a:p>
        </p:txBody>
      </p:sp>
      <p:sp>
        <p:nvSpPr>
          <p:cNvPr id="290" name="Google Shape;290;p18"/>
          <p:cNvSpPr/>
          <p:nvPr/>
        </p:nvSpPr>
        <p:spPr>
          <a:xfrm>
            <a:off x="8885465" y="6230580"/>
            <a:ext cx="2567104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9296105" y="6289974"/>
            <a:ext cx="19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666816" y="1143104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under each picture a festival name from the box.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8"/>
          <p:cNvSpPr/>
          <p:nvPr/>
        </p:nvSpPr>
        <p:spPr>
          <a:xfrm>
            <a:off x="156743" y="1113049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97" name="Google Shape;2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634" y="2627225"/>
            <a:ext cx="2128158" cy="132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0751" y="2627617"/>
            <a:ext cx="1947600" cy="120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59175" y="2662678"/>
            <a:ext cx="1947601" cy="120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193" y="4859851"/>
            <a:ext cx="2282134" cy="1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49750" y="4796931"/>
            <a:ext cx="2282134" cy="140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87463" y="4796931"/>
            <a:ext cx="2282134" cy="14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988362" y="1388696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table below with the phrases from the box.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graphicFrame>
        <p:nvGraphicFramePr>
          <p:cNvPr id="313" name="Google Shape;313;p19"/>
          <p:cNvGraphicFramePr/>
          <p:nvPr/>
        </p:nvGraphicFramePr>
        <p:xfrm>
          <a:off x="550047" y="1897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305125"/>
              </a:tblGrid>
              <a:tr h="1188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having a feast     moon cakes          chocolate eggs                candy apples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turkey            painting eggs           carving pumpkins           performing a lion dance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4" name="Google Shape;314;p19"/>
          <p:cNvGraphicFramePr/>
          <p:nvPr/>
        </p:nvGraphicFramePr>
        <p:xfrm>
          <a:off x="1109472" y="315252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{3FCB4A38-A68B-4A86-A53A-E8185A95C4D5}</a:tableStyleId>
              </a:tblPr>
              <a:tblGrid>
                <a:gridCol w="2791975"/>
                <a:gridCol w="3681975"/>
                <a:gridCol w="3706375"/>
              </a:tblGrid>
              <a:tr h="711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Festival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Food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Activity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711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Easter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Halloween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Mid-Autumn Festival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Thanksgiving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>
                    <a:solidFill>
                      <a:srgbClr val="BBD6EE"/>
                    </a:solidFill>
                  </a:tcPr>
                </a:tc>
              </a:tr>
            </a:tbl>
          </a:graphicData>
        </a:graphic>
      </p:graphicFrame>
      <p:sp>
        <p:nvSpPr>
          <p:cNvPr id="315" name="Google Shape;315;p19"/>
          <p:cNvSpPr txBox="1"/>
          <p:nvPr/>
        </p:nvSpPr>
        <p:spPr>
          <a:xfrm>
            <a:off x="8533934" y="6038378"/>
            <a:ext cx="192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having a feast</a:t>
            </a:r>
            <a:endParaRPr/>
          </a:p>
        </p:txBody>
      </p:sp>
      <p:sp>
        <p:nvSpPr>
          <p:cNvPr id="316" name="Google Shape;316;p19"/>
          <p:cNvSpPr txBox="1"/>
          <p:nvPr/>
        </p:nvSpPr>
        <p:spPr>
          <a:xfrm>
            <a:off x="4821703" y="530811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moon cakes</a:t>
            </a:r>
            <a:endParaRPr/>
          </a:p>
        </p:txBody>
      </p:sp>
      <p:sp>
        <p:nvSpPr>
          <p:cNvPr id="317" name="Google Shape;317;p19"/>
          <p:cNvSpPr txBox="1"/>
          <p:nvPr/>
        </p:nvSpPr>
        <p:spPr>
          <a:xfrm>
            <a:off x="4718071" y="3941053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chocolate eggs</a:t>
            </a:r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4821703" y="4627967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candy apples</a:t>
            </a:r>
            <a:endParaRPr/>
          </a:p>
        </p:txBody>
      </p:sp>
      <p:sp>
        <p:nvSpPr>
          <p:cNvPr id="319" name="Google Shape;319;p19"/>
          <p:cNvSpPr txBox="1"/>
          <p:nvPr/>
        </p:nvSpPr>
        <p:spPr>
          <a:xfrm>
            <a:off x="5059447" y="603837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8533934" y="3941052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 eggs</a:t>
            </a:r>
            <a:endParaRPr/>
          </a:p>
        </p:txBody>
      </p:sp>
      <p:sp>
        <p:nvSpPr>
          <p:cNvPr id="321" name="Google Shape;321;p19"/>
          <p:cNvSpPr txBox="1"/>
          <p:nvPr/>
        </p:nvSpPr>
        <p:spPr>
          <a:xfrm>
            <a:off x="8314478" y="4548876"/>
            <a:ext cx="27558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carving pumpkins</a:t>
            </a:r>
            <a:endParaRPr/>
          </a:p>
        </p:txBody>
      </p:sp>
      <p:sp>
        <p:nvSpPr>
          <p:cNvPr id="322" name="Google Shape;322;p19"/>
          <p:cNvSpPr txBox="1"/>
          <p:nvPr/>
        </p:nvSpPr>
        <p:spPr>
          <a:xfrm>
            <a:off x="7979081" y="5282236"/>
            <a:ext cx="32198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performing a lion dance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47686"/>
            <a:ext cx="4823166" cy="635340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38784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2" name="Google Shape;102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4371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683711" y="254593"/>
            <a:ext cx="1391147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3127359" y="254747"/>
            <a:ext cx="865284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b="1" lang="en-US" sz="400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FESTIVALS AROUND THE WORLD</a:t>
            </a:r>
            <a:endParaRPr b="1" sz="4000" u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/>
        </p:nvSpPr>
        <p:spPr>
          <a:xfrm>
            <a:off x="988362" y="1378864"/>
            <a:ext cx="69592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in blank with a word/ phrase from the box.</a:t>
            </a: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31" name="Google Shape;3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0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087448" y="194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9744850"/>
              </a:tblGrid>
              <a:tr h="822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painting eggs              Christmas               Mid-Autumn Festival    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candy apples                Cannes Film Festival               turkey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34" name="Google Shape;334;p20"/>
          <p:cNvSpPr/>
          <p:nvPr/>
        </p:nvSpPr>
        <p:spPr>
          <a:xfrm>
            <a:off x="988362" y="2953522"/>
            <a:ext cx="10037926" cy="3359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______________, people give gifts to each other.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children love ______________ at Easter.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______________ do you need for the Halloween party?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_________________, there are many interesting films.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Performing lion dances is one of the activities at the __________________.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Bill’s mum is cooking a ___________ for Thanksgiving. </a:t>
            </a:r>
            <a:endParaRPr/>
          </a:p>
        </p:txBody>
      </p:sp>
      <p:sp>
        <p:nvSpPr>
          <p:cNvPr id="335" name="Google Shape;335;p20"/>
          <p:cNvSpPr txBox="1"/>
          <p:nvPr/>
        </p:nvSpPr>
        <p:spPr>
          <a:xfrm>
            <a:off x="2038630" y="2953536"/>
            <a:ext cx="142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  <p:sp>
        <p:nvSpPr>
          <p:cNvPr id="336" name="Google Shape;336;p20"/>
          <p:cNvSpPr txBox="1"/>
          <p:nvPr/>
        </p:nvSpPr>
        <p:spPr>
          <a:xfrm>
            <a:off x="3525411" y="3428992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 eggs</a:t>
            </a:r>
            <a:endParaRPr/>
          </a:p>
        </p:txBody>
      </p:sp>
      <p:sp>
        <p:nvSpPr>
          <p:cNvPr id="337" name="Google Shape;337;p20"/>
          <p:cNvSpPr txBox="1"/>
          <p:nvPr/>
        </p:nvSpPr>
        <p:spPr>
          <a:xfrm>
            <a:off x="2922274" y="4015225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candy apples</a:t>
            </a:r>
            <a:endParaRPr/>
          </a:p>
        </p:txBody>
      </p:sp>
      <p:sp>
        <p:nvSpPr>
          <p:cNvPr id="338" name="Google Shape;338;p20"/>
          <p:cNvSpPr txBox="1"/>
          <p:nvPr/>
        </p:nvSpPr>
        <p:spPr>
          <a:xfrm>
            <a:off x="2196894" y="4601451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/>
          </a:p>
        </p:txBody>
      </p:sp>
      <p:sp>
        <p:nvSpPr>
          <p:cNvPr id="339" name="Google Shape;339;p20"/>
          <p:cNvSpPr txBox="1"/>
          <p:nvPr/>
        </p:nvSpPr>
        <p:spPr>
          <a:xfrm>
            <a:off x="7889523" y="5063158"/>
            <a:ext cx="279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  <p:sp>
        <p:nvSpPr>
          <p:cNvPr id="340" name="Google Shape;340;p20"/>
          <p:cNvSpPr txBox="1"/>
          <p:nvPr/>
        </p:nvSpPr>
        <p:spPr>
          <a:xfrm>
            <a:off x="4506679" y="5616990"/>
            <a:ext cx="115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cxnSp>
        <p:nvCxnSpPr>
          <p:cNvPr id="352" name="Google Shape;352;p21"/>
          <p:cNvCxnSpPr>
            <a:stCxn id="346" idx="3"/>
            <a:endCxn id="347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53" name="Google Shape;353;p21"/>
          <p:cNvCxnSpPr>
            <a:stCxn id="347" idx="1"/>
            <a:endCxn id="348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54" name="Google Shape;354;p2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descr="Free photo School Education Teaching Students Classroom - Max Pixel" id="364" name="Google Shape;3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3195" y="2675182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2"/>
          <p:cNvSpPr/>
          <p:nvPr/>
        </p:nvSpPr>
        <p:spPr>
          <a:xfrm>
            <a:off x="5663821" y="2092511"/>
            <a:ext cx="6430643" cy="3449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identify how to pronounce two-syllable words with correct stress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practise pronouncing two-syllable words with correct stress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214279" y="1304464"/>
            <a:ext cx="610513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Stress in two-syllable words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994378" y="1384880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repeat. Then underline the stressed syllable in each word.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3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77" name="Google Shape;377;p23"/>
          <p:cNvGraphicFramePr/>
          <p:nvPr/>
        </p:nvGraphicFramePr>
        <p:xfrm>
          <a:off x="1713816" y="25004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{3FCB4A38-A68B-4A86-A53A-E8185A95C4D5}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Nouns and Adjectives</a:t>
                      </a:r>
                      <a:endParaRPr sz="28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Verbs</a:t>
                      </a:r>
                      <a:endParaRPr sz="2800"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costume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fireworks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turkey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happy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enjoy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decide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discuss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prepare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cxnSp>
        <p:nvCxnSpPr>
          <p:cNvPr id="378" name="Google Shape;378;p23"/>
          <p:cNvCxnSpPr/>
          <p:nvPr/>
        </p:nvCxnSpPr>
        <p:spPr>
          <a:xfrm>
            <a:off x="3096787" y="3498640"/>
            <a:ext cx="438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9" name="Google Shape;379;p23"/>
          <p:cNvCxnSpPr/>
          <p:nvPr/>
        </p:nvCxnSpPr>
        <p:spPr>
          <a:xfrm>
            <a:off x="3096774" y="4147771"/>
            <a:ext cx="376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0" name="Google Shape;380;p23"/>
          <p:cNvCxnSpPr/>
          <p:nvPr/>
        </p:nvCxnSpPr>
        <p:spPr>
          <a:xfrm>
            <a:off x="3347305" y="4757104"/>
            <a:ext cx="322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p23"/>
          <p:cNvCxnSpPr/>
          <p:nvPr/>
        </p:nvCxnSpPr>
        <p:spPr>
          <a:xfrm>
            <a:off x="3347305" y="5392796"/>
            <a:ext cx="4476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2" name="Google Shape;382;p23"/>
          <p:cNvCxnSpPr/>
          <p:nvPr/>
        </p:nvCxnSpPr>
        <p:spPr>
          <a:xfrm>
            <a:off x="7823530" y="3498640"/>
            <a:ext cx="345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p23"/>
          <p:cNvCxnSpPr/>
          <p:nvPr/>
        </p:nvCxnSpPr>
        <p:spPr>
          <a:xfrm>
            <a:off x="7723439" y="4147780"/>
            <a:ext cx="546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p23"/>
          <p:cNvCxnSpPr/>
          <p:nvPr/>
        </p:nvCxnSpPr>
        <p:spPr>
          <a:xfrm>
            <a:off x="7723439" y="4757104"/>
            <a:ext cx="546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23"/>
          <p:cNvCxnSpPr/>
          <p:nvPr/>
        </p:nvCxnSpPr>
        <p:spPr>
          <a:xfrm>
            <a:off x="7823530" y="5392796"/>
            <a:ext cx="538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062.mp3" id="386" name="Google Shape;38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1816" y="120249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94" name="Google Shape;394;p24"/>
          <p:cNvSpPr txBox="1"/>
          <p:nvPr/>
        </p:nvSpPr>
        <p:spPr>
          <a:xfrm>
            <a:off x="1000893" y="1374101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sentences. Underline the stressed syllables in the bold words.</a:t>
            </a:r>
            <a:endParaRPr/>
          </a:p>
        </p:txBody>
      </p:sp>
      <p:sp>
        <p:nvSpPr>
          <p:cNvPr id="395" name="Google Shape;395;p2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97" name="Google Shape;397;p24"/>
          <p:cNvSpPr/>
          <p:nvPr/>
        </p:nvSpPr>
        <p:spPr>
          <a:xfrm>
            <a:off x="1654829" y="2129067"/>
            <a:ext cx="8201891" cy="3682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We’re going to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Easter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Nick’s house.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dancers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traditional dances at the festival.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people usually buy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their family.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you go to the Da Lat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Festival with your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aunt is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clever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cxnSp>
        <p:nvCxnSpPr>
          <p:cNvPr id="398" name="Google Shape;398;p24"/>
          <p:cNvCxnSpPr/>
          <p:nvPr/>
        </p:nvCxnSpPr>
        <p:spPr>
          <a:xfrm>
            <a:off x="4166553" y="2543741"/>
            <a:ext cx="549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9" name="Google Shape;399;p24"/>
          <p:cNvCxnSpPr/>
          <p:nvPr/>
        </p:nvCxnSpPr>
        <p:spPr>
          <a:xfrm>
            <a:off x="6095995" y="2543741"/>
            <a:ext cx="362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24"/>
          <p:cNvCxnSpPr/>
          <p:nvPr/>
        </p:nvCxnSpPr>
        <p:spPr>
          <a:xfrm>
            <a:off x="2612137" y="3245433"/>
            <a:ext cx="438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24"/>
          <p:cNvCxnSpPr/>
          <p:nvPr/>
        </p:nvCxnSpPr>
        <p:spPr>
          <a:xfrm>
            <a:off x="4619770" y="3245433"/>
            <a:ext cx="595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24"/>
          <p:cNvCxnSpPr/>
          <p:nvPr/>
        </p:nvCxnSpPr>
        <p:spPr>
          <a:xfrm>
            <a:off x="2431930" y="4024608"/>
            <a:ext cx="6192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24"/>
          <p:cNvCxnSpPr/>
          <p:nvPr/>
        </p:nvCxnSpPr>
        <p:spPr>
          <a:xfrm>
            <a:off x="6191198" y="4024608"/>
            <a:ext cx="365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4" name="Google Shape;404;p24"/>
          <p:cNvCxnSpPr/>
          <p:nvPr/>
        </p:nvCxnSpPr>
        <p:spPr>
          <a:xfrm flipH="1" rot="10800000">
            <a:off x="5078477" y="4729574"/>
            <a:ext cx="410400" cy="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5" name="Google Shape;405;p24"/>
          <p:cNvCxnSpPr/>
          <p:nvPr/>
        </p:nvCxnSpPr>
        <p:spPr>
          <a:xfrm>
            <a:off x="8285779" y="4776899"/>
            <a:ext cx="297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24"/>
          <p:cNvCxnSpPr/>
          <p:nvPr/>
        </p:nvCxnSpPr>
        <p:spPr>
          <a:xfrm>
            <a:off x="3407167" y="5443590"/>
            <a:ext cx="331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7" name="Google Shape;407;p24"/>
          <p:cNvCxnSpPr/>
          <p:nvPr/>
        </p:nvCxnSpPr>
        <p:spPr>
          <a:xfrm>
            <a:off x="4745297" y="5519569"/>
            <a:ext cx="3447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063.mp3" id="408" name="Google Shape;40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458" y="1643961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5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5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25"/>
          <p:cNvCxnSpPr>
            <a:stCxn id="415" idx="3"/>
            <a:endCxn id="41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4" name="Google Shape;424;p25"/>
          <p:cNvCxnSpPr>
            <a:stCxn id="416" idx="1"/>
            <a:endCxn id="41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5" name="Google Shape;425;p25"/>
          <p:cNvCxnSpPr>
            <a:stCxn id="417" idx="3"/>
            <a:endCxn id="41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6" name="Google Shape;426;p2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descr="130+ Funny Telephone Game Phrase Ideas - Meebily" id="436" name="Google Shape;43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3571" y="2250238"/>
            <a:ext cx="5114477" cy="314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/>
          <p:nvPr/>
        </p:nvSpPr>
        <p:spPr>
          <a:xfrm>
            <a:off x="903952" y="2569843"/>
            <a:ext cx="55190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test students' quick reaction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6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b="1" lang="en-US" sz="360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8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8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8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8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451" name="Google Shape;451;p28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3" name="Google Shape;453;p28"/>
          <p:cNvCxnSpPr>
            <a:stCxn id="445" idx="3"/>
            <a:endCxn id="44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54" name="Google Shape;454;p28"/>
          <p:cNvCxnSpPr>
            <a:stCxn id="446" idx="1"/>
            <a:endCxn id="44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55" name="Google Shape;455;p28"/>
          <p:cNvCxnSpPr>
            <a:stCxn id="447" idx="3"/>
            <a:endCxn id="44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56" name="Google Shape;456;p2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8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28"/>
          <p:cNvCxnSpPr>
            <a:stCxn id="448" idx="1"/>
            <a:endCxn id="458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0" name="Google Shape;460;p28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8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 txBox="1"/>
          <p:nvPr/>
        </p:nvSpPr>
        <p:spPr>
          <a:xfrm>
            <a:off x="1098428" y="1319034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29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73" name="Google Shape;473;p29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9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4371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9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5725" spcFirstLastPara="1" rIns="16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/>
          <p:nvPr/>
        </p:nvSpPr>
        <p:spPr>
          <a:xfrm>
            <a:off x="1098428" y="1306155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485" name="Google Shape;485;p3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87" name="Google Shape;48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1098910" y="1990669"/>
            <a:ext cx="9994180" cy="671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/>
          </a:p>
        </p:txBody>
      </p:sp>
      <p:pic>
        <p:nvPicPr>
          <p:cNvPr id="490" name="Google Shape;4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75518" y="2117852"/>
            <a:ext cx="10274531" cy="2556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 gain: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Vocabulary: types of festivals and festival activities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Pronunciation: pronounce two-syllable words with correct stress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1"/>
          <p:cNvSpPr/>
          <p:nvPr/>
        </p:nvSpPr>
        <p:spPr>
          <a:xfrm>
            <a:off x="2951748" y="5993141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9" name="Google Shape;139;p4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931039" y="2486069"/>
            <a:ext cx="464927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3508" y="2555337"/>
            <a:ext cx="4953000" cy="30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 Tomatina</a:t>
            </a:r>
            <a:endParaRPr/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5787" y="1583466"/>
            <a:ext cx="5620422" cy="37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3472" y="1193426"/>
            <a:ext cx="7756264" cy="43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1931" y="1285545"/>
            <a:ext cx="6848587" cy="45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2894" y="1388153"/>
            <a:ext cx="7640310" cy="42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3800217" y="5920564"/>
            <a:ext cx="459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Cheese Rolling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2020-12-09T02:04:09Z</dcterms:created>
  <dc:creator>TrangDTT</dc:creator>
</cp:coreProperties>
</file>