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56" r:id="rId2"/>
    <p:sldId id="256" r:id="rId3"/>
    <p:sldId id="302" r:id="rId4"/>
    <p:sldId id="344" r:id="rId5"/>
    <p:sldId id="332" r:id="rId6"/>
    <p:sldId id="345" r:id="rId7"/>
    <p:sldId id="348" r:id="rId8"/>
    <p:sldId id="349" r:id="rId9"/>
    <p:sldId id="346" r:id="rId10"/>
    <p:sldId id="347" r:id="rId11"/>
    <p:sldId id="350" r:id="rId12"/>
    <p:sldId id="340" r:id="rId13"/>
    <p:sldId id="342" r:id="rId14"/>
    <p:sldId id="335" r:id="rId15"/>
    <p:sldId id="351" r:id="rId16"/>
    <p:sldId id="343" r:id="rId17"/>
    <p:sldId id="353" r:id="rId18"/>
    <p:sldId id="337" r:id="rId19"/>
    <p:sldId id="355" r:id="rId20"/>
    <p:sldId id="313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7A5A5"/>
    <a:srgbClr val="F37D91"/>
    <a:srgbClr val="FBCDCD"/>
    <a:srgbClr val="EF4B66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352692" y="1228444"/>
            <a:ext cx="378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had an idea.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1703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04859" y="6065435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2666" y="756301"/>
            <a:ext cx="4269835" cy="2145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85749" y="1140560"/>
            <a:ext cx="3851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liked English.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38223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4131" y="177656"/>
            <a:ext cx="7846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803" y="107147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part of the conversation in GETTING STARTED again. Then match Minh’s uncle’s direct speech with his reported speech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95" y="1947673"/>
            <a:ext cx="10630677" cy="109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Minh</a:t>
            </a:r>
            <a:r>
              <a:rPr lang="en-US" sz="3200" dirty="0"/>
              <a:t>: …My uncle said the robots would be able to mark our work and give us feedback too.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3882"/>
          <a:stretch/>
        </p:blipFill>
        <p:spPr>
          <a:xfrm>
            <a:off x="-1905" y="3206091"/>
            <a:ext cx="4735391" cy="3600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7631"/>
          <a:stretch/>
        </p:blipFill>
        <p:spPr>
          <a:xfrm>
            <a:off x="6635066" y="3141052"/>
            <a:ext cx="5377229" cy="36004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396829" y="4238893"/>
            <a:ext cx="2461171" cy="12562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96829" y="4171046"/>
            <a:ext cx="2461171" cy="16142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06243" y="1079885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367" y="1085214"/>
            <a:ext cx="936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Reported speech is used to report what someone said.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78507"/>
              </p:ext>
            </p:extLst>
          </p:nvPr>
        </p:nvGraphicFramePr>
        <p:xfrm>
          <a:off x="1360642" y="1668043"/>
          <a:ext cx="1065165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51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ill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oday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/ this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hat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day/ that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following day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Change pronouns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im/her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1941290"/>
            <a:ext cx="10975956" cy="4248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Minh said that he _______ </a:t>
            </a:r>
            <a:r>
              <a:rPr lang="en-US" sz="3200" dirty="0"/>
              <a:t>a member of the IT </a:t>
            </a:r>
            <a:r>
              <a:rPr lang="en-US" sz="3200" dirty="0" smtClean="0"/>
              <a:t>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2. </a:t>
            </a:r>
            <a:r>
              <a:rPr lang="en-US" sz="3200" dirty="0" smtClean="0"/>
              <a:t>“Mai will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Nam </a:t>
            </a:r>
            <a:r>
              <a:rPr lang="en-US" sz="3200" smtClean="0"/>
              <a:t>said Mai ______ </a:t>
            </a:r>
            <a:r>
              <a:rPr lang="en-US" sz="3200" dirty="0"/>
              <a:t>take an online course to improve her speaking.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3.  </a:t>
            </a:r>
            <a:r>
              <a:rPr lang="en-US" sz="3200" dirty="0" smtClean="0"/>
              <a:t>“I am talking to </a:t>
            </a:r>
            <a:r>
              <a:rPr lang="en-US" sz="3200" dirty="0" err="1" smtClean="0"/>
              <a:t>Phong</a:t>
            </a:r>
            <a:r>
              <a:rPr lang="en-US" sz="3200" dirty="0" smtClean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he ___________ to Phong on the phone.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75" y="2564843"/>
            <a:ext cx="1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0140" y="3792539"/>
            <a:ext cx="13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would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7461" y="5510460"/>
            <a:ext cx="210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was talking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2100691"/>
            <a:ext cx="10546040" cy="26295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</a:t>
            </a:r>
            <a:r>
              <a:rPr lang="en-US" sz="3200" b="1" dirty="0" smtClean="0">
                <a:solidFill>
                  <a:srgbClr val="F26649"/>
                </a:solidFill>
              </a:rPr>
              <a:t>. </a:t>
            </a:r>
            <a:r>
              <a:rPr lang="en-US" sz="3200" dirty="0" smtClean="0"/>
              <a:t>“They are 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 </a:t>
            </a: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He said they </a:t>
            </a:r>
            <a:r>
              <a:rPr lang="en-US" sz="3200" dirty="0"/>
              <a:t>_________ to </a:t>
            </a:r>
            <a:r>
              <a:rPr lang="en-US" sz="3200"/>
              <a:t>send </a:t>
            </a:r>
            <a:r>
              <a:rPr lang="en-US" sz="3200" smtClean="0"/>
              <a:t>him </a:t>
            </a:r>
            <a:r>
              <a:rPr lang="en-US" sz="3200" dirty="0"/>
              <a:t>an </a:t>
            </a:r>
            <a:r>
              <a:rPr lang="en-US" sz="3200" dirty="0" smtClean="0"/>
              <a:t>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5. </a:t>
            </a:r>
            <a:r>
              <a:rPr lang="en-US" sz="3200" dirty="0" smtClean="0"/>
              <a:t>“I don’t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 smtClean="0"/>
              <a:t>She </a:t>
            </a:r>
            <a:r>
              <a:rPr lang="en-US" sz="3200" dirty="0" smtClean="0"/>
              <a:t>said </a:t>
            </a:r>
            <a:r>
              <a:rPr lang="en-US" sz="3200" smtClean="0"/>
              <a:t>that she ___________ an </a:t>
            </a:r>
            <a:r>
              <a:rPr lang="en-US" sz="3200" dirty="0" smtClean="0"/>
              <a:t>iPod to listen to music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89933" y="2699163"/>
            <a:ext cx="20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</a:t>
            </a:r>
            <a:r>
              <a:rPr lang="en-US" sz="3200" b="1" smtClean="0">
                <a:solidFill>
                  <a:srgbClr val="7030A0"/>
                </a:solidFill>
              </a:rPr>
              <a:t>ere </a:t>
            </a:r>
            <a:r>
              <a:rPr lang="en-US" sz="3200" b="1" dirty="0" smtClean="0">
                <a:solidFill>
                  <a:srgbClr val="7030A0"/>
                </a:solidFill>
              </a:rPr>
              <a:t>going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0351" y="3958558"/>
            <a:ext cx="253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</a:t>
            </a:r>
            <a:r>
              <a:rPr lang="en-US" sz="3200" b="1" dirty="0" smtClean="0">
                <a:solidFill>
                  <a:srgbClr val="7030A0"/>
                </a:solidFill>
              </a:rPr>
              <a:t>idn’t have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529637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having a science test tomorrow,” </a:t>
            </a:r>
            <a:r>
              <a:rPr lang="en-US" sz="3200" smtClean="0"/>
              <a:t>Mary </a:t>
            </a:r>
            <a:r>
              <a:rPr lang="en-US" sz="3200" smtClean="0"/>
              <a:t>said.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smtClean="0"/>
              <a:t>Mary</a:t>
            </a:r>
            <a:r>
              <a:rPr lang="en-US" sz="3200" smtClean="0"/>
              <a:t> </a:t>
            </a:r>
            <a:r>
              <a:rPr lang="en-US" sz="3200" dirty="0" smtClean="0"/>
              <a:t>said she was having a science test 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“</a:t>
            </a:r>
            <a:r>
              <a:rPr lang="en-US" sz="3200" dirty="0" smtClean="0"/>
              <a:t>The group is working on their project now,” Tom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the group was working on their project 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“</a:t>
            </a:r>
            <a:r>
              <a:rPr lang="en-US" sz="3200" dirty="0" smtClean="0"/>
              <a:t>Mai is reading about Thomas Edison today,” the teacher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The teacher said that Mai was reading about Thomas </a:t>
            </a:r>
            <a:r>
              <a:rPr lang="en-US" sz="3200" smtClean="0"/>
              <a:t>Edison ___________.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3424" y="296272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next day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285" y="4189191"/>
            <a:ext cx="101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983" y="5886107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day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2603108"/>
            <a:ext cx="11801959" cy="3156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/>
              <a:t>“They will invent a smart cooker this year, ” my </a:t>
            </a:r>
            <a:r>
              <a:rPr lang="en-US" sz="3200" smtClean="0"/>
              <a:t>mum </a:t>
            </a:r>
            <a:r>
              <a:rPr lang="en-US" sz="3200"/>
              <a:t>said</a:t>
            </a:r>
            <a:r>
              <a:rPr lang="en-US" sz="3200" smtClean="0"/>
              <a:t>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My </a:t>
            </a:r>
            <a:r>
              <a:rPr lang="en-US" sz="3200"/>
              <a:t>mum said that they would invent a smart </a:t>
            </a:r>
            <a:r>
              <a:rPr lang="en-US" sz="3200" smtClean="0"/>
              <a:t>cooker 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“My teacher will park her car here,” said Mi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/>
              <a:t> Mi said her teacher would park her </a:t>
            </a:r>
            <a:r>
              <a:rPr lang="en-US" sz="3200" smtClean="0"/>
              <a:t>car ______.</a:t>
            </a: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9560238" y="3236011"/>
            <a:ext cx="180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year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557" y="4452960"/>
            <a:ext cx="12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7067" y="1707596"/>
            <a:ext cx="12107545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1. </a:t>
            </a:r>
            <a:r>
              <a:rPr lang="en-US" sz="3000" smtClean="0"/>
              <a:t>“</a:t>
            </a:r>
            <a:r>
              <a:rPr lang="en-US" sz="3000" dirty="0" smtClean="0"/>
              <a:t>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The </a:t>
            </a:r>
            <a:r>
              <a:rPr lang="en-US" sz="3000" dirty="0" smtClean="0"/>
              <a:t>scientist said </a:t>
            </a:r>
            <a:r>
              <a:rPr lang="en-US" sz="3000" smtClean="0"/>
              <a:t>that _____________________________________.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2. </a:t>
            </a:r>
            <a:r>
              <a:rPr lang="en-US" sz="3000" dirty="0" smtClean="0"/>
              <a:t>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=&gt; Our teacher said </a:t>
            </a:r>
            <a:r>
              <a:rPr lang="en-US" sz="3000" smtClean="0"/>
              <a:t>that ____________________________</a:t>
            </a:r>
            <a:br>
              <a:rPr lang="en-US" sz="3000" smtClean="0"/>
            </a:br>
            <a:r>
              <a:rPr lang="en-US" sz="3000" smtClean="0"/>
              <a:t>_______________________.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3. </a:t>
            </a:r>
            <a:r>
              <a:rPr lang="en-US" sz="3000" dirty="0" smtClean="0"/>
              <a:t>“They are developing technology to monitor students better</a:t>
            </a:r>
            <a:r>
              <a:rPr lang="en-US" sz="3000" smtClean="0"/>
              <a:t>,”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my </a:t>
            </a:r>
            <a:r>
              <a:rPr lang="en-US" sz="3000" dirty="0" smtClean="0"/>
              <a:t>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=&gt; My dad said </a:t>
            </a:r>
            <a:r>
              <a:rPr lang="en-US" sz="3000" smtClean="0"/>
              <a:t>that _________________________________</a:t>
            </a:r>
            <a:br>
              <a:rPr lang="en-US" sz="3000" smtClean="0"/>
            </a:br>
            <a:r>
              <a:rPr lang="en-US" sz="3000" smtClean="0"/>
              <a:t>_______________________.</a:t>
            </a: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97801" y="2292698"/>
            <a:ext cx="6670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we would live much longer in </a:t>
            </a:r>
            <a:r>
              <a:rPr lang="en-US" sz="3000" b="1" smtClean="0">
                <a:solidFill>
                  <a:srgbClr val="7030A0"/>
                </a:solidFill>
              </a:rPr>
              <a:t>the future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2777" y="3446608"/>
            <a:ext cx="4833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our school was going </a:t>
            </a:r>
            <a:r>
              <a:rPr lang="en-US" sz="3000" b="1" smtClean="0">
                <a:solidFill>
                  <a:srgbClr val="7030A0"/>
                </a:solidFill>
              </a:rPr>
              <a:t>to have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841" y="6136393"/>
            <a:ext cx="448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to </a:t>
            </a:r>
            <a:r>
              <a:rPr lang="en-US" sz="3000" b="1" dirty="0">
                <a:solidFill>
                  <a:srgbClr val="7030A0"/>
                </a:solidFill>
              </a:rPr>
              <a:t>monitor </a:t>
            </a:r>
            <a:r>
              <a:rPr lang="en-US" sz="3000" b="1">
                <a:solidFill>
                  <a:srgbClr val="7030A0"/>
                </a:solidFill>
              </a:rPr>
              <a:t>students </a:t>
            </a:r>
            <a:r>
              <a:rPr lang="en-US" sz="3000" b="1" smtClean="0">
                <a:solidFill>
                  <a:srgbClr val="7030A0"/>
                </a:solidFill>
              </a:rPr>
              <a:t>better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901" y="3907034"/>
            <a:ext cx="3853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a </a:t>
            </a:r>
            <a:r>
              <a:rPr lang="en-US" sz="3000" b="1" dirty="0" smtClean="0">
                <a:solidFill>
                  <a:srgbClr val="7030A0"/>
                </a:solidFill>
              </a:rPr>
              <a:t>new </a:t>
            </a:r>
            <a:r>
              <a:rPr lang="en-US" sz="3000" b="1" smtClean="0">
                <a:solidFill>
                  <a:srgbClr val="7030A0"/>
                </a:solidFill>
              </a:rPr>
              <a:t>laboratory there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9659" y="5666059"/>
            <a:ext cx="550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they were </a:t>
            </a:r>
            <a:r>
              <a:rPr lang="en-US" sz="3000" b="1">
                <a:solidFill>
                  <a:srgbClr val="7030A0"/>
                </a:solidFill>
              </a:rPr>
              <a:t>developing </a:t>
            </a:r>
            <a:r>
              <a:rPr lang="en-US" sz="3000" b="1" smtClean="0">
                <a:solidFill>
                  <a:srgbClr val="7030A0"/>
                </a:solidFill>
              </a:rPr>
              <a:t>technology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6146" y="2140351"/>
            <a:ext cx="11196150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4. </a:t>
            </a:r>
            <a:r>
              <a:rPr lang="en-US" sz="3000"/>
              <a:t>“There are no classes tomorrow because our teacher is ill,” Tom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Tom said that ____________________________________</a:t>
            </a:r>
            <a:br>
              <a:rPr lang="en-US" sz="3000" smtClean="0"/>
            </a:br>
            <a:r>
              <a:rPr lang="en-US" sz="3000" smtClean="0"/>
              <a:t>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5. </a:t>
            </a:r>
            <a:r>
              <a:rPr lang="en-US" sz="3000"/>
              <a:t>“We want some students to join the science club next semester,” </a:t>
            </a:r>
            <a:r>
              <a:rPr lang="en-US" sz="3000" smtClean="0"/>
              <a:t/>
            </a:r>
            <a:br>
              <a:rPr lang="en-US" sz="3000" smtClean="0"/>
            </a:br>
            <a:r>
              <a:rPr lang="en-US" sz="3000" smtClean="0"/>
              <a:t>the </a:t>
            </a:r>
            <a:r>
              <a:rPr lang="en-US" sz="3000"/>
              <a:t>teacher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The teacher said that ______________________________</a:t>
            </a:r>
            <a:br>
              <a:rPr lang="en-US" sz="3000" smtClean="0"/>
            </a:br>
            <a:r>
              <a:rPr lang="en-US" sz="3000" smtClean="0"/>
              <a:t>_____________________________.</a:t>
            </a: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58245" y="2711630"/>
            <a:ext cx="7446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there were no classes the next day </a:t>
            </a:r>
            <a:r>
              <a:rPr lang="en-US" sz="3000" b="1" smtClean="0">
                <a:solidFill>
                  <a:srgbClr val="7030A0"/>
                </a:solidFill>
              </a:rPr>
              <a:t>because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9763" y="4812852"/>
            <a:ext cx="5728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they wanted some students to </a:t>
            </a:r>
            <a:r>
              <a:rPr lang="en-US" sz="3000" b="1" smtClean="0">
                <a:solidFill>
                  <a:srgbClr val="7030A0"/>
                </a:solidFill>
              </a:rPr>
              <a:t>join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930" y="3183374"/>
            <a:ext cx="333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their </a:t>
            </a:r>
            <a:r>
              <a:rPr lang="en-US" sz="3000" b="1">
                <a:solidFill>
                  <a:srgbClr val="7030A0"/>
                </a:solidFill>
              </a:rPr>
              <a:t>teacher was </a:t>
            </a:r>
            <a:r>
              <a:rPr lang="en-US" sz="3000" b="1" smtClean="0">
                <a:solidFill>
                  <a:srgbClr val="7030A0"/>
                </a:solidFill>
              </a:rPr>
              <a:t>ill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930" y="5242851"/>
            <a:ext cx="5729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the </a:t>
            </a:r>
            <a:r>
              <a:rPr lang="en-US" sz="3000" b="1">
                <a:solidFill>
                  <a:srgbClr val="7030A0"/>
                </a:solidFill>
              </a:rPr>
              <a:t>science club the next semester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329" y="1178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9"/>
          <a:stretch/>
        </p:blipFill>
        <p:spPr>
          <a:xfrm>
            <a:off x="2355913" y="2769212"/>
            <a:ext cx="7317613" cy="352853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52092" y="1663480"/>
            <a:ext cx="509766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96" y="1495084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19447" y="1741077"/>
            <a:ext cx="440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6" t="10367" r="4574" b="8842"/>
          <a:stretch/>
        </p:blipFill>
        <p:spPr>
          <a:xfrm>
            <a:off x="4758732" y="1349822"/>
            <a:ext cx="7109144" cy="52001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6306" y="1171104"/>
            <a:ext cx="30253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/>
              <a:t>He</a:t>
            </a:r>
            <a:r>
              <a:rPr lang="en-US" sz="2800" b="1" dirty="0" smtClean="0"/>
              <a:t>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5286" y="11528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71" y="1031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725895"/>
            <a:ext cx="442559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Work in pairs</a:t>
            </a:r>
            <a:r>
              <a:rPr lang="en-US" sz="3200" smtClean="0"/>
              <a:t>. </a:t>
            </a:r>
            <a:br>
              <a:rPr lang="en-US" sz="3200" smtClean="0"/>
            </a:br>
            <a:r>
              <a:rPr lang="en-US" sz="3200" smtClean="0"/>
              <a:t>One </a:t>
            </a:r>
            <a:r>
              <a:rPr lang="en-US" sz="3200" dirty="0" smtClean="0"/>
              <a:t>student says a sentence and the other changes that sentence into reported speech. Then swap roles.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65" y="1174531"/>
            <a:ext cx="1466541" cy="4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96438"/>
            <a:ext cx="40320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55"/>
            <a:ext cx="10602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What direct speech and reported speech are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Rules of changing direct speech to </a:t>
            </a:r>
            <a:r>
              <a:rPr lang="en-US" sz="3600" smtClean="0"/>
              <a:t>reported </a:t>
            </a:r>
            <a:r>
              <a:rPr lang="en-US" sz="3600" smtClean="0"/>
              <a:t>speech</a:t>
            </a:r>
            <a:endParaRPr lang="en-US" sz="3600" dirty="0" smtClean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638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204159"/>
            <a:ext cx="8406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Learn the rules of changing direct speech into reported speech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/>
              <a:t>Do </a:t>
            </a:r>
            <a:r>
              <a:rPr lang="en-US" sz="3600" smtClean="0"/>
              <a:t>the exercises </a:t>
            </a:r>
            <a:r>
              <a:rPr lang="en-US" sz="3600"/>
              <a:t>in the workbook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66" y="349682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1870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1132" y="18258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616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58494" y="526598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24014" cy="4167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134685"/>
            <a:ext cx="1424014" cy="13814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6893"/>
            <a:ext cx="1571376" cy="14490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79273"/>
            <a:ext cx="404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0" y="597974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566706"/>
            <a:ext cx="1571377" cy="4130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649264" y="1181153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Memorising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49262" y="2528466"/>
            <a:ext cx="5957461" cy="257685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part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match Minh’s uncle’s direct speech with his reported speech.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second sentences using the correct verb form.</a:t>
            </a:r>
            <a:endParaRPr lang="en-US" dirty="0" smtClean="0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second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second sentence in each pair so that it means the same the first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49264" y="6028095"/>
            <a:ext cx="5957461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9262" y="5261679"/>
            <a:ext cx="5957461" cy="610057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GAME: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He/She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said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that…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9262" y="1869892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Reported speech (statements)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MEMORISING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5444" y="1544976"/>
            <a:ext cx="10943493" cy="3467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sz="3600" dirty="0" smtClean="0"/>
              <a:t>Work in </a:t>
            </a:r>
            <a:r>
              <a:rPr lang="en-US" sz="3600" smtClean="0"/>
              <a:t>4 </a:t>
            </a:r>
            <a:r>
              <a:rPr lang="en-US" sz="3600" smtClean="0"/>
              <a:t>groups.</a:t>
            </a:r>
            <a:endParaRPr lang="en-US" sz="3600" dirty="0" smtClean="0"/>
          </a:p>
          <a:p>
            <a:r>
              <a:rPr lang="en-US" sz="3600" dirty="0" smtClean="0"/>
              <a:t>Look at the pictures in 30 seconds and try to remember what each people said.</a:t>
            </a:r>
          </a:p>
          <a:p>
            <a:r>
              <a:rPr lang="en-US" sz="3600" dirty="0" smtClean="0"/>
              <a:t>Write down on the posters what each of the people in the picture said.</a:t>
            </a:r>
          </a:p>
          <a:p>
            <a:r>
              <a:rPr lang="en-US" sz="3600" dirty="0" smtClean="0"/>
              <a:t>The group with the most correct answers is the </a:t>
            </a:r>
            <a:r>
              <a:rPr lang="en-US" sz="3600" smtClean="0"/>
              <a:t>winner.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372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904863"/>
            <a:ext cx="12192000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034" y="0"/>
            <a:ext cx="1608646" cy="90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66"/>
            <a:ext cx="12190095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it was raining.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23016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he was busy.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40602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5370" y="913040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642838" y="1243902"/>
            <a:ext cx="354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</a:t>
            </a:r>
            <a:r>
              <a:rPr lang="en-GB" sz="4000" b="1" smtClean="0"/>
              <a:t>was happy.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5052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46572" y="916306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463983" y="1311348"/>
            <a:ext cx="381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/>
              <a:t>He said that </a:t>
            </a:r>
            <a:br>
              <a:rPr lang="en-GB" sz="3600" b="1" smtClean="0"/>
            </a:br>
            <a:r>
              <a:rPr lang="en-GB" sz="3600" b="1" smtClean="0"/>
              <a:t>he wanted to play.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25847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4619</TotalTime>
  <Words>909</Words>
  <Application>Microsoft Office PowerPoint</Application>
  <PresentationFormat>Widescreen</PresentationFormat>
  <Paragraphs>187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.VnCooper</vt:lpstr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289</cp:revision>
  <dcterms:created xsi:type="dcterms:W3CDTF">2020-12-09T02:04:09Z</dcterms:created>
  <dcterms:modified xsi:type="dcterms:W3CDTF">2023-09-19T08:24:56Z</dcterms:modified>
</cp:coreProperties>
</file>