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30" r:id="rId4"/>
    <p:sldId id="431" r:id="rId5"/>
    <p:sldId id="432" r:id="rId6"/>
    <p:sldId id="414" r:id="rId7"/>
    <p:sldId id="433" r:id="rId8"/>
    <p:sldId id="434" r:id="rId9"/>
    <p:sldId id="435" r:id="rId10"/>
    <p:sldId id="436" r:id="rId11"/>
    <p:sldId id="437" r:id="rId12"/>
    <p:sldId id="439" r:id="rId13"/>
    <p:sldId id="438" r:id="rId14"/>
    <p:sldId id="440" r:id="rId15"/>
    <p:sldId id="335" r:id="rId16"/>
    <p:sldId id="442" r:id="rId17"/>
    <p:sldId id="443" r:id="rId18"/>
    <p:sldId id="444" r:id="rId19"/>
    <p:sldId id="441" r:id="rId20"/>
    <p:sldId id="427" r:id="rId21"/>
    <p:sldId id="276" r:id="rId22"/>
    <p:sldId id="44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1" d="100"/>
          <a:sy n="81" d="100"/>
        </p:scale>
        <p:origin x="4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148" y="65141"/>
            <a:ext cx="690196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18. GIỚI THIỆU VỀ </a:t>
            </a:r>
            <a:r>
              <a:rPr lang="en-US" sz="2400" b="1" smtClean="0">
                <a:solidFill>
                  <a:srgbClr val="FF0000"/>
                </a:solidFill>
                <a:latin typeface="Times New Roman" panose="02020603050405020304" pitchFamily="18" charset="0"/>
                <a:cs typeface="Times New Roman" panose="02020603050405020304" pitchFamily="18" charset="0"/>
              </a:rPr>
              <a:t>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046" y="75415"/>
            <a:ext cx="4020003"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421170" y="112685"/>
            <a:ext cx="391526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499620" y="3588990"/>
            <a:ext cx="4279769" cy="2300139"/>
          </a:xfrm>
          <a:prstGeom prst="rect">
            <a:avLst/>
          </a:prstGeom>
        </p:spPr>
      </p:pic>
      <p:sp>
        <p:nvSpPr>
          <p:cNvPr id="10" name="TextBox 9"/>
          <p:cNvSpPr txBox="1"/>
          <p:nvPr/>
        </p:nvSpPr>
        <p:spPr>
          <a:xfrm>
            <a:off x="288046" y="6056191"/>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449557" y="188092"/>
            <a:ext cx="3770723" cy="594008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2. a. Đặc điểm của ti vi qua các thời kì:</a:t>
            </a:r>
          </a:p>
          <a:p>
            <a:r>
              <a:rPr lang="vi-VN" sz="2000">
                <a:solidFill>
                  <a:srgbClr val="FF0000"/>
                </a:solidFill>
                <a:latin typeface="Times New Roman" panose="02020603050405020304" pitchFamily="18" charset="0"/>
                <a:cs typeface="Times New Roman" panose="02020603050405020304" pitchFamily="18" charset="0"/>
              </a:rPr>
              <a:t>- Ti vi đen trắng, dày và nặng.</a:t>
            </a:r>
          </a:p>
          <a:p>
            <a:r>
              <a:rPr lang="vi-VN" sz="2000">
                <a:solidFill>
                  <a:srgbClr val="FF0000"/>
                </a:solidFill>
                <a:latin typeface="Times New Roman" panose="02020603050405020304" pitchFamily="18" charset="0"/>
                <a:cs typeface="Times New Roman" panose="02020603050405020304" pitchFamily="18" charset="0"/>
              </a:rPr>
              <a:t>- Ti vi màu, kích thước màn hình bị hạn chế, rất dày và nặng.</a:t>
            </a:r>
          </a:p>
          <a:p>
            <a:r>
              <a:rPr lang="vi-VN" sz="2000">
                <a:solidFill>
                  <a:srgbClr val="FF0000"/>
                </a:solidFill>
                <a:latin typeface="Times New Roman" panose="02020603050405020304" pitchFamily="18" charset="0"/>
                <a:cs typeface="Times New Roman" panose="02020603050405020304" pitchFamily="18" charset="0"/>
              </a:rPr>
              <a:t>- Ti vi màu màn hình phẳng, mỏng và nhẹ, kích thước màn hình lớn, hình ảnh đẹp và thật.</a:t>
            </a:r>
          </a:p>
          <a:p>
            <a:r>
              <a:rPr lang="vi-VN" sz="2000">
                <a:solidFill>
                  <a:srgbClr val="FF0000"/>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2000">
                <a:solidFill>
                  <a:srgbClr val="FF0000"/>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p:txBody>
      </p:sp>
    </p:spTree>
    <p:extLst>
      <p:ext uri="{BB962C8B-B14F-4D97-AF65-F5344CB8AC3E}">
        <p14:creationId xmlns:p14="http://schemas.microsoft.com/office/powerpoint/2010/main" val="40390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2. Vai trò </a:t>
            </a:r>
          </a:p>
          <a:p>
            <a:r>
              <a:rPr lang="en-US" sz="2800">
                <a:latin typeface="Times New Roman" panose="02020603050405020304" pitchFamily="18" charset="0"/>
                <a:cs typeface="Times New Roman" panose="02020603050405020304" pitchFamily="18" charset="0"/>
              </a:rPr>
              <a:t>- Phát triển sản phẩm: Qua thiết kế kỹ thuật, các sản phẩm mới lần lượt được tạo ra để giải quyết những vấn đề mới hay đáp ứng nhu cầu mới của con người, các sản phẩm cũ liên tục được cải tiến. Nhờ đó cuộc sống càng tiện nghi, xã hội càng phát triển.</a:t>
            </a:r>
          </a:p>
          <a:p>
            <a:r>
              <a:rPr lang="en-US" sz="2800">
                <a:latin typeface="Times New Roman" panose="02020603050405020304" pitchFamily="18" charset="0"/>
                <a:cs typeface="Times New Roman" panose="02020603050405020304" pitchFamily="18" charset="0"/>
              </a:rPr>
              <a:t>- Phát triển công nghệ: Thúc đẩy công nghệ phát triển, tạo ra công nghệ mới có nhiều tính năng vượt trội so với công nghệ trước đó.</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808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Trong các nghề sau, nghề nào liên quan đến thiết kế kỹ thuật?</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179106"/>
            <a:ext cx="4026878"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cảnh quan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5209" y="224656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nội thất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92195" y="3449036"/>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Kiến trúc sư xây dựng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85209" y="4640646"/>
            <a:ext cx="446767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thiết bị hình ảnh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7670" y="5832256"/>
            <a:ext cx="476633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tra an ninh hàng không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615357" y="899435"/>
            <a:ext cx="605962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công nghiệp và sản phẩm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0" y="2873549"/>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Người vẽ bản đồ</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0" y="37965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Lắp ráp ô tô</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73293" y="494398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kính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1726139"/>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thiên văn học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47952" y="5915197"/>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Nhà thiết kế trang sức</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Quan sát bảng 18.1. và đưa ra nhiệm vụ chủ yếu của một số nghề liên quan đến thiết kế kỹ thuật</a:t>
            </a:r>
          </a:p>
        </p:txBody>
      </p:sp>
      <p:graphicFrame>
        <p:nvGraphicFramePr>
          <p:cNvPr id="6" name="Table 5"/>
          <p:cNvGraphicFramePr>
            <a:graphicFrameLocks noGrp="1"/>
          </p:cNvGraphicFramePr>
          <p:nvPr>
            <p:extLst>
              <p:ext uri="{D42A27DB-BD31-4B8C-83A1-F6EECF244321}">
                <p14:modId xmlns:p14="http://schemas.microsoft.com/office/powerpoint/2010/main" val="2140427455"/>
              </p:ext>
            </p:extLst>
          </p:nvPr>
        </p:nvGraphicFramePr>
        <p:xfrm>
          <a:off x="359637" y="1161496"/>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7863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 </a:t>
            </a:r>
            <a:r>
              <a:rPr lang="en-US" sz="2800" b="1">
                <a:latin typeface="Times New Roman" panose="02020603050405020304" pitchFamily="18" charset="0"/>
                <a:cs typeface="Times New Roman" panose="02020603050405020304" pitchFamily="18" charset="0"/>
              </a:rPr>
              <a:t>Một số ngành nghề chính liên quan đến thiết kế</a:t>
            </a:r>
          </a:p>
          <a:p>
            <a:r>
              <a:rPr lang="en-US" sz="2800">
                <a:latin typeface="Times New Roman" panose="02020603050405020304" pitchFamily="18" charset="0"/>
                <a:cs typeface="Times New Roman" panose="02020603050405020304" pitchFamily="18" charset="0"/>
              </a:rPr>
              <a:t>-Kiến trúc sư xây dựng</a:t>
            </a:r>
          </a:p>
          <a:p>
            <a:r>
              <a:rPr lang="en-US" sz="2800">
                <a:latin typeface="Times New Roman" panose="02020603050405020304" pitchFamily="18" charset="0"/>
                <a:cs typeface="Times New Roman" panose="02020603050405020304" pitchFamily="18" charset="0"/>
              </a:rPr>
              <a:t>- Kiến trúc sư cảnh quan</a:t>
            </a:r>
          </a:p>
          <a:p>
            <a:r>
              <a:rPr lang="en-US" sz="2800">
                <a:latin typeface="Times New Roman" panose="02020603050405020304" pitchFamily="18" charset="0"/>
                <a:cs typeface="Times New Roman" panose="02020603050405020304" pitchFamily="18" charset="0"/>
              </a:rPr>
              <a:t>- Nhà thiết kế và trang trí nội thất</a:t>
            </a:r>
          </a:p>
          <a:p>
            <a:r>
              <a:rPr lang="en-US" sz="2800">
                <a:latin typeface="Times New Roman" panose="02020603050405020304" pitchFamily="18" charset="0"/>
                <a:cs typeface="Times New Roman" panose="02020603050405020304" pitchFamily="18" charset="0"/>
              </a:rPr>
              <a:t>- Nhà thiết kế sản phẩm và may mặc</a:t>
            </a:r>
          </a:p>
          <a:p>
            <a:r>
              <a:rPr lang="en-US" sz="2800">
                <a:latin typeface="Times New Roman" panose="02020603050405020304" pitchFamily="18" charset="0"/>
                <a:cs typeface="Times New Roman" panose="02020603050405020304" pitchFamily="18" charset="0"/>
              </a:rPr>
              <a:t>- Kỹ sư cơ học và cơ khí</a:t>
            </a:r>
          </a:p>
          <a:p>
            <a:r>
              <a:rPr lang="en-US" sz="2800">
                <a:latin typeface="Times New Roman" panose="02020603050405020304" pitchFamily="18" charset="0"/>
                <a:cs typeface="Times New Roman" panose="02020603050405020304" pitchFamily="18" charset="0"/>
              </a:rPr>
              <a:t>- Kỹ sư hàng không vũ trụ</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76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572390"/>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1.Nêu ví dụ về một sản phẩm công nghệ trong gia đình em mà khi chế tạo cần đến bản vẽ thiết kế và sự phát triển của sản phẩm này do thiết kế đem lại.</a:t>
            </a:r>
          </a:p>
        </p:txBody>
      </p:sp>
      <p:sp>
        <p:nvSpPr>
          <p:cNvPr id="2" name="Rectangle 1"/>
          <p:cNvSpPr/>
          <p:nvPr/>
        </p:nvSpPr>
        <p:spPr>
          <a:xfrm>
            <a:off x="2190161" y="1769862"/>
            <a:ext cx="928226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 thoại.</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 phát triển của điện thoại được hiển hiện trong hình sau</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1542" y="3142472"/>
            <a:ext cx="8050491" cy="2118447"/>
          </a:xfrm>
          <a:prstGeom prst="rect">
            <a:avLst/>
          </a:prstGeom>
        </p:spPr>
      </p:pic>
      <p:sp>
        <p:nvSpPr>
          <p:cNvPr id="6" name="Rectangle 5"/>
          <p:cNvSpPr/>
          <p:nvPr/>
        </p:nvSpPr>
        <p:spPr>
          <a:xfrm>
            <a:off x="2369270" y="5260920"/>
            <a:ext cx="839614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 có thiết kế, điện thoại ngày nay trở nên nhỏ gọn, có thể mang trong người khi đi lại và có nhiều tính năng hơn.</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1200329"/>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Chọn 2 trong số các nghề giới thiệu trong Bảng 18.1, hãy so sánh về nhiệm vụ chủ yếu của hai nghề đó; tự đánh giá bản thân và cho biết em có hứng thú, phù hợp thực hiện các nhiệm vụ </a:t>
            </a:r>
            <a:r>
              <a:rPr lang="en-US" sz="2400" b="1">
                <a:latin typeface="Times New Roman" panose="02020603050405020304" pitchFamily="18" charset="0"/>
                <a:cs typeface="Times New Roman" panose="02020603050405020304" pitchFamily="18" charset="0"/>
              </a:rPr>
              <a:t>đó </a:t>
            </a:r>
            <a:r>
              <a:rPr lang="en-US" sz="2400" b="1" smtClean="0">
                <a:latin typeface="Times New Roman" panose="02020603050405020304" pitchFamily="18" charset="0"/>
                <a:cs typeface="Times New Roman" panose="02020603050405020304" pitchFamily="18" charset="0"/>
              </a:rPr>
              <a:t>không</a:t>
            </a:r>
            <a:r>
              <a:rPr lang="en-US"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6957920"/>
              </p:ext>
            </p:extLst>
          </p:nvPr>
        </p:nvGraphicFramePr>
        <p:xfrm>
          <a:off x="180527" y="1407718"/>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5866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8" y="182114"/>
            <a:ext cx="11783504"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2. - Hai nghề: nhà thiết kế và trang trí nội thất, kĩ sư vũ trụ hàng không</a:t>
            </a:r>
          </a:p>
          <a:p>
            <a:r>
              <a:rPr lang="vi-VN" sz="2400">
                <a:solidFill>
                  <a:srgbClr val="0000FF"/>
                </a:solidFill>
                <a:latin typeface="Times New Roman" panose="02020603050405020304" pitchFamily="18" charset="0"/>
                <a:cs typeface="Times New Roman" panose="02020603050405020304" pitchFamily="18" charset="0"/>
              </a:rPr>
              <a:t>- Nhiệm vụ chủ yếu:</a:t>
            </a:r>
          </a:p>
          <a:p>
            <a:r>
              <a:rPr lang="vi-VN" sz="2400">
                <a:solidFill>
                  <a:srgbClr val="0000FF"/>
                </a:solidFill>
                <a:latin typeface="Times New Roman" panose="02020603050405020304" pitchFamily="18" charset="0"/>
                <a:cs typeface="Times New Roman" panose="02020603050405020304" pitchFamily="18" charset="0"/>
              </a:rPr>
              <a:t>+ Nhà thiết kế và trang trí nội thất: Thiết kế và cải tạo nội thất (vẽ sơ đồ mặt bằng ban đầu cho đến việc đặt điểm nhấn trang trí cuối cùng), nâng cao vẻ ngoài, nâng cao chức năng của một căn phòng; giúp khách hàng quyết định phong cách, chọn bảng màu, mua đồ nội thất và trang bị phụ kiện, ...</a:t>
            </a:r>
          </a:p>
          <a:p>
            <a:r>
              <a:rPr lang="vi-VN" sz="2400">
                <a:solidFill>
                  <a:srgbClr val="0000FF"/>
                </a:solidFill>
                <a:latin typeface="Times New Roman" panose="02020603050405020304" pitchFamily="18" charset="0"/>
                <a:cs typeface="Times New Roman" panose="02020603050405020304" pitchFamily="18" charset="0"/>
              </a:rPr>
              <a:t>+ Kĩ sư vũ trụ hàng không: Đánh giá các yêu cầu thiết kế, nghiên cứu, phát triển các kỹ thuật thiết kế, thực hiện các thiết kế và quy trình kiểm tra; tiến hành các nghiên cứu lý thuyết và thực tế; đo lường, cải thiện hiệu suất hoạt động của máy bay, các bộ phận hợp thành và hệ thống; tham gia vào các chuyến bay thử nghiệm, kiểm tra, đánh giá, sửa đổi các sản phẩm thử nghiệm khi có vấn đề phát sinh; phân tích các dữ liệu, áp dụng các quy tắc khoa học và công nghệ để chế tạo máy bay, các bộ phận hợp thành và thiết bị hỗ trợ; giám sát việc lắp ráp, lắp đặt; ...</a:t>
            </a:r>
          </a:p>
          <a:p>
            <a:r>
              <a:rPr lang="vi-VN" sz="2400">
                <a:solidFill>
                  <a:srgbClr val="0000FF"/>
                </a:solidFill>
                <a:latin typeface="Times New Roman" panose="02020603050405020304" pitchFamily="18" charset="0"/>
                <a:cs typeface="Times New Roman" panose="02020603050405020304" pitchFamily="18" charset="0"/>
              </a:rPr>
              <a:t>- Em tự đánh giá bản thân có hứng thú, phù hợp với nghề thiết kế và trang trí nội thất</a:t>
            </a:r>
          </a:p>
        </p:txBody>
      </p:sp>
    </p:spTree>
    <p:extLst>
      <p:ext uri="{BB962C8B-B14F-4D97-AF65-F5344CB8AC3E}">
        <p14:creationId xmlns:p14="http://schemas.microsoft.com/office/powerpoint/2010/main" val="1317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Thiết kế cáp treo (Hình 18.1) là giải pháp cho vấn đề gì và mang lại những lợi ích gì?</a:t>
            </a:r>
          </a:p>
        </p:txBody>
      </p:sp>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Hãy </a:t>
            </a:r>
            <a:r>
              <a:rPr lang="en-US" sz="2800" b="1">
                <a:latin typeface="Times New Roman" panose="02020603050405020304" pitchFamily="18" charset="0"/>
                <a:cs typeface="Times New Roman" panose="02020603050405020304" pitchFamily="18" charset="0"/>
              </a:rPr>
              <a:t>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
        <p:nvSpPr>
          <p:cNvPr id="2" name="Rectangle 1"/>
          <p:cNvSpPr/>
          <p:nvPr/>
        </p:nvSpPr>
        <p:spPr>
          <a:xfrm>
            <a:off x="2048106" y="2716459"/>
            <a:ext cx="9857947"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Ngành nghề liên quan đến thiết kế điện thoại:</a:t>
            </a:r>
          </a:p>
          <a:p>
            <a:r>
              <a:rPr lang="vi-VN" sz="240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r>
              <a:rPr lang="vi-VN" sz="240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a:p>
            <a:r>
              <a:rPr lang="vi-VN" sz="2400">
                <a:solidFill>
                  <a:srgbClr val="0000FF"/>
                </a:solidFill>
                <a:latin typeface="Times New Roman" panose="02020603050405020304" pitchFamily="18" charset="0"/>
                <a:cs typeface="Times New Roman" panose="02020603050405020304" pitchFamily="18" charset="0"/>
              </a:rPr>
              <a:t>2. Sản phẩm: ti vi</a:t>
            </a:r>
          </a:p>
          <a:p>
            <a:r>
              <a:rPr lang="vi-VN" sz="240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a:solidFill>
                  <a:srgbClr val="0000FF"/>
                </a:solidFill>
                <a:latin typeface="Times New Roman" panose="02020603050405020304" pitchFamily="18" charset="0"/>
                <a:cs typeface="Times New Roman" panose="02020603050405020304" pitchFamily="18" charset="0"/>
              </a:rPr>
              <a:t>+ Giai đoạn 1920: từ những chiếc radio có hình ảnh đến hình ảnh có màu</a:t>
            </a:r>
          </a:p>
          <a:p>
            <a:r>
              <a:rPr lang="vi-VN" sz="240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18.1. Tháp treo</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7522590" y="331820"/>
            <a:ext cx="389861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Thiết kế cáp treo là giải pháp cho vấn đề di chuyển ở những nơi địa hình cao và gập ghềnh.</a:t>
            </a:r>
          </a:p>
          <a:p>
            <a:r>
              <a:rPr lang="vi-VN" sz="2800">
                <a:solidFill>
                  <a:srgbClr val="FF0000"/>
                </a:solidFill>
                <a:latin typeface="Times New Roman" panose="02020603050405020304" pitchFamily="18" charset="0"/>
                <a:cs typeface="Times New Roman" panose="02020603050405020304" pitchFamily="18" charset="0"/>
              </a:rPr>
              <a:t>Nó đem lại sự an toàn, tiện ích cũng như rút gọn thời gian di chuyển.</a:t>
            </a:r>
          </a:p>
        </p:txBody>
      </p:sp>
    </p:spTree>
    <p:extLst>
      <p:ext uri="{BB962C8B-B14F-4D97-AF65-F5344CB8AC3E}">
        <p14:creationId xmlns:p14="http://schemas.microsoft.com/office/powerpoint/2010/main" val="38109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6"/>
            <a:ext cx="8440156" cy="6503323"/>
          </a:xfrm>
          <a:prstGeom prst="rect">
            <a:avLst/>
          </a:prstGeom>
        </p:spPr>
      </p:pic>
    </p:spTree>
    <p:extLst>
      <p:ext uri="{BB962C8B-B14F-4D97-AF65-F5344CB8AC3E}">
        <p14:creationId xmlns:p14="http://schemas.microsoft.com/office/powerpoint/2010/main" val="3159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7"/>
            <a:ext cx="8440156" cy="3496174"/>
          </a:xfrm>
          <a:prstGeom prst="rect">
            <a:avLst/>
          </a:prstGeom>
        </p:spPr>
      </p:pic>
      <p:sp>
        <p:nvSpPr>
          <p:cNvPr id="2" name="Rectangle 1"/>
          <p:cNvSpPr/>
          <p:nvPr/>
        </p:nvSpPr>
        <p:spPr>
          <a:xfrm>
            <a:off x="597031" y="3962236"/>
            <a:ext cx="9725320"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240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2400">
                <a:solidFill>
                  <a:srgbClr val="FF0000"/>
                </a:solidFill>
                <a:latin typeface="Times New Roman" panose="02020603050405020304" pitchFamily="18" charset="0"/>
                <a:cs typeface="Times New Roman" panose="02020603050405020304" pitchFamily="18" charset="0"/>
              </a:rPr>
              <a:t>c.</a:t>
            </a:r>
          </a:p>
          <a:p>
            <a:r>
              <a:rPr lang="vi-VN" sz="240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240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2400">
                <a:solidFill>
                  <a:srgbClr val="FF0000"/>
                </a:solidFill>
                <a:latin typeface="Times New Roman" panose="02020603050405020304" pitchFamily="18" charset="0"/>
                <a:cs typeface="Times New Roman" panose="02020603050405020304" pitchFamily="18" charset="0"/>
              </a:rPr>
              <a:t>g. Thiết kế thang nước để đưa nước lên cao.</a:t>
            </a:r>
          </a:p>
        </p:txBody>
      </p:sp>
    </p:spTree>
    <p:extLst>
      <p:ext uri="{BB962C8B-B14F-4D97-AF65-F5344CB8AC3E}">
        <p14:creationId xmlns:p14="http://schemas.microsoft.com/office/powerpoint/2010/main" val="33119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1.Mục đích </a:t>
            </a:r>
          </a:p>
          <a:p>
            <a:r>
              <a:rPr lang="en-US" sz="2800">
                <a:latin typeface="Times New Roman" panose="02020603050405020304" pitchFamily="18" charset="0"/>
                <a:cs typeface="Times New Roman" panose="02020603050405020304" pitchFamily="18" charset="0"/>
              </a:rPr>
              <a:t>- Thiết kế kỹ thuật là hoạt động sáng tạo nhằm tìm kiếm những ý tưởng và giải pháp thể hiện dưới dạng hồ sơ kỹ thuật để tạo ra sản phẩm, dịch vụ đáp ứng nhu cầu của con người, giải quyết vấn đề trong đời sống và sản xuất</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0" y="127510"/>
            <a:ext cx="6787593" cy="6113033"/>
          </a:xfrm>
          <a:prstGeom prst="rect">
            <a:avLst/>
          </a:prstGeom>
        </p:spPr>
      </p:pic>
      <p:sp>
        <p:nvSpPr>
          <p:cNvPr id="5" name="TextBox 4"/>
          <p:cNvSpPr txBox="1"/>
          <p:nvPr/>
        </p:nvSpPr>
        <p:spPr>
          <a:xfrm>
            <a:off x="659876" y="6315959"/>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409467" y="443060"/>
            <a:ext cx="454372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1" y="127510"/>
            <a:ext cx="5618670" cy="6113033"/>
          </a:xfrm>
          <a:prstGeom prst="rect">
            <a:avLst/>
          </a:prstGeom>
        </p:spPr>
      </p:pic>
      <p:sp>
        <p:nvSpPr>
          <p:cNvPr id="5" name="TextBox 4"/>
          <p:cNvSpPr txBox="1"/>
          <p:nvPr/>
        </p:nvSpPr>
        <p:spPr>
          <a:xfrm>
            <a:off x="282803" y="6240543"/>
            <a:ext cx="6438508"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18.3. Một số sản phẩm công nghệ trong gia đình</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127510"/>
            <a:ext cx="5599522"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165130" y="2824223"/>
            <a:ext cx="5910605" cy="3785652"/>
          </a:xfrm>
          <a:prstGeom prst="rect">
            <a:avLst/>
          </a:prstGeom>
        </p:spPr>
        <p:txBody>
          <a:bodyPr wrap="square">
            <a:spAutoFit/>
          </a:bodyPr>
          <a:lstStyle/>
          <a:p>
            <a:r>
              <a:rPr lang="vi-VN"/>
              <a:t> </a:t>
            </a:r>
            <a:r>
              <a:rPr lang="vi-VN" sz="2000">
                <a:solidFill>
                  <a:srgbClr val="FF0000"/>
                </a:solidFill>
                <a:latin typeface="Times New Roman" panose="02020603050405020304" pitchFamily="18" charset="0"/>
                <a:cs typeface="Times New Roman" panose="02020603050405020304" pitchFamily="18" charset="0"/>
              </a:rPr>
              <a:t>1.Sản phẩm 1: điện thoại di động</a:t>
            </a:r>
          </a:p>
          <a:p>
            <a:r>
              <a:rPr lang="vi-VN" sz="2000">
                <a:solidFill>
                  <a:srgbClr val="FF0000"/>
                </a:solidFill>
                <a:latin typeface="Times New Roman" panose="02020603050405020304" pitchFamily="18" charset="0"/>
                <a:cs typeface="Times New Roman" panose="02020603050405020304" pitchFamily="18" charset="0"/>
              </a:rPr>
              <a:t>Sản phẩm đáp ứng nhu cầu liên lạc giữa các cá nhân trong khoảng cách xa, giải quyết việc liên lạc khẩn cấp và thay thế cho phương thức thư từ như </a:t>
            </a:r>
            <a:r>
              <a:rPr lang="vi-VN" sz="2000">
                <a:solidFill>
                  <a:srgbClr val="FF0000"/>
                </a:solidFill>
                <a:latin typeface="Times New Roman" panose="02020603050405020304" pitchFamily="18" charset="0"/>
                <a:cs typeface="Times New Roman" panose="02020603050405020304" pitchFamily="18" charset="0"/>
              </a:rPr>
              <a:t>ngày </a:t>
            </a:r>
            <a:r>
              <a:rPr lang="vi-VN" sz="2000" smtClean="0">
                <a:solidFill>
                  <a:srgbClr val="FF0000"/>
                </a:solidFill>
                <a:latin typeface="Times New Roman" panose="02020603050405020304" pitchFamily="18" charset="0"/>
                <a:cs typeface="Times New Roman" panose="02020603050405020304" pitchFamily="18" charset="0"/>
              </a:rPr>
              <a:t>xưa</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2: ấm siêu tốc</a:t>
            </a:r>
          </a:p>
          <a:p>
            <a:r>
              <a:rPr lang="vi-VN" sz="2000">
                <a:solidFill>
                  <a:srgbClr val="FF0000"/>
                </a:solidFill>
                <a:latin typeface="Times New Roman" panose="02020603050405020304" pitchFamily="18" charset="0"/>
                <a:cs typeface="Times New Roman" panose="02020603050405020304" pitchFamily="18" charset="0"/>
              </a:rPr>
              <a:t>Sản phẩm đáp ứng nhu cầu cần nước nóng trong thời gian ngắn, giải quyết những vấn đề trong việc thụ nước nóng và chỉ mất </a:t>
            </a:r>
            <a:r>
              <a:rPr lang="vi-VN" sz="2000">
                <a:solidFill>
                  <a:srgbClr val="FF0000"/>
                </a:solidFill>
                <a:latin typeface="Times New Roman" panose="02020603050405020304" pitchFamily="18" charset="0"/>
                <a:cs typeface="Times New Roman" panose="02020603050405020304" pitchFamily="18" charset="0"/>
              </a:rPr>
              <a:t>3 </a:t>
            </a:r>
            <a:r>
              <a:rPr lang="vi-VN" sz="2000" smtClean="0">
                <a:solidFill>
                  <a:srgbClr val="FF0000"/>
                </a:solidFill>
                <a:latin typeface="Times New Roman" panose="02020603050405020304" pitchFamily="18" charset="0"/>
                <a:cs typeface="Times New Roman" panose="02020603050405020304" pitchFamily="18" charset="0"/>
              </a:rPr>
              <a:t>phút</a:t>
            </a:r>
            <a:r>
              <a:rPr lang="en-US" sz="2000" smtClean="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3: điều hoà</a:t>
            </a:r>
          </a:p>
          <a:p>
            <a:r>
              <a:rPr lang="vi-VN" sz="2000">
                <a:solidFill>
                  <a:srgbClr val="FF0000"/>
                </a:solidFill>
                <a:latin typeface="Times New Roman" panose="02020603050405020304" pitchFamily="18" charset="0"/>
                <a:cs typeface="Times New Roman" panose="02020603050405020304" pitchFamily="18" charset="0"/>
              </a:rPr>
              <a:t>Sản phẩm đáp ứng nhu cầu vấn đề nhiệt độ/thời tiết khắc nghiệt, giải quyết những vấn đề: nhiệt độ cao gây nóng trong mùa hè, nhiệt độ thấp lạnh trong </a:t>
            </a:r>
            <a:r>
              <a:rPr lang="vi-VN" sz="2000">
                <a:solidFill>
                  <a:srgbClr val="FF0000"/>
                </a:solidFill>
                <a:latin typeface="Times New Roman" panose="02020603050405020304" pitchFamily="18" charset="0"/>
                <a:cs typeface="Times New Roman" panose="02020603050405020304" pitchFamily="18" charset="0"/>
              </a:rPr>
              <a:t>mùa </a:t>
            </a:r>
            <a:r>
              <a:rPr lang="vi-VN" sz="2000" smtClean="0">
                <a:solidFill>
                  <a:srgbClr val="FF0000"/>
                </a:solidFill>
                <a:latin typeface="Times New Roman" panose="02020603050405020304" pitchFamily="18" charset="0"/>
                <a:cs typeface="Times New Roman" panose="02020603050405020304" pitchFamily="18" charset="0"/>
              </a:rPr>
              <a:t>đông</a:t>
            </a:r>
            <a:r>
              <a:rPr lang="en-US" smtClean="0"/>
              <a:t>.</a:t>
            </a:r>
            <a:endParaRPr lang="vi-VN"/>
          </a:p>
        </p:txBody>
      </p:sp>
    </p:spTree>
    <p:extLst>
      <p:ext uri="{BB962C8B-B14F-4D97-AF65-F5344CB8AC3E}">
        <p14:creationId xmlns:p14="http://schemas.microsoft.com/office/powerpoint/2010/main" val="35397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6867" y="201660"/>
            <a:ext cx="2865748" cy="612475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a:t>
            </a:r>
            <a:r>
              <a:rPr lang="vi-VN"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bên </a:t>
            </a:r>
            <a:r>
              <a:rPr lang="vi-VN" sz="2800" b="1" smtClean="0">
                <a:latin typeface="Times New Roman" panose="02020603050405020304" pitchFamily="18" charset="0"/>
                <a:cs typeface="Times New Roman" panose="02020603050405020304" pitchFamily="18" charset="0"/>
              </a:rPr>
              <a:t>và </a:t>
            </a:r>
            <a:r>
              <a:rPr lang="vi-VN" sz="2800" b="1">
                <a:latin typeface="Times New Roman" panose="02020603050405020304" pitchFamily="18" charset="0"/>
                <a:cs typeface="Times New Roman" panose="02020603050405020304" pitchFamily="18" charset="0"/>
              </a:rPr>
              <a:t>cho biết:</a:t>
            </a:r>
          </a:p>
          <a:p>
            <a:r>
              <a:rPr lang="vi-VN" sz="2800" b="1">
                <a:latin typeface="Times New Roman" panose="02020603050405020304" pitchFamily="18" charset="0"/>
                <a:cs typeface="Times New Roman" panose="02020603050405020304" pitchFamily="18" charset="0"/>
              </a:rPr>
              <a:t>a. Đặc điểm của ti vi qua các thời kì.</a:t>
            </a:r>
          </a:p>
          <a:p>
            <a:r>
              <a:rPr lang="vi-VN" sz="2800" b="1">
                <a:latin typeface="Times New Roman" panose="02020603050405020304" pitchFamily="18" charset="0"/>
                <a:cs typeface="Times New Roman" panose="02020603050405020304" pitchFamily="18" charset="0"/>
              </a:rPr>
              <a:t>b. Thiết kế kĩ thuật đóng vai trò như thế nào trong sự phát triển của sản phẩm này?</a:t>
            </a:r>
          </a:p>
          <a:p>
            <a:r>
              <a:rPr lang="vi-VN" sz="2800" b="1">
                <a:latin typeface="Times New Roman" panose="02020603050405020304" pitchFamily="18" charset="0"/>
                <a:cs typeface="Times New Roman" panose="02020603050405020304" pitchFamily="18" charset="0"/>
              </a:rPr>
              <a:t>c. Công nghệ đã thay đổi như thế nào?</a:t>
            </a:r>
          </a:p>
        </p:txBody>
      </p:sp>
      <p:pic>
        <p:nvPicPr>
          <p:cNvPr id="5" name="Picture 4"/>
          <p:cNvPicPr>
            <a:picLocks noChangeAspect="1"/>
          </p:cNvPicPr>
          <p:nvPr/>
        </p:nvPicPr>
        <p:blipFill>
          <a:blip r:embed="rId2"/>
          <a:stretch>
            <a:fillRect/>
          </a:stretch>
        </p:blipFill>
        <p:spPr>
          <a:xfrm>
            <a:off x="288046" y="75415"/>
            <a:ext cx="4331088"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a) Ti vi đen trắng, rất dày, rất nặng.</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703975" y="75416"/>
            <a:ext cx="408180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a:t>
            </a:r>
            <a:r>
              <a:rPr lang="en-US" sz="2000" b="1" i="1" smtClean="0">
                <a:latin typeface="Times New Roman" panose="02020603050405020304" pitchFamily="18" charset="0"/>
                <a:cs typeface="Times New Roman" panose="02020603050405020304" pitchFamily="18" charset="0"/>
              </a:rPr>
              <a:t>) Ti vi màu, kích thước và màn hình hạn chế, rất nặng.</a:t>
            </a:r>
            <a:endParaRPr lang="en-US" sz="20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856322" y="3912123"/>
            <a:ext cx="4279769" cy="2300139"/>
          </a:xfrm>
          <a:prstGeom prst="rect">
            <a:avLst/>
          </a:prstGeom>
        </p:spPr>
      </p:pic>
      <p:sp>
        <p:nvSpPr>
          <p:cNvPr id="10" name="TextBox 9"/>
          <p:cNvSpPr txBox="1"/>
          <p:nvPr/>
        </p:nvSpPr>
        <p:spPr>
          <a:xfrm>
            <a:off x="2455680" y="6212262"/>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a:t>
            </a:r>
            <a:r>
              <a:rPr lang="en-US" sz="2000" b="1" i="1" smtClean="0">
                <a:latin typeface="Times New Roman" panose="02020603050405020304" pitchFamily="18" charset="0"/>
                <a:cs typeface="Times New Roman" panose="02020603050405020304" pitchFamily="18" charset="0"/>
              </a:rPr>
              <a:t>) Ti vi màn hình phằng, mỏng, nhẹ, kích thước màn hình lớn, hình ảnh rất đẹp và thật.</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9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1451</TotalTime>
  <Words>2846</Words>
  <Application>Microsoft Office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140</cp:revision>
  <dcterms:created xsi:type="dcterms:W3CDTF">2023-06-21T22:05:51Z</dcterms:created>
  <dcterms:modified xsi:type="dcterms:W3CDTF">2023-07-01T05:55:21Z</dcterms:modified>
</cp:coreProperties>
</file>