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441" r:id="rId4"/>
    <p:sldId id="444" r:id="rId5"/>
    <p:sldId id="442" r:id="rId6"/>
    <p:sldId id="426" r:id="rId7"/>
    <p:sldId id="445" r:id="rId8"/>
    <p:sldId id="443" r:id="rId9"/>
    <p:sldId id="446" r:id="rId10"/>
    <p:sldId id="335" r:id="rId11"/>
    <p:sldId id="448" r:id="rId12"/>
    <p:sldId id="447" r:id="rId13"/>
    <p:sldId id="276" r:id="rId14"/>
    <p:sldId id="44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60" autoAdjust="0"/>
    <p:restoredTop sz="94660"/>
  </p:normalViewPr>
  <p:slideViewPr>
    <p:cSldViewPr snapToGrid="0">
      <p:cViewPr varScale="1">
        <p:scale>
          <a:sx n="81" d="100"/>
          <a:sy n="81" d="100"/>
        </p:scale>
        <p:origin x="72" y="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7/1/2023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92569" y="120859"/>
            <a:ext cx="8727952"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19. CÁC BƯỚC CƠ BẢN TRONGTHIẾT </a:t>
            </a:r>
            <a:r>
              <a:rPr lang="en-US" sz="2400" b="1" smtClean="0">
                <a:solidFill>
                  <a:srgbClr val="FF0000"/>
                </a:solidFill>
                <a:latin typeface="Times New Roman" panose="02020603050405020304" pitchFamily="18" charset="0"/>
                <a:cs typeface="Times New Roman" panose="02020603050405020304" pitchFamily="18" charset="0"/>
              </a:rPr>
              <a:t>KẾ KỸ THUẬT</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5" name="Picture 4"/>
          <p:cNvPicPr>
            <a:picLocks noChangeAspect="1"/>
          </p:cNvPicPr>
          <p:nvPr/>
        </p:nvPicPr>
        <p:blipFill>
          <a:blip r:embed="rId3"/>
          <a:stretch>
            <a:fillRect/>
          </a:stretch>
        </p:blipFill>
        <p:spPr>
          <a:xfrm>
            <a:off x="360688" y="700452"/>
            <a:ext cx="6242335" cy="5805856"/>
          </a:xfrm>
          <a:prstGeom prst="rect">
            <a:avLst/>
          </a:prstGeom>
        </p:spPr>
      </p:pic>
      <p:pic>
        <p:nvPicPr>
          <p:cNvPr id="7" name="Picture 6"/>
          <p:cNvPicPr>
            <a:picLocks noChangeAspect="1"/>
          </p:cNvPicPr>
          <p:nvPr/>
        </p:nvPicPr>
        <p:blipFill>
          <a:blip r:embed="rId4"/>
          <a:stretch>
            <a:fillRect/>
          </a:stretch>
        </p:blipFill>
        <p:spPr>
          <a:xfrm>
            <a:off x="6603023" y="700452"/>
            <a:ext cx="5206249" cy="5673971"/>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3970318"/>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Kể tên các bước cơ bản trong thiết kế kĩ thuật.</a:t>
            </a:r>
          </a:p>
          <a:p>
            <a:r>
              <a:rPr lang="en-US" sz="2800" b="1">
                <a:latin typeface="Times New Roman" panose="02020603050405020304" pitchFamily="18" charset="0"/>
                <a:cs typeface="Times New Roman" panose="02020603050405020304" pitchFamily="18" charset="0"/>
              </a:rPr>
              <a:t>Bài 2. Bản vẽ thiết kế sản phẩm có đáp ứng được yêu cầu không nếu bỏ qua bước đánh giá và hiệu chỉnh? Vì sao?</a:t>
            </a:r>
          </a:p>
          <a:p>
            <a:r>
              <a:rPr lang="en-US" sz="2800" b="1">
                <a:latin typeface="Times New Roman" panose="02020603050405020304" pitchFamily="18" charset="0"/>
                <a:cs typeface="Times New Roman" panose="02020603050405020304" pitchFamily="18" charset="0"/>
              </a:rPr>
              <a:t>Bài 3. Trong các bước nêu trên của quá trình thiết kế kĩ thuật, bước nào thể hiện tính mới, tính sáng tạo của sản phẩm, giải pháp?</a:t>
            </a:r>
          </a:p>
          <a:p>
            <a:r>
              <a:rPr lang="en-US" sz="2800" b="1">
                <a:latin typeface="Times New Roman" panose="02020603050405020304" pitchFamily="18" charset="0"/>
                <a:cs typeface="Times New Roman" panose="02020603050405020304" pitchFamily="18" charset="0"/>
              </a:rPr>
              <a:t>Bài 4. Hãy quan sát môi trường xung quanh và công việc hàng ngày của bản thân em, chỉ ra một vấn đề hoặc nhu cầu cần được giải quyết. Mô tả cụ thể tình huống và xác định cần thiết kế sản phẩm? Nêu ba tiêu chí cần đạt của sản phẩm dự định thiết kế.</a:t>
            </a:r>
          </a:p>
        </p:txBody>
      </p:sp>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446202" y="440260"/>
            <a:ext cx="11375010" cy="5262979"/>
          </a:xfrm>
          <a:prstGeom prst="rect">
            <a:avLst/>
          </a:prstGeom>
        </p:spPr>
        <p:txBody>
          <a:bodyPr wrap="square">
            <a:spAutoFit/>
          </a:bodyPr>
          <a:lstStyle/>
          <a:p>
            <a:r>
              <a:rPr lang="vi-VN" sz="2400">
                <a:solidFill>
                  <a:srgbClr val="0000FF"/>
                </a:solidFill>
                <a:latin typeface="Times New Roman" panose="02020603050405020304" pitchFamily="18" charset="0"/>
                <a:cs typeface="Times New Roman" panose="02020603050405020304" pitchFamily="18" charset="0"/>
              </a:rPr>
              <a:t>Bài 1.Các bước cơ bản trong thiết kế kĩ thuật:</a:t>
            </a:r>
          </a:p>
          <a:p>
            <a:r>
              <a:rPr lang="vi-VN" sz="2400">
                <a:solidFill>
                  <a:srgbClr val="0000FF"/>
                </a:solidFill>
                <a:latin typeface="Times New Roman" panose="02020603050405020304" pitchFamily="18" charset="0"/>
                <a:cs typeface="Times New Roman" panose="02020603050405020304" pitchFamily="18" charset="0"/>
              </a:rPr>
              <a:t>- + Bước 1: Xác định vấn đề, xây dựng tiêu chí cần đạt của sản phẩm</a:t>
            </a:r>
          </a:p>
          <a:p>
            <a:r>
              <a:rPr lang="vi-VN" sz="2400">
                <a:solidFill>
                  <a:srgbClr val="0000FF"/>
                </a:solidFill>
                <a:latin typeface="Times New Roman" panose="02020603050405020304" pitchFamily="18" charset="0"/>
                <a:cs typeface="Times New Roman" panose="02020603050405020304" pitchFamily="18" charset="0"/>
              </a:rPr>
              <a:t>+ Bước 2: Tìm hiểu tổng quan, đề xuất và lựa chọn giải pháp</a:t>
            </a:r>
          </a:p>
          <a:p>
            <a:r>
              <a:rPr lang="vi-VN" sz="2400">
                <a:solidFill>
                  <a:srgbClr val="0000FF"/>
                </a:solidFill>
                <a:latin typeface="Times New Roman" panose="02020603050405020304" pitchFamily="18" charset="0"/>
                <a:cs typeface="Times New Roman" panose="02020603050405020304" pitchFamily="18" charset="0"/>
              </a:rPr>
              <a:t>+ Bước 3: Xây dựng nguyên mẫu</a:t>
            </a:r>
          </a:p>
          <a:p>
            <a:r>
              <a:rPr lang="vi-VN" sz="2400">
                <a:solidFill>
                  <a:srgbClr val="0000FF"/>
                </a:solidFill>
                <a:latin typeface="Times New Roman" panose="02020603050405020304" pitchFamily="18" charset="0"/>
                <a:cs typeface="Times New Roman" panose="02020603050405020304" pitchFamily="18" charset="0"/>
              </a:rPr>
              <a:t>+ Bước 4: Thử nghiệm và đánh giá</a:t>
            </a:r>
          </a:p>
          <a:p>
            <a:r>
              <a:rPr lang="vi-VN" sz="2400">
                <a:solidFill>
                  <a:srgbClr val="0000FF"/>
                </a:solidFill>
                <a:latin typeface="Times New Roman" panose="02020603050405020304" pitchFamily="18" charset="0"/>
                <a:cs typeface="Times New Roman" panose="02020603050405020304" pitchFamily="18" charset="0"/>
              </a:rPr>
              <a:t>+ Bước 5: Lập hồ sơ kĩ thuật.</a:t>
            </a:r>
          </a:p>
          <a:p>
            <a:r>
              <a:rPr lang="vi-VN" sz="2400">
                <a:solidFill>
                  <a:srgbClr val="0000FF"/>
                </a:solidFill>
                <a:latin typeface="Times New Roman" panose="02020603050405020304" pitchFamily="18" charset="0"/>
                <a:cs typeface="Times New Roman" panose="02020603050405020304" pitchFamily="18" charset="0"/>
              </a:rPr>
              <a:t>Bài 2. Bản vẽ thiết kế sản phẩm không đáp ứng được yêu cầu nếu bỏ qua bước đánh giá và hiệu chỉnh. Vì sản phẩm ban đầu có thể có những bộ phận thiết kế chưa phù hợp vì thế cần đánh giá mức độ đáp ứng của các yêu cầu đặt ra để xác định những bộ phận chưa phù hợp để hiệu chỉnh cải tiến.</a:t>
            </a:r>
          </a:p>
          <a:p>
            <a:r>
              <a:rPr lang="vi-VN" sz="2400">
                <a:solidFill>
                  <a:srgbClr val="0000FF"/>
                </a:solidFill>
                <a:latin typeface="Times New Roman" panose="02020603050405020304" pitchFamily="18" charset="0"/>
                <a:cs typeface="Times New Roman" panose="02020603050405020304" pitchFamily="18" charset="0"/>
              </a:rPr>
              <a:t>Bài 3. Bước 2 là bước thể hiện tính mới, tính sáng tạo của sản phẩm, giải pháp.</a:t>
            </a:r>
          </a:p>
          <a:p>
            <a:r>
              <a:rPr lang="vi-VN" sz="2400">
                <a:solidFill>
                  <a:srgbClr val="0000FF"/>
                </a:solidFill>
                <a:latin typeface="Times New Roman" panose="02020603050405020304" pitchFamily="18" charset="0"/>
                <a:cs typeface="Times New Roman" panose="02020603050405020304" pitchFamily="18" charset="0"/>
              </a:rPr>
              <a:t>Bài 4. - Nhu cầu: chiếc ghế ngồi học</a:t>
            </a:r>
          </a:p>
          <a:p>
            <a:r>
              <a:rPr lang="vi-VN" sz="2400">
                <a:solidFill>
                  <a:srgbClr val="0000FF"/>
                </a:solidFill>
                <a:latin typeface="Times New Roman" panose="02020603050405020304" pitchFamily="18" charset="0"/>
                <a:cs typeface="Times New Roman" panose="02020603050405020304" pitchFamily="18" charset="0"/>
              </a:rPr>
              <a:t>- Tình huống cụ thể: em được ba mẹ tặng cho một chiếc bàn nhỏ rất xinh. Em muốn dùng nó </a:t>
            </a:r>
          </a:p>
        </p:txBody>
      </p:sp>
    </p:spTree>
    <p:extLst>
      <p:ext uri="{BB962C8B-B14F-4D97-AF65-F5344CB8AC3E}">
        <p14:creationId xmlns:p14="http://schemas.microsoft.com/office/powerpoint/2010/main" val="359181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anim calcmode="lin" valueType="num">
                                      <p:cBhvr>
                                        <p:cTn id="1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1000"/>
                                        <p:tgtEl>
                                          <p:spTgt spid="2">
                                            <p:txEl>
                                              <p:pRg st="2" end="2"/>
                                            </p:txEl>
                                          </p:spTgt>
                                        </p:tgtEl>
                                      </p:cBhvr>
                                    </p:animEffect>
                                    <p:anim calcmode="lin" valueType="num">
                                      <p:cBhvr>
                                        <p:cTn id="2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1000"/>
                                        <p:tgtEl>
                                          <p:spTgt spid="2">
                                            <p:txEl>
                                              <p:pRg st="3" end="3"/>
                                            </p:txEl>
                                          </p:spTgt>
                                        </p:tgtEl>
                                      </p:cBhvr>
                                    </p:animEffect>
                                    <p:anim calcmode="lin" valueType="num">
                                      <p:cBhvr>
                                        <p:cTn id="2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1000"/>
                                        <p:tgtEl>
                                          <p:spTgt spid="2">
                                            <p:txEl>
                                              <p:pRg st="4" end="4"/>
                                            </p:txEl>
                                          </p:spTgt>
                                        </p:tgtEl>
                                      </p:cBhvr>
                                    </p:animEffect>
                                    <p:anim calcmode="lin" valueType="num">
                                      <p:cBhvr>
                                        <p:cTn id="3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1000"/>
                                        <p:tgtEl>
                                          <p:spTgt spid="2">
                                            <p:txEl>
                                              <p:pRg st="5" end="5"/>
                                            </p:txEl>
                                          </p:spTgt>
                                        </p:tgtEl>
                                      </p:cBhvr>
                                    </p:animEffect>
                                    <p:anim calcmode="lin" valueType="num">
                                      <p:cBhvr>
                                        <p:cTn id="3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1000"/>
                                        <p:tgtEl>
                                          <p:spTgt spid="2">
                                            <p:txEl>
                                              <p:pRg st="6" end="6"/>
                                            </p:txEl>
                                          </p:spTgt>
                                        </p:tgtEl>
                                      </p:cBhvr>
                                    </p:animEffect>
                                    <p:anim calcmode="lin" valueType="num">
                                      <p:cBhvr>
                                        <p:cTn id="4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fade">
                                      <p:cBhvr>
                                        <p:cTn id="47" dur="1000"/>
                                        <p:tgtEl>
                                          <p:spTgt spid="2">
                                            <p:txEl>
                                              <p:pRg st="7" end="7"/>
                                            </p:txEl>
                                          </p:spTgt>
                                        </p:tgtEl>
                                      </p:cBhvr>
                                    </p:animEffect>
                                    <p:anim calcmode="lin" valueType="num">
                                      <p:cBhvr>
                                        <p:cTn id="48"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7" end="7"/>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
                                            <p:txEl>
                                              <p:pRg st="8" end="8"/>
                                            </p:txEl>
                                          </p:spTgt>
                                        </p:tgtEl>
                                        <p:attrNameLst>
                                          <p:attrName>style.visibility</p:attrName>
                                        </p:attrNameLst>
                                      </p:cBhvr>
                                      <p:to>
                                        <p:strVal val="visible"/>
                                      </p:to>
                                    </p:set>
                                    <p:animEffect transition="in" filter="fade">
                                      <p:cBhvr>
                                        <p:cTn id="52" dur="1000"/>
                                        <p:tgtEl>
                                          <p:spTgt spid="2">
                                            <p:txEl>
                                              <p:pRg st="8" end="8"/>
                                            </p:txEl>
                                          </p:spTgt>
                                        </p:tgtEl>
                                      </p:cBhvr>
                                    </p:animEffect>
                                    <p:anim calcmode="lin" valueType="num">
                                      <p:cBhvr>
                                        <p:cTn id="53"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8" end="8"/>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
                                            <p:txEl>
                                              <p:pRg st="9" end="9"/>
                                            </p:txEl>
                                          </p:spTgt>
                                        </p:tgtEl>
                                        <p:attrNameLst>
                                          <p:attrName>style.visibility</p:attrName>
                                        </p:attrNameLst>
                                      </p:cBhvr>
                                      <p:to>
                                        <p:strVal val="visible"/>
                                      </p:to>
                                    </p:set>
                                    <p:animEffect transition="in" filter="fade">
                                      <p:cBhvr>
                                        <p:cTn id="57" dur="1000"/>
                                        <p:tgtEl>
                                          <p:spTgt spid="2">
                                            <p:txEl>
                                              <p:pRg st="9" end="9"/>
                                            </p:txEl>
                                          </p:spTgt>
                                        </p:tgtEl>
                                      </p:cBhvr>
                                    </p:animEffect>
                                    <p:anim calcmode="lin" valueType="num">
                                      <p:cBhvr>
                                        <p:cTn id="58"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9"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a:t>
            </a:r>
            <a:r>
              <a:rPr lang="en-US" sz="2800" b="1" smtClean="0">
                <a:latin typeface="Times New Roman" panose="02020603050405020304" pitchFamily="18" charset="0"/>
                <a:cs typeface="Times New Roman" panose="02020603050405020304" pitchFamily="18" charset="0"/>
              </a:rPr>
              <a:t>5. </a:t>
            </a:r>
            <a:r>
              <a:rPr lang="en-US" sz="2800" b="1">
                <a:latin typeface="Times New Roman" panose="02020603050405020304" pitchFamily="18" charset="0"/>
                <a:cs typeface="Times New Roman" panose="02020603050405020304" pitchFamily="18" charset="0"/>
              </a:rPr>
              <a:t>Trình bày quy trình thiết kế kĩ thuật một sản phẩm học tập đơn giản (dụng cụ đựng bút, hộp đựng dụng cụ học tập,...).</a:t>
            </a:r>
          </a:p>
        </p:txBody>
      </p:sp>
    </p:spTree>
    <p:extLst>
      <p:ext uri="{BB962C8B-B14F-4D97-AF65-F5344CB8AC3E}">
        <p14:creationId xmlns:p14="http://schemas.microsoft.com/office/powerpoint/2010/main" val="43940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 Tìm hiểu một số sản phẩm tương tự có trên thị trường;</a:t>
            </a:r>
          </a:p>
          <a:p>
            <a:r>
              <a:rPr lang="en-US" sz="2800" b="1">
                <a:latin typeface="Times New Roman" panose="02020603050405020304" pitchFamily="18" charset="0"/>
                <a:cs typeface="Times New Roman" panose="02020603050405020304" pitchFamily="18" charset="0"/>
              </a:rPr>
              <a:t>2. So sánh sản phẩm của gia đình em với các sản phẩm em tìm hiểu về tính mới, tính sáng tạo.</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 Tìm hiểu một số sản phẩm tương tự có trên thị trường;</a:t>
            </a:r>
          </a:p>
          <a:p>
            <a:r>
              <a:rPr lang="en-US" sz="2800" b="1">
                <a:latin typeface="Times New Roman" panose="02020603050405020304" pitchFamily="18" charset="0"/>
                <a:cs typeface="Times New Roman" panose="02020603050405020304" pitchFamily="18" charset="0"/>
              </a:rPr>
              <a:t>2. So sánh sản phẩm của gia đình em với các sản phẩm em tìm hiểu về tính mới, tính sáng tạo.</a:t>
            </a:r>
          </a:p>
        </p:txBody>
      </p:sp>
      <p:sp>
        <p:nvSpPr>
          <p:cNvPr id="2" name="Rectangle 1"/>
          <p:cNvSpPr/>
          <p:nvPr/>
        </p:nvSpPr>
        <p:spPr>
          <a:xfrm>
            <a:off x="1200346" y="2426386"/>
            <a:ext cx="10356916" cy="1815882"/>
          </a:xfrm>
          <a:prstGeom prst="rect">
            <a:avLst/>
          </a:prstGeom>
        </p:spPr>
        <p:txBody>
          <a:bodyPr wrap="square">
            <a:spAutoFit/>
          </a:bodyPr>
          <a:lstStyle/>
          <a:p>
            <a:r>
              <a:rPr lang="vi-VN" sz="2800" smtClean="0">
                <a:solidFill>
                  <a:srgbClr val="0000FF"/>
                </a:solidFill>
                <a:latin typeface="Times New Roman" panose="02020603050405020304" pitchFamily="18" charset="0"/>
                <a:cs typeface="Times New Roman" panose="02020603050405020304" pitchFamily="18" charset="0"/>
              </a:rPr>
              <a:t>1</a:t>
            </a:r>
            <a:r>
              <a:rPr lang="vi-VN" sz="2800">
                <a:solidFill>
                  <a:srgbClr val="0000FF"/>
                </a:solidFill>
                <a:latin typeface="Times New Roman" panose="02020603050405020304" pitchFamily="18" charset="0"/>
                <a:cs typeface="Times New Roman" panose="02020603050405020304" pitchFamily="18" charset="0"/>
              </a:rPr>
              <a:t>. Ghế ngồi: ghế gỗ loại dài, ghế sofa, ghế đẩu, ...</a:t>
            </a:r>
          </a:p>
          <a:p>
            <a:r>
              <a:rPr lang="vi-VN" sz="2800">
                <a:solidFill>
                  <a:srgbClr val="0000FF"/>
                </a:solidFill>
                <a:latin typeface="Times New Roman" panose="02020603050405020304" pitchFamily="18" charset="0"/>
                <a:cs typeface="Times New Roman" panose="02020603050405020304" pitchFamily="18" charset="0"/>
              </a:rPr>
              <a:t>2. Sản phẩm gia đình: ghế gỗ loại dài</a:t>
            </a:r>
          </a:p>
          <a:p>
            <a:r>
              <a:rPr lang="vi-VN" sz="2800">
                <a:solidFill>
                  <a:srgbClr val="0000FF"/>
                </a:solidFill>
                <a:latin typeface="Times New Roman" panose="02020603050405020304" pitchFamily="18" charset="0"/>
                <a:cs typeface="Times New Roman" panose="02020603050405020304" pitchFamily="18" charset="0"/>
              </a:rPr>
              <a:t>Là kiểu thiết kế cũ, ít tính sáng tạo; so với các loại trên thị trường thì sản phẩm cứng hơn, không quá bền và giá thành khá cao</a:t>
            </a:r>
          </a:p>
        </p:txBody>
      </p:sp>
    </p:spTree>
    <p:extLst>
      <p:ext uri="{BB962C8B-B14F-4D97-AF65-F5344CB8AC3E}">
        <p14:creationId xmlns:p14="http://schemas.microsoft.com/office/powerpoint/2010/main" val="356014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775209" y="80354"/>
            <a:ext cx="4315947"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Quan sát Hình 19.1 và cho biết hai chiếc ghế ngồi có đặc điểm chung nào? Hãy dự đoán nhu cầu, vấn đề cần giải quyết ở đây là gì khiến các kĩ sư thiết kế ra những chiếc ghế như vậy?</a:t>
            </a:r>
          </a:p>
        </p:txBody>
      </p:sp>
      <p:pic>
        <p:nvPicPr>
          <p:cNvPr id="3" name="Picture 2"/>
          <p:cNvPicPr>
            <a:picLocks noChangeAspect="1"/>
          </p:cNvPicPr>
          <p:nvPr/>
        </p:nvPicPr>
        <p:blipFill>
          <a:blip r:embed="rId2"/>
          <a:stretch>
            <a:fillRect/>
          </a:stretch>
        </p:blipFill>
        <p:spPr>
          <a:xfrm>
            <a:off x="4384552" y="474161"/>
            <a:ext cx="3390657" cy="3429624"/>
          </a:xfrm>
          <a:prstGeom prst="rect">
            <a:avLst/>
          </a:prstGeom>
        </p:spPr>
      </p:pic>
      <p:pic>
        <p:nvPicPr>
          <p:cNvPr id="4" name="Picture 3"/>
          <p:cNvPicPr>
            <a:picLocks noChangeAspect="1"/>
          </p:cNvPicPr>
          <p:nvPr/>
        </p:nvPicPr>
        <p:blipFill>
          <a:blip r:embed="rId3"/>
          <a:stretch>
            <a:fillRect/>
          </a:stretch>
        </p:blipFill>
        <p:spPr>
          <a:xfrm>
            <a:off x="238643" y="474161"/>
            <a:ext cx="3884949" cy="3359285"/>
          </a:xfrm>
          <a:prstGeom prst="rect">
            <a:avLst/>
          </a:prstGeom>
        </p:spPr>
      </p:pic>
      <p:sp>
        <p:nvSpPr>
          <p:cNvPr id="5" name="TextBox 4"/>
          <p:cNvSpPr txBox="1"/>
          <p:nvPr/>
        </p:nvSpPr>
        <p:spPr>
          <a:xfrm>
            <a:off x="2945422" y="3982916"/>
            <a:ext cx="2540977"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19.1. Ghế ngồi</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775209" y="80354"/>
            <a:ext cx="4315947"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Quan sát Hình 19.1 và cho biết hai chiếc ghế ngồi có đặc điểm chung nào? Hãy dự đoán nhu cầu, vấn đề cần giải quyết ở đây là gì khiến các kĩ sư thiết kế ra những chiếc ghế như vậy?</a:t>
            </a:r>
          </a:p>
        </p:txBody>
      </p:sp>
      <p:pic>
        <p:nvPicPr>
          <p:cNvPr id="3" name="Picture 2"/>
          <p:cNvPicPr>
            <a:picLocks noChangeAspect="1"/>
          </p:cNvPicPr>
          <p:nvPr/>
        </p:nvPicPr>
        <p:blipFill>
          <a:blip r:embed="rId2"/>
          <a:stretch>
            <a:fillRect/>
          </a:stretch>
        </p:blipFill>
        <p:spPr>
          <a:xfrm>
            <a:off x="4384552" y="474161"/>
            <a:ext cx="3390657" cy="3429624"/>
          </a:xfrm>
          <a:prstGeom prst="rect">
            <a:avLst/>
          </a:prstGeom>
        </p:spPr>
      </p:pic>
      <p:pic>
        <p:nvPicPr>
          <p:cNvPr id="4" name="Picture 3"/>
          <p:cNvPicPr>
            <a:picLocks noChangeAspect="1"/>
          </p:cNvPicPr>
          <p:nvPr/>
        </p:nvPicPr>
        <p:blipFill>
          <a:blip r:embed="rId3"/>
          <a:stretch>
            <a:fillRect/>
          </a:stretch>
        </p:blipFill>
        <p:spPr>
          <a:xfrm>
            <a:off x="238643" y="474161"/>
            <a:ext cx="3884949" cy="3359285"/>
          </a:xfrm>
          <a:prstGeom prst="rect">
            <a:avLst/>
          </a:prstGeom>
        </p:spPr>
      </p:pic>
      <p:sp>
        <p:nvSpPr>
          <p:cNvPr id="5" name="TextBox 4"/>
          <p:cNvSpPr txBox="1"/>
          <p:nvPr/>
        </p:nvSpPr>
        <p:spPr>
          <a:xfrm>
            <a:off x="2945422" y="3982916"/>
            <a:ext cx="2540977"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19.1. Ghế ngồi</a:t>
            </a:r>
            <a:endParaRPr lang="en-US" sz="2000" b="1" i="1">
              <a:latin typeface="Times New Roman" panose="02020603050405020304" pitchFamily="18" charset="0"/>
              <a:cs typeface="Times New Roman" panose="02020603050405020304" pitchFamily="18" charset="0"/>
            </a:endParaRPr>
          </a:p>
        </p:txBody>
      </p:sp>
      <p:sp>
        <p:nvSpPr>
          <p:cNvPr id="6" name="Rectangle 5"/>
          <p:cNvSpPr/>
          <p:nvPr/>
        </p:nvSpPr>
        <p:spPr>
          <a:xfrm>
            <a:off x="238643" y="4542648"/>
            <a:ext cx="7462887" cy="2308324"/>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 Đặc điểm chung: dạng ghế gập</a:t>
            </a:r>
          </a:p>
          <a:p>
            <a:r>
              <a:rPr lang="vi-VN" sz="2400">
                <a:solidFill>
                  <a:srgbClr val="FF0000"/>
                </a:solidFill>
                <a:latin typeface="Times New Roman" panose="02020603050405020304" pitchFamily="18" charset="0"/>
                <a:cs typeface="Times New Roman" panose="02020603050405020304" pitchFamily="18" charset="0"/>
              </a:rPr>
              <a:t>- Những chiếc ghế này tiện lợi trong việc mang đi, di chuyển, phù hợp với các chuyến đi</a:t>
            </a:r>
          </a:p>
          <a:p>
            <a:r>
              <a:rPr lang="vi-VN" sz="2400">
                <a:solidFill>
                  <a:srgbClr val="FF0000"/>
                </a:solidFill>
                <a:latin typeface="Times New Roman" panose="02020603050405020304" pitchFamily="18" charset="0"/>
                <a:cs typeface="Times New Roman" panose="02020603050405020304" pitchFamily="18" charset="0"/>
              </a:rPr>
              <a:t>Khi thiết kế ra chúng, các kĩ sư thiết kế muốn giải quyết vấn đề tính tiện nghi, có thể mang ghế đi khắp nơi khi có nhu cầu</a:t>
            </a:r>
          </a:p>
        </p:txBody>
      </p:sp>
    </p:spTree>
    <p:extLst>
      <p:ext uri="{BB962C8B-B14F-4D97-AF65-F5344CB8AC3E}">
        <p14:creationId xmlns:p14="http://schemas.microsoft.com/office/powerpoint/2010/main" val="344507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down)">
                                      <p:cBhvr>
                                        <p:cTn id="1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452486" y="188536"/>
            <a:ext cx="6627044" cy="5891753"/>
            <a:chOff x="452486" y="188536"/>
            <a:chExt cx="7236940" cy="6494376"/>
          </a:xfrm>
        </p:grpSpPr>
        <p:sp>
          <p:nvSpPr>
            <p:cNvPr id="4" name="Flowchart: Terminator 3"/>
            <p:cNvSpPr/>
            <p:nvPr/>
          </p:nvSpPr>
          <p:spPr>
            <a:xfrm>
              <a:off x="452486" y="188536"/>
              <a:ext cx="6297106" cy="772997"/>
            </a:xfrm>
            <a:prstGeom prst="flowChartTerminator">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Xác định vấn đề, xây dựng tiêu chí</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452486" y="1630837"/>
              <a:ext cx="6297106" cy="801278"/>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Tìm hiểu tổng quan, đề xuất giải pháp</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548325" y="2914453"/>
              <a:ext cx="6201267" cy="866089"/>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Xây dựng nguyên mẫu</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7" name="Flowchart: Decision 6"/>
            <p:cNvSpPr/>
            <p:nvPr/>
          </p:nvSpPr>
          <p:spPr>
            <a:xfrm>
              <a:off x="452486" y="4411743"/>
              <a:ext cx="6155578" cy="999241"/>
            </a:xfrm>
            <a:prstGeom prst="flowChartDecision">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Thử nghiệm, đánh giá</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8" name="Flowchart: Terminator 7"/>
            <p:cNvSpPr/>
            <p:nvPr/>
          </p:nvSpPr>
          <p:spPr>
            <a:xfrm>
              <a:off x="548325" y="5909915"/>
              <a:ext cx="6297106" cy="772997"/>
            </a:xfrm>
            <a:prstGeom prst="flowChartTerminator">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Lập hồ sơ kỹ thuật</a:t>
              </a:r>
              <a:endParaRPr lang="en-US" sz="2400" b="1">
                <a:solidFill>
                  <a:schemeClr val="tx1"/>
                </a:solidFill>
                <a:latin typeface="Times New Roman" panose="02020603050405020304" pitchFamily="18" charset="0"/>
                <a:cs typeface="Times New Roman" panose="02020603050405020304" pitchFamily="18" charset="0"/>
              </a:endParaRPr>
            </a:p>
          </p:txBody>
        </p:sp>
        <p:cxnSp>
          <p:nvCxnSpPr>
            <p:cNvPr id="10" name="Straight Arrow Connector 9"/>
            <p:cNvCxnSpPr/>
            <p:nvPr/>
          </p:nvCxnSpPr>
          <p:spPr>
            <a:xfrm>
              <a:off x="3421930" y="1003169"/>
              <a:ext cx="9427" cy="663803"/>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421930" y="2452933"/>
              <a:ext cx="0" cy="50551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517140" y="3780543"/>
              <a:ext cx="9427" cy="663803"/>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535994" y="5498592"/>
              <a:ext cx="0" cy="512008"/>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5" idx="3"/>
            </p:cNvCxnSpPr>
            <p:nvPr/>
          </p:nvCxnSpPr>
          <p:spPr>
            <a:xfrm flipH="1">
              <a:off x="6749592" y="2031476"/>
              <a:ext cx="906984" cy="0"/>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6749592" y="3329924"/>
              <a:ext cx="906984" cy="0"/>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656577" y="4888992"/>
              <a:ext cx="3284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6749592" y="4888992"/>
              <a:ext cx="906984"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656576" y="2031476"/>
              <a:ext cx="0" cy="2857516"/>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838986" y="6268825"/>
            <a:ext cx="6513921"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19.2. Các bước cơ bản trong thiết kế kỹ thuật</a:t>
            </a:r>
            <a:endParaRPr lang="en-US" sz="2000" b="1" i="1">
              <a:latin typeface="Times New Roman" panose="02020603050405020304" pitchFamily="18" charset="0"/>
              <a:cs typeface="Times New Roman" panose="02020603050405020304" pitchFamily="18" charset="0"/>
            </a:endParaRPr>
          </a:p>
        </p:txBody>
      </p:sp>
      <p:sp>
        <p:nvSpPr>
          <p:cNvPr id="31" name="TextBox 30"/>
          <p:cNvSpPr txBox="1"/>
          <p:nvPr/>
        </p:nvSpPr>
        <p:spPr>
          <a:xfrm>
            <a:off x="3423455" y="4926385"/>
            <a:ext cx="1112363" cy="400110"/>
          </a:xfrm>
          <a:prstGeom prst="rect">
            <a:avLst/>
          </a:prstGeom>
          <a:noFill/>
        </p:spPr>
        <p:txBody>
          <a:bodyPr wrap="square" rtlCol="0">
            <a:spAutoFit/>
          </a:bodyPr>
          <a:lstStyle/>
          <a:p>
            <a:r>
              <a:rPr lang="en-US" sz="2000" b="1" smtClean="0">
                <a:latin typeface="Times New Roman" panose="02020603050405020304" pitchFamily="18" charset="0"/>
                <a:cs typeface="Times New Roman" panose="02020603050405020304" pitchFamily="18" charset="0"/>
              </a:rPr>
              <a:t>Đạt</a:t>
            </a:r>
            <a:endParaRPr lang="en-US" sz="2000" b="1">
              <a:latin typeface="Times New Roman" panose="02020603050405020304" pitchFamily="18" charset="0"/>
              <a:cs typeface="Times New Roman" panose="02020603050405020304" pitchFamily="18" charset="0"/>
            </a:endParaRPr>
          </a:p>
        </p:txBody>
      </p:sp>
      <p:sp>
        <p:nvSpPr>
          <p:cNvPr id="32" name="TextBox 31"/>
          <p:cNvSpPr txBox="1"/>
          <p:nvPr/>
        </p:nvSpPr>
        <p:spPr>
          <a:xfrm>
            <a:off x="5764964" y="4417502"/>
            <a:ext cx="1366571" cy="400110"/>
          </a:xfrm>
          <a:prstGeom prst="rect">
            <a:avLst/>
          </a:prstGeom>
          <a:noFill/>
        </p:spPr>
        <p:txBody>
          <a:bodyPr wrap="square" rtlCol="0">
            <a:spAutoFit/>
          </a:bodyPr>
          <a:lstStyle/>
          <a:p>
            <a:r>
              <a:rPr lang="en-US" sz="2000" b="1" smtClean="0">
                <a:latin typeface="Times New Roman" panose="02020603050405020304" pitchFamily="18" charset="0"/>
                <a:cs typeface="Times New Roman" panose="02020603050405020304" pitchFamily="18" charset="0"/>
              </a:rPr>
              <a:t>Không đạt</a:t>
            </a:r>
            <a:endParaRPr lang="en-US" sz="2000" b="1">
              <a:latin typeface="Times New Roman" panose="02020603050405020304" pitchFamily="18" charset="0"/>
              <a:cs typeface="Times New Roman" panose="02020603050405020304" pitchFamily="18" charset="0"/>
            </a:endParaRPr>
          </a:p>
        </p:txBody>
      </p:sp>
      <p:sp>
        <p:nvSpPr>
          <p:cNvPr id="2" name="Rectangle 1"/>
          <p:cNvSpPr/>
          <p:nvPr/>
        </p:nvSpPr>
        <p:spPr>
          <a:xfrm>
            <a:off x="7619151" y="163793"/>
            <a:ext cx="3815562" cy="353943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19.2 và cho biết thiết kế kĩ thuật gồm những bước cơ bản nào? Bước nào quyết định sản phẩm được hoàn thiện tiếp hay phải điều chỉnh lại? </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5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barn(inVertical)">
                                      <p:cBhvr>
                                        <p:cTn id="13" dur="500"/>
                                        <p:tgtEl>
                                          <p:spTgt spid="3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barn(inVertical)">
                                      <p:cBhvr>
                                        <p:cTn id="16" dur="500"/>
                                        <p:tgtEl>
                                          <p:spTgt spid="3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452486" y="188536"/>
            <a:ext cx="6627044" cy="5891753"/>
            <a:chOff x="452486" y="188536"/>
            <a:chExt cx="7236940" cy="6494376"/>
          </a:xfrm>
        </p:grpSpPr>
        <p:sp>
          <p:nvSpPr>
            <p:cNvPr id="4" name="Flowchart: Terminator 3"/>
            <p:cNvSpPr/>
            <p:nvPr/>
          </p:nvSpPr>
          <p:spPr>
            <a:xfrm>
              <a:off x="452486" y="188536"/>
              <a:ext cx="6297106" cy="772997"/>
            </a:xfrm>
            <a:prstGeom prst="flowChartTerminator">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Xác định vấn đề, xây dựng tiêu chí</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452486" y="1630837"/>
              <a:ext cx="6297106" cy="801278"/>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Tìm hiểu tổng quan, đề xuất giải pháp</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548325" y="2914453"/>
              <a:ext cx="6201267" cy="866089"/>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Xây dựng nguyên mẫu</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7" name="Flowchart: Decision 6"/>
            <p:cNvSpPr/>
            <p:nvPr/>
          </p:nvSpPr>
          <p:spPr>
            <a:xfrm>
              <a:off x="452486" y="4411743"/>
              <a:ext cx="6155578" cy="999241"/>
            </a:xfrm>
            <a:prstGeom prst="flowChartDecision">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Thử nghiệm, đánh giá</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8" name="Flowchart: Terminator 7"/>
            <p:cNvSpPr/>
            <p:nvPr/>
          </p:nvSpPr>
          <p:spPr>
            <a:xfrm>
              <a:off x="548325" y="5909915"/>
              <a:ext cx="6297106" cy="772997"/>
            </a:xfrm>
            <a:prstGeom prst="flowChartTerminator">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Lập hồ sơ kỹ thuật</a:t>
              </a:r>
              <a:endParaRPr lang="en-US" sz="2400" b="1">
                <a:solidFill>
                  <a:schemeClr val="tx1"/>
                </a:solidFill>
                <a:latin typeface="Times New Roman" panose="02020603050405020304" pitchFamily="18" charset="0"/>
                <a:cs typeface="Times New Roman" panose="02020603050405020304" pitchFamily="18" charset="0"/>
              </a:endParaRPr>
            </a:p>
          </p:txBody>
        </p:sp>
        <p:cxnSp>
          <p:nvCxnSpPr>
            <p:cNvPr id="10" name="Straight Arrow Connector 9"/>
            <p:cNvCxnSpPr/>
            <p:nvPr/>
          </p:nvCxnSpPr>
          <p:spPr>
            <a:xfrm>
              <a:off x="3421930" y="1003169"/>
              <a:ext cx="9427" cy="663803"/>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421930" y="2452933"/>
              <a:ext cx="0" cy="50551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517140" y="3780543"/>
              <a:ext cx="9427" cy="663803"/>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535994" y="5498592"/>
              <a:ext cx="0" cy="512008"/>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5" idx="3"/>
            </p:cNvCxnSpPr>
            <p:nvPr/>
          </p:nvCxnSpPr>
          <p:spPr>
            <a:xfrm flipH="1">
              <a:off x="6749592" y="2031476"/>
              <a:ext cx="906984" cy="0"/>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6749592" y="3329924"/>
              <a:ext cx="906984" cy="0"/>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656577" y="4888992"/>
              <a:ext cx="3284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6749592" y="4888992"/>
              <a:ext cx="906984"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656576" y="2031476"/>
              <a:ext cx="0" cy="2857516"/>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838986" y="6268825"/>
            <a:ext cx="6513921"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19.2. Các bước cơ bản trong thiết kế kỹ thuật</a:t>
            </a:r>
            <a:endParaRPr lang="en-US" sz="2000" b="1" i="1">
              <a:latin typeface="Times New Roman" panose="02020603050405020304" pitchFamily="18" charset="0"/>
              <a:cs typeface="Times New Roman" panose="02020603050405020304" pitchFamily="18" charset="0"/>
            </a:endParaRPr>
          </a:p>
        </p:txBody>
      </p:sp>
      <p:sp>
        <p:nvSpPr>
          <p:cNvPr id="31" name="TextBox 30"/>
          <p:cNvSpPr txBox="1"/>
          <p:nvPr/>
        </p:nvSpPr>
        <p:spPr>
          <a:xfrm>
            <a:off x="3423455" y="4926385"/>
            <a:ext cx="1112363" cy="400110"/>
          </a:xfrm>
          <a:prstGeom prst="rect">
            <a:avLst/>
          </a:prstGeom>
          <a:noFill/>
        </p:spPr>
        <p:txBody>
          <a:bodyPr wrap="square" rtlCol="0">
            <a:spAutoFit/>
          </a:bodyPr>
          <a:lstStyle/>
          <a:p>
            <a:r>
              <a:rPr lang="en-US" sz="2000" b="1" smtClean="0">
                <a:latin typeface="Times New Roman" panose="02020603050405020304" pitchFamily="18" charset="0"/>
                <a:cs typeface="Times New Roman" panose="02020603050405020304" pitchFamily="18" charset="0"/>
              </a:rPr>
              <a:t>Đạt</a:t>
            </a:r>
            <a:endParaRPr lang="en-US" sz="2000" b="1">
              <a:latin typeface="Times New Roman" panose="02020603050405020304" pitchFamily="18" charset="0"/>
              <a:cs typeface="Times New Roman" panose="02020603050405020304" pitchFamily="18" charset="0"/>
            </a:endParaRPr>
          </a:p>
        </p:txBody>
      </p:sp>
      <p:sp>
        <p:nvSpPr>
          <p:cNvPr id="32" name="TextBox 31"/>
          <p:cNvSpPr txBox="1"/>
          <p:nvPr/>
        </p:nvSpPr>
        <p:spPr>
          <a:xfrm>
            <a:off x="5764964" y="4417502"/>
            <a:ext cx="1366571" cy="400110"/>
          </a:xfrm>
          <a:prstGeom prst="rect">
            <a:avLst/>
          </a:prstGeom>
          <a:noFill/>
        </p:spPr>
        <p:txBody>
          <a:bodyPr wrap="square" rtlCol="0">
            <a:spAutoFit/>
          </a:bodyPr>
          <a:lstStyle/>
          <a:p>
            <a:r>
              <a:rPr lang="en-US" sz="2000" b="1" smtClean="0">
                <a:latin typeface="Times New Roman" panose="02020603050405020304" pitchFamily="18" charset="0"/>
                <a:cs typeface="Times New Roman" panose="02020603050405020304" pitchFamily="18" charset="0"/>
              </a:rPr>
              <a:t>Không đạt</a:t>
            </a:r>
            <a:endParaRPr lang="en-US" sz="2000" b="1">
              <a:latin typeface="Times New Roman" panose="02020603050405020304" pitchFamily="18" charset="0"/>
              <a:cs typeface="Times New Roman" panose="02020603050405020304" pitchFamily="18" charset="0"/>
            </a:endParaRPr>
          </a:p>
        </p:txBody>
      </p:sp>
      <p:sp>
        <p:nvSpPr>
          <p:cNvPr id="34" name="Rectangle 33"/>
          <p:cNvSpPr/>
          <p:nvPr/>
        </p:nvSpPr>
        <p:spPr>
          <a:xfrm>
            <a:off x="7482509" y="539170"/>
            <a:ext cx="4627164" cy="4893647"/>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 Thiết kế kĩ thuật gồm các bước cơ bản: </a:t>
            </a:r>
          </a:p>
          <a:p>
            <a:r>
              <a:rPr lang="vi-VN" sz="2400">
                <a:solidFill>
                  <a:srgbClr val="FF0000"/>
                </a:solidFill>
                <a:latin typeface="Times New Roman" panose="02020603050405020304" pitchFamily="18" charset="0"/>
                <a:cs typeface="Times New Roman" panose="02020603050405020304" pitchFamily="18" charset="0"/>
              </a:rPr>
              <a:t>+ Bước 1: Xác định vấn đề, xây dựng tiêu chí cần đạt của sản phẩm</a:t>
            </a:r>
          </a:p>
          <a:p>
            <a:r>
              <a:rPr lang="vi-VN" sz="2400">
                <a:solidFill>
                  <a:srgbClr val="FF0000"/>
                </a:solidFill>
                <a:latin typeface="Times New Roman" panose="02020603050405020304" pitchFamily="18" charset="0"/>
                <a:cs typeface="Times New Roman" panose="02020603050405020304" pitchFamily="18" charset="0"/>
              </a:rPr>
              <a:t>+ Bước 2: Tìm hiểu tổng quan, đề xuất và lựa chọn giải pháp</a:t>
            </a:r>
          </a:p>
          <a:p>
            <a:r>
              <a:rPr lang="vi-VN" sz="2400">
                <a:solidFill>
                  <a:srgbClr val="FF0000"/>
                </a:solidFill>
                <a:latin typeface="Times New Roman" panose="02020603050405020304" pitchFamily="18" charset="0"/>
                <a:cs typeface="Times New Roman" panose="02020603050405020304" pitchFamily="18" charset="0"/>
              </a:rPr>
              <a:t>+ Bước 3: Xây dựng nguyên mẫu</a:t>
            </a:r>
          </a:p>
          <a:p>
            <a:r>
              <a:rPr lang="vi-VN" sz="2400">
                <a:solidFill>
                  <a:srgbClr val="FF0000"/>
                </a:solidFill>
                <a:latin typeface="Times New Roman" panose="02020603050405020304" pitchFamily="18" charset="0"/>
                <a:cs typeface="Times New Roman" panose="02020603050405020304" pitchFamily="18" charset="0"/>
              </a:rPr>
              <a:t>+ Bước 4: Thử nghiệm và đánh giá</a:t>
            </a:r>
          </a:p>
          <a:p>
            <a:r>
              <a:rPr lang="vi-VN" sz="2400">
                <a:solidFill>
                  <a:srgbClr val="FF0000"/>
                </a:solidFill>
                <a:latin typeface="Times New Roman" panose="02020603050405020304" pitchFamily="18" charset="0"/>
                <a:cs typeface="Times New Roman" panose="02020603050405020304" pitchFamily="18" charset="0"/>
              </a:rPr>
              <a:t>+ Bước 5: Lập hồ sơ kĩ thuật</a:t>
            </a:r>
          </a:p>
          <a:p>
            <a:r>
              <a:rPr lang="vi-VN" sz="2400">
                <a:solidFill>
                  <a:srgbClr val="FF0000"/>
                </a:solidFill>
                <a:latin typeface="Times New Roman" panose="02020603050405020304" pitchFamily="18" charset="0"/>
                <a:cs typeface="Times New Roman" panose="02020603050405020304" pitchFamily="18" charset="0"/>
              </a:rPr>
              <a:t>- Bước quyết định sản phẩm được hoàn thiện tiếp hay phải điều chỉnh lại là bước 4 (thử nghiệm và đánh giá)</a:t>
            </a:r>
          </a:p>
        </p:txBody>
      </p:sp>
    </p:spTree>
    <p:extLst>
      <p:ext uri="{BB962C8B-B14F-4D97-AF65-F5344CB8AC3E}">
        <p14:creationId xmlns:p14="http://schemas.microsoft.com/office/powerpoint/2010/main" val="327453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526" y="538735"/>
            <a:ext cx="11812556"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I.Khái quát về tiến trình thiết kế kỹ thuật</a:t>
            </a:r>
          </a:p>
          <a:p>
            <a:r>
              <a:rPr lang="en-US" sz="2800">
                <a:latin typeface="Times New Roman" panose="02020603050405020304" pitchFamily="18" charset="0"/>
                <a:cs typeface="Times New Roman" panose="02020603050405020304" pitchFamily="18" charset="0"/>
              </a:rPr>
              <a:t>- Thiết kế kĩ thuật gồm các bước cơ bản: </a:t>
            </a:r>
          </a:p>
          <a:p>
            <a:r>
              <a:rPr lang="en-US" sz="2800">
                <a:latin typeface="Times New Roman" panose="02020603050405020304" pitchFamily="18" charset="0"/>
                <a:cs typeface="Times New Roman" panose="02020603050405020304" pitchFamily="18" charset="0"/>
              </a:rPr>
              <a:t>+ Bước 1: Xác định vấn đề, xây dựng tiêu chí cần đạt của sản phẩm</a:t>
            </a:r>
          </a:p>
          <a:p>
            <a:r>
              <a:rPr lang="en-US" sz="2800">
                <a:latin typeface="Times New Roman" panose="02020603050405020304" pitchFamily="18" charset="0"/>
                <a:cs typeface="Times New Roman" panose="02020603050405020304" pitchFamily="18" charset="0"/>
              </a:rPr>
              <a:t>+ Bước 2: Tìm hiểu tổng quan, đề xuất và lựa chọn giải pháp</a:t>
            </a:r>
          </a:p>
          <a:p>
            <a:r>
              <a:rPr lang="en-US" sz="2800">
                <a:latin typeface="Times New Roman" panose="02020603050405020304" pitchFamily="18" charset="0"/>
                <a:cs typeface="Times New Roman" panose="02020603050405020304" pitchFamily="18" charset="0"/>
              </a:rPr>
              <a:t>+ Bước 3: Xây dựng nguyên mẫu</a:t>
            </a:r>
          </a:p>
          <a:p>
            <a:r>
              <a:rPr lang="en-US" sz="2800">
                <a:latin typeface="Times New Roman" panose="02020603050405020304" pitchFamily="18" charset="0"/>
                <a:cs typeface="Times New Roman" panose="02020603050405020304" pitchFamily="18" charset="0"/>
              </a:rPr>
              <a:t>+ Bước 4: Thử nghiệm và đánh giá</a:t>
            </a:r>
          </a:p>
          <a:p>
            <a:r>
              <a:rPr lang="en-US" sz="2800">
                <a:latin typeface="Times New Roman" panose="02020603050405020304" pitchFamily="18" charset="0"/>
                <a:cs typeface="Times New Roman" panose="02020603050405020304" pitchFamily="18" charset="0"/>
              </a:rPr>
              <a:t>+ Bước 5: Lập hồ sơ kĩ thuật</a:t>
            </a:r>
            <a:endParaRPr lang="en-US" sz="280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901977" y="79880"/>
            <a:ext cx="8821677" cy="646232"/>
          </a:xfrm>
          <a:prstGeom prst="rect">
            <a:avLst/>
          </a:prstGeom>
        </p:spPr>
      </p:pic>
    </p:spTree>
    <p:extLst>
      <p:ext uri="{BB962C8B-B14F-4D97-AF65-F5344CB8AC3E}">
        <p14:creationId xmlns:p14="http://schemas.microsoft.com/office/powerpoint/2010/main" val="289234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653" y="211833"/>
            <a:ext cx="11111059" cy="4370427"/>
          </a:xfrm>
          <a:prstGeom prst="rect">
            <a:avLst/>
          </a:prstGeom>
        </p:spPr>
        <p:txBody>
          <a:bodyPr wrap="square">
            <a:spAutoFit/>
          </a:bodyPr>
          <a:lstStyle/>
          <a:p>
            <a:pPr algn="ctr"/>
            <a:r>
              <a:rPr lang="vi-VN" b="1">
                <a:solidFill>
                  <a:srgbClr val="FF0000"/>
                </a:solidFill>
              </a:rPr>
              <a:t>PHIẾU HỌC TẬP SỐ 1</a:t>
            </a:r>
          </a:p>
          <a:p>
            <a:r>
              <a:rPr lang="vi-VN" sz="2000" b="1">
                <a:latin typeface="Times New Roman" panose="02020603050405020304" pitchFamily="18" charset="0"/>
                <a:cs typeface="Times New Roman" panose="02020603050405020304" pitchFamily="18" charset="0"/>
              </a:rPr>
              <a:t>Tình huống: Tại một khu phố của những thành phố lớn, nhiều căn hộ của người dân có diện tích nhỏ, khó khăn trong việc bố trí các phòng, nhất là phòng khách. Việc bố trí 1 bàn uống nước và 4-5 ghế ngồi làm cho phòng khách thêm chật chội. Để giải quyết vấn đề trên em hãy trả lời các câu hỏi dưới đây:</a:t>
            </a:r>
          </a:p>
          <a:p>
            <a:r>
              <a:rPr lang="vi-VN" sz="2000" b="1">
                <a:latin typeface="Times New Roman" panose="02020603050405020304" pitchFamily="18" charset="0"/>
                <a:cs typeface="Times New Roman" panose="02020603050405020304" pitchFamily="18" charset="0"/>
              </a:rPr>
              <a:t>1.Hãy xác định vấn đề cần giải quyết trong ví dụ nêu trên. Để giải quyết vấn đề này, sản phẩm bộ ghế xếp gọn phải  đáp ứng yêu cầu nào? </a:t>
            </a:r>
          </a:p>
          <a:p>
            <a:r>
              <a:rPr lang="vi-VN" sz="2000" b="1">
                <a:latin typeface="Times New Roman" panose="02020603050405020304" pitchFamily="18" charset="0"/>
                <a:cs typeface="Times New Roman" panose="02020603050405020304" pitchFamily="18" charset="0"/>
              </a:rPr>
              <a:t>2. Hãy mô tả giải pháp thiết kế bộ ghế xếp gọn được lựa chọn.</a:t>
            </a:r>
          </a:p>
          <a:p>
            <a:r>
              <a:rPr lang="vi-VN" sz="2000" b="1">
                <a:latin typeface="Times New Roman" panose="02020603050405020304" pitchFamily="18" charset="0"/>
                <a:cs typeface="Times New Roman" panose="02020603050405020304" pitchFamily="18" charset="0"/>
              </a:rPr>
              <a:t>3.Quan sát Hình 19.5, cho biết cần phải chế tạo bao nhiêu chi tiết để lắp ráp được một chiếc ghế? Bộ ghế này được sử dụng như thế </a:t>
            </a:r>
            <a:r>
              <a:rPr lang="vi-VN" sz="2000" b="1">
                <a:latin typeface="Times New Roman" panose="02020603050405020304" pitchFamily="18" charset="0"/>
                <a:cs typeface="Times New Roman" panose="02020603050405020304" pitchFamily="18" charset="0"/>
              </a:rPr>
              <a:t>nào</a:t>
            </a:r>
            <a:r>
              <a:rPr lang="vi-VN" sz="2000" b="1" smtClean="0">
                <a:latin typeface="Times New Roman" panose="02020603050405020304" pitchFamily="18" charset="0"/>
                <a:cs typeface="Times New Roman" panose="02020603050405020304" pitchFamily="18" charset="0"/>
              </a:rPr>
              <a:t>?</a:t>
            </a:r>
            <a:endParaRPr lang="en-US" sz="2000" b="1" smtClean="0">
              <a:latin typeface="Times New Roman" panose="02020603050405020304" pitchFamily="18" charset="0"/>
              <a:cs typeface="Times New Roman" panose="02020603050405020304" pitchFamily="18" charset="0"/>
            </a:endParaRPr>
          </a:p>
          <a:p>
            <a:r>
              <a:rPr lang="en-US" sz="2000" b="1">
                <a:latin typeface="Times New Roman" panose="02020603050405020304" pitchFamily="18" charset="0"/>
                <a:cs typeface="Times New Roman" panose="02020603050405020304" pitchFamily="18" charset="0"/>
              </a:rPr>
              <a:t>4. Đánh giá bản thiết kế bộ ghế xếp gọn  trên  cần kiểm tra những nội dung gì? Sau kiểm tra, cần hiệu chỉnh bản thiết kế như thế nào?</a:t>
            </a:r>
          </a:p>
          <a:p>
            <a:r>
              <a:rPr lang="en-US" sz="2000" b="1">
                <a:latin typeface="Times New Roman" panose="02020603050405020304" pitchFamily="18" charset="0"/>
                <a:cs typeface="Times New Roman" panose="02020603050405020304" pitchFamily="18" charset="0"/>
              </a:rPr>
              <a:t>5. Hồ sơ kĩ thuật cho bộ ghế xếp gọn gồm những thông tin gì?</a:t>
            </a:r>
          </a:p>
          <a:p>
            <a:endParaRPr lang="vi-VN" sz="2000" b="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7052815" y="3651380"/>
            <a:ext cx="4628571" cy="2966235"/>
          </a:xfrm>
          <a:prstGeom prst="rect">
            <a:avLst/>
          </a:prstGeom>
        </p:spPr>
      </p:pic>
    </p:spTree>
    <p:extLst>
      <p:ext uri="{BB962C8B-B14F-4D97-AF65-F5344CB8AC3E}">
        <p14:creationId xmlns:p14="http://schemas.microsoft.com/office/powerpoint/2010/main" val="220392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653" y="211833"/>
            <a:ext cx="11111059" cy="6217087"/>
          </a:xfrm>
          <a:prstGeom prst="rect">
            <a:avLst/>
          </a:prstGeom>
        </p:spPr>
        <p:txBody>
          <a:bodyPr wrap="square">
            <a:spAutoFit/>
          </a:bodyPr>
          <a:lstStyle/>
          <a:p>
            <a:pPr algn="ctr"/>
            <a:r>
              <a:rPr lang="vi-VN" b="1">
                <a:solidFill>
                  <a:srgbClr val="FF0000"/>
                </a:solidFill>
              </a:rPr>
              <a:t>PHIẾU HỌC TẬP SỐ 1</a:t>
            </a:r>
          </a:p>
          <a:p>
            <a:r>
              <a:rPr lang="en-US" sz="2400">
                <a:solidFill>
                  <a:srgbClr val="FF0000"/>
                </a:solidFill>
                <a:latin typeface="Times New Roman" panose="02020603050405020304" pitchFamily="18" charset="0"/>
                <a:cs typeface="Times New Roman" panose="02020603050405020304" pitchFamily="18" charset="0"/>
              </a:rPr>
              <a:t>1. Vấn đề cần giải quyết là tạo ra sản phẩm là bộ ghế xếp gọn.</a:t>
            </a:r>
          </a:p>
          <a:p>
            <a:r>
              <a:rPr lang="en-US" sz="2400">
                <a:solidFill>
                  <a:srgbClr val="FF0000"/>
                </a:solidFill>
                <a:latin typeface="Times New Roman" panose="02020603050405020304" pitchFamily="18" charset="0"/>
                <a:cs typeface="Times New Roman" panose="02020603050405020304" pitchFamily="18" charset="0"/>
              </a:rPr>
              <a:t>Sản phẩm bộ ghế xếp gọn phải đáp ứng yêu cầu nhẹ, vừa đủ ngồi, dễ dàng xếp gọn, giảm diện tích chiếm chỗ, bền đẹp.</a:t>
            </a:r>
          </a:p>
          <a:p>
            <a:r>
              <a:rPr lang="en-US" sz="2400">
                <a:solidFill>
                  <a:srgbClr val="FF0000"/>
                </a:solidFill>
                <a:latin typeface="Times New Roman" panose="02020603050405020304" pitchFamily="18" charset="0"/>
                <a:cs typeface="Times New Roman" panose="02020603050405020304" pitchFamily="18" charset="0"/>
              </a:rPr>
              <a:t>2. Với các tiêu chí như trên, các nhà thiết kế tìm hiểu trên thị trường các loại bàn ghế hiện có giúp giảm không gian khi xếp gọn. Qua nghiên cứu thị trường đã có hai giải pháp để giải quyết vấn đề đặt ra là thiết kế gấp gọn hoặc ghế có thể xếp chồng. Cả hai sản phẩm này đều hướng tới giảm không gian chiếm chỗ khi không sử dụng bằng cách gấp lại hoặc xếp chồng lên nhau.</a:t>
            </a:r>
          </a:p>
          <a:p>
            <a:r>
              <a:rPr lang="en-US" sz="2400">
                <a:solidFill>
                  <a:srgbClr val="FF0000"/>
                </a:solidFill>
                <a:latin typeface="Times New Roman" panose="02020603050405020304" pitchFamily="18" charset="0"/>
                <a:cs typeface="Times New Roman" panose="02020603050405020304" pitchFamily="18" charset="0"/>
              </a:rPr>
              <a:t>3. Để lắp ghép chiếc ghế như vậy cần chế tạo 5 chiếc ghế khác nhau.</a:t>
            </a:r>
          </a:p>
          <a:p>
            <a:r>
              <a:rPr lang="en-US" sz="2400">
                <a:solidFill>
                  <a:srgbClr val="FF0000"/>
                </a:solidFill>
                <a:latin typeface="Times New Roman" panose="02020603050405020304" pitchFamily="18" charset="0"/>
                <a:cs typeface="Times New Roman" panose="02020603050405020304" pitchFamily="18" charset="0"/>
              </a:rPr>
              <a:t>Bộ ghế được sử dụng bằng cách tháo rời từng chi tiết lắp ghép là 2 chiếc ghế ra.</a:t>
            </a:r>
          </a:p>
          <a:p>
            <a:r>
              <a:rPr lang="en-US" sz="2400">
                <a:solidFill>
                  <a:srgbClr val="FF0000"/>
                </a:solidFill>
                <a:latin typeface="Times New Roman" panose="02020603050405020304" pitchFamily="18" charset="0"/>
                <a:cs typeface="Times New Roman" panose="02020603050405020304" pitchFamily="18" charset="0"/>
              </a:rPr>
              <a:t>4. Đánh giá bản thiết kế cần đánh giá xem giá đỡ có đáp ứng yêu cầu thiết kế đặt ra không: nhẹ, vừa đủ ngồi, dễ dàng xếp gọn, giảm diện tích chiếm chỗ, bền đẹp.</a:t>
            </a:r>
          </a:p>
          <a:p>
            <a:r>
              <a:rPr lang="en-US" sz="2400">
                <a:solidFill>
                  <a:srgbClr val="FF0000"/>
                </a:solidFill>
                <a:latin typeface="Times New Roman" panose="02020603050405020304" pitchFamily="18" charset="0"/>
                <a:cs typeface="Times New Roman" panose="02020603050405020304" pitchFamily="18" charset="0"/>
              </a:rPr>
              <a:t>5. Hồ sơ kĩ thuật cho bộ ghế xếp gọn gồm những thông tin:</a:t>
            </a:r>
          </a:p>
          <a:p>
            <a:r>
              <a:rPr lang="en-US" sz="2400">
                <a:solidFill>
                  <a:srgbClr val="FF0000"/>
                </a:solidFill>
                <a:latin typeface="Times New Roman" panose="02020603050405020304" pitchFamily="18" charset="0"/>
                <a:cs typeface="Times New Roman" panose="02020603050405020304" pitchFamily="18" charset="0"/>
              </a:rPr>
              <a:t>- Bản vẽ kỹ thuật để chế tạo sản phẩm</a:t>
            </a:r>
          </a:p>
          <a:p>
            <a:r>
              <a:rPr lang="en-US" sz="2400">
                <a:solidFill>
                  <a:srgbClr val="FF0000"/>
                </a:solidFill>
                <a:latin typeface="Times New Roman" panose="02020603050405020304" pitchFamily="18" charset="0"/>
                <a:cs typeface="Times New Roman" panose="02020603050405020304" pitchFamily="18" charset="0"/>
              </a:rPr>
              <a:t>- Các tài liệu liên quan đến hướng dẫn sử dụng, lắp đặt, vận hành và sửa chữa sản phẩm.</a:t>
            </a:r>
          </a:p>
          <a:p>
            <a:endParaRPr lang="vi-VN" sz="20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355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wipe(down)">
                                      <p:cBhvr>
                                        <p:cTn id="14" dur="500"/>
                                        <p:tgtEl>
                                          <p:spTgt spid="5">
                                            <p:txEl>
                                              <p:pRg st="1" end="1"/>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wipe(down)">
                                      <p:cBhvr>
                                        <p:cTn id="20" dur="500"/>
                                        <p:tgtEl>
                                          <p:spTgt spid="5">
                                            <p:txEl>
                                              <p:pRg st="3" end="3"/>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wipe(down)">
                                      <p:cBhvr>
                                        <p:cTn id="23" dur="500"/>
                                        <p:tgtEl>
                                          <p:spTgt spid="5">
                                            <p:txEl>
                                              <p:pRg st="4" end="4"/>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wipe(down)">
                                      <p:cBhvr>
                                        <p:cTn id="26" dur="500"/>
                                        <p:tgtEl>
                                          <p:spTgt spid="5">
                                            <p:txEl>
                                              <p:pRg st="5" end="5"/>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wipe(down)">
                                      <p:cBhvr>
                                        <p:cTn id="29" dur="500"/>
                                        <p:tgtEl>
                                          <p:spTgt spid="5">
                                            <p:txEl>
                                              <p:pRg st="6" end="6"/>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wipe(down)">
                                      <p:cBhvr>
                                        <p:cTn id="32" dur="500"/>
                                        <p:tgtEl>
                                          <p:spTgt spid="5">
                                            <p:txEl>
                                              <p:pRg st="7" end="7"/>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wipe(down)">
                                      <p:cBhvr>
                                        <p:cTn id="35" dur="500"/>
                                        <p:tgtEl>
                                          <p:spTgt spid="5">
                                            <p:txEl>
                                              <p:pRg st="8" end="8"/>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5">
                                            <p:txEl>
                                              <p:pRg st="9" end="9"/>
                                            </p:txEl>
                                          </p:spTgt>
                                        </p:tgtEl>
                                        <p:attrNameLst>
                                          <p:attrName>style.visibility</p:attrName>
                                        </p:attrNameLst>
                                      </p:cBhvr>
                                      <p:to>
                                        <p:strVal val="visible"/>
                                      </p:to>
                                    </p:set>
                                    <p:animEffect transition="in" filter="wipe(down)">
                                      <p:cBhvr>
                                        <p:cTn id="38"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526" y="538735"/>
            <a:ext cx="11812556" cy="5632311"/>
          </a:xfrm>
          <a:prstGeom prst="rect">
            <a:avLst/>
          </a:prstGeom>
        </p:spPr>
        <p:txBody>
          <a:bodyPr wrap="square">
            <a:spAutoFit/>
          </a:bodyPr>
          <a:lstStyle/>
          <a:p>
            <a:r>
              <a:rPr lang="en-US" sz="2000" b="1">
                <a:latin typeface="Times New Roman" panose="02020603050405020304" pitchFamily="18" charset="0"/>
                <a:cs typeface="Times New Roman" panose="02020603050405020304" pitchFamily="18" charset="0"/>
              </a:rPr>
              <a:t>II.Nội dung các bước cơ bản trong thiết kế kỹ thuật</a:t>
            </a:r>
          </a:p>
          <a:p>
            <a:r>
              <a:rPr lang="en-US" sz="2000">
                <a:latin typeface="Times New Roman" panose="02020603050405020304" pitchFamily="18" charset="0"/>
                <a:cs typeface="Times New Roman" panose="02020603050405020304" pitchFamily="18" charset="0"/>
              </a:rPr>
              <a:t>1.Xác định vấn đề, xây dựng tiêu chí</a:t>
            </a:r>
          </a:p>
          <a:p>
            <a:r>
              <a:rPr lang="en-US" sz="2000">
                <a:latin typeface="Times New Roman" panose="02020603050405020304" pitchFamily="18" charset="0"/>
                <a:cs typeface="Times New Roman" panose="02020603050405020304" pitchFamily="18" charset="0"/>
              </a:rPr>
              <a:t>- Xác định rõ vấn đề</a:t>
            </a:r>
          </a:p>
          <a:p>
            <a:r>
              <a:rPr lang="en-US" sz="2000">
                <a:latin typeface="Times New Roman" panose="02020603050405020304" pitchFamily="18" charset="0"/>
                <a:cs typeface="Times New Roman" panose="02020603050405020304" pitchFamily="18" charset="0"/>
              </a:rPr>
              <a:t>- Đưa ra tiêu chí cần đạt của sản phẩm: chức năng, độ bền, tính thẩm mỹ, giá thành, khối lượng, kích thước, kiểu dáng, hiệu suất sử dụng, năng lượng …</a:t>
            </a:r>
          </a:p>
          <a:p>
            <a:r>
              <a:rPr lang="en-US" sz="2000">
                <a:latin typeface="Times New Roman" panose="02020603050405020304" pitchFamily="18" charset="0"/>
                <a:cs typeface="Times New Roman" panose="02020603050405020304" pitchFamily="18" charset="0"/>
              </a:rPr>
              <a:t>2.Tìm hiểu tổng quan, đề xuất giải pháp</a:t>
            </a:r>
          </a:p>
          <a:p>
            <a:r>
              <a:rPr lang="en-US" sz="2000">
                <a:latin typeface="Times New Roman" panose="02020603050405020304" pitchFamily="18" charset="0"/>
                <a:cs typeface="Times New Roman" panose="02020603050405020304" pitchFamily="18" charset="0"/>
              </a:rPr>
              <a:t>- Tổng hợp thông tin khoa học liên quan đến sản phẩm và các sản phẩm tương tự trên thị trường để có cơ sở khoa học và công nghệ giúp giải quyết vấn đề; kế thừa ưu điểm của các giải pháp đã có và tránh được các sai lầm khi thiết kế, những nhược điểm của giải pháp cũ.</a:t>
            </a:r>
          </a:p>
          <a:p>
            <a:r>
              <a:rPr lang="en-US" sz="2000">
                <a:latin typeface="Times New Roman" panose="02020603050405020304" pitchFamily="18" charset="0"/>
                <a:cs typeface="Times New Roman" panose="02020603050405020304" pitchFamily="18" charset="0"/>
              </a:rPr>
              <a:t>- Đề xuất giải pháp; đánh giá ưu và nhược điểm của giải pháp để lựa chọn giải pháp tối ưu.</a:t>
            </a:r>
          </a:p>
          <a:p>
            <a:r>
              <a:rPr lang="en-US" sz="2000">
                <a:latin typeface="Times New Roman" panose="02020603050405020304" pitchFamily="18" charset="0"/>
                <a:cs typeface="Times New Roman" panose="02020603050405020304" pitchFamily="18" charset="0"/>
              </a:rPr>
              <a:t>3. Xây dựng nguyên mầu</a:t>
            </a:r>
          </a:p>
          <a:p>
            <a:r>
              <a:rPr lang="en-US" sz="2000">
                <a:latin typeface="Times New Roman" panose="02020603050405020304" pitchFamily="18" charset="0"/>
                <a:cs typeface="Times New Roman" panose="02020603050405020304" pitchFamily="18" charset="0"/>
              </a:rPr>
              <a:t>- Xác định kết cấu, chuẩn bị, tính toán vật liệu, lập kế hoạch và tiến hành chế tạo mẫu.</a:t>
            </a:r>
          </a:p>
          <a:p>
            <a:r>
              <a:rPr lang="en-US" sz="2000">
                <a:latin typeface="Times New Roman" panose="02020603050405020304" pitchFamily="18" charset="0"/>
                <a:cs typeface="Times New Roman" panose="02020603050405020304" pitchFamily="18" charset="0"/>
              </a:rPr>
              <a:t>4.Thử nghiệm và đánh giá</a:t>
            </a:r>
          </a:p>
          <a:p>
            <a:r>
              <a:rPr lang="en-US" sz="2000">
                <a:latin typeface="Times New Roman" panose="02020603050405020304" pitchFamily="18" charset="0"/>
                <a:cs typeface="Times New Roman" panose="02020603050405020304" pitchFamily="18" charset="0"/>
              </a:rPr>
              <a:t>- Đánh giá mức độ đáp ứng các yêu cầu đặt ra cho sản phẩm, xác định những bộ phận trong thiết kế chưa phù hợp để có những hiệu chỉnh cải tiến</a:t>
            </a:r>
          </a:p>
          <a:p>
            <a:r>
              <a:rPr lang="en-US" sz="2000">
                <a:latin typeface="Times New Roman" panose="02020603050405020304" pitchFamily="18" charset="0"/>
                <a:cs typeface="Times New Roman" panose="02020603050405020304" pitchFamily="18" charset="0"/>
              </a:rPr>
              <a:t>5. Lập hồ sơ kỹ thuật </a:t>
            </a:r>
          </a:p>
          <a:p>
            <a:r>
              <a:rPr lang="en-US" sz="2000">
                <a:latin typeface="Times New Roman" panose="02020603050405020304" pitchFamily="18" charset="0"/>
                <a:cs typeface="Times New Roman" panose="02020603050405020304" pitchFamily="18" charset="0"/>
              </a:rPr>
              <a:t>- Bản vẽ kỹ thuật để chế tạo sản phẩm</a:t>
            </a:r>
          </a:p>
          <a:p>
            <a:r>
              <a:rPr lang="en-US" sz="2000">
                <a:latin typeface="Times New Roman" panose="02020603050405020304" pitchFamily="18" charset="0"/>
                <a:cs typeface="Times New Roman" panose="02020603050405020304" pitchFamily="18" charset="0"/>
              </a:rPr>
              <a:t>- Các tài liệu liên quan đến hướng dẫn sử dụng, lắp đặt, vận hành và sửa chữa sản phẩm.</a:t>
            </a:r>
            <a:endParaRPr lang="en-US" sz="200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901977" y="79880"/>
            <a:ext cx="8821677" cy="646232"/>
          </a:xfrm>
          <a:prstGeom prst="rect">
            <a:avLst/>
          </a:prstGeom>
        </p:spPr>
      </p:pic>
    </p:spTree>
    <p:extLst>
      <p:ext uri="{BB962C8B-B14F-4D97-AF65-F5344CB8AC3E}">
        <p14:creationId xmlns:p14="http://schemas.microsoft.com/office/powerpoint/2010/main" val="169100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1238</TotalTime>
  <Words>1693</Words>
  <Application>Microsoft Office PowerPoint</Application>
  <PresentationFormat>Widescreen</PresentationFormat>
  <Paragraphs>97</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143</cp:revision>
  <dcterms:created xsi:type="dcterms:W3CDTF">2023-06-21T22:05:51Z</dcterms:created>
  <dcterms:modified xsi:type="dcterms:W3CDTF">2023-07-01T07:25:36Z</dcterms:modified>
</cp:coreProperties>
</file>