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Lst>
  <p:notesMasterIdLst>
    <p:notesMasterId r:id="rId15"/>
  </p:notesMasterIdLst>
  <p:sldIdLst>
    <p:sldId id="256" r:id="rId2"/>
    <p:sldId id="260" r:id="rId3"/>
    <p:sldId id="280" r:id="rId4"/>
    <p:sldId id="261" r:id="rId5"/>
    <p:sldId id="257" r:id="rId6"/>
    <p:sldId id="262" r:id="rId7"/>
    <p:sldId id="278" r:id="rId8"/>
    <p:sldId id="276" r:id="rId9"/>
    <p:sldId id="259" r:id="rId10"/>
    <p:sldId id="277" r:id="rId11"/>
    <p:sldId id="264" r:id="rId12"/>
    <p:sldId id="279" r:id="rId13"/>
    <p:sldId id="258" r:id="rId14"/>
  </p:sldIdLst>
  <p:sldSz cx="9144000" cy="5143500" type="screen16x9"/>
  <p:notesSz cx="6858000" cy="9144000"/>
  <p:embeddedFontLst>
    <p:embeddedFont>
      <p:font typeface="Josefin Sans" panose="020B060402020202020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F1F166-FBF7-494D-8516-6E39248011D8}">
  <a:tblStyle styleId="{69F1F166-FBF7-494D-8516-6E39248011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222" y="7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347e33a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347e33a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ab8d1ca927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b8d1ca92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b347e33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b347e33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161f6db21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161f6db21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161f6db217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161f6db217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56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39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6">
  <p:cSld name="CUSTOM_35">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6500"/>
              <a:buNone/>
              <a:defRPr sz="6500"/>
            </a:lvl1pPr>
            <a:lvl2pPr lvl="1" algn="ctr" rtl="0">
              <a:lnSpc>
                <a:spcPct val="100000"/>
              </a:lnSpc>
              <a:spcBef>
                <a:spcPts val="0"/>
              </a:spcBef>
              <a:spcAft>
                <a:spcPts val="0"/>
              </a:spcAft>
              <a:buSzPts val="6500"/>
              <a:buNone/>
              <a:defRPr sz="6500"/>
            </a:lvl2pPr>
            <a:lvl3pPr lvl="2" algn="ctr" rtl="0">
              <a:lnSpc>
                <a:spcPct val="100000"/>
              </a:lnSpc>
              <a:spcBef>
                <a:spcPts val="0"/>
              </a:spcBef>
              <a:spcAft>
                <a:spcPts val="0"/>
              </a:spcAft>
              <a:buSzPts val="6500"/>
              <a:buNone/>
              <a:defRPr sz="6500"/>
            </a:lvl3pPr>
            <a:lvl4pPr lvl="3" algn="ctr" rtl="0">
              <a:lnSpc>
                <a:spcPct val="100000"/>
              </a:lnSpc>
              <a:spcBef>
                <a:spcPts val="0"/>
              </a:spcBef>
              <a:spcAft>
                <a:spcPts val="0"/>
              </a:spcAft>
              <a:buSzPts val="6500"/>
              <a:buNone/>
              <a:defRPr sz="6500"/>
            </a:lvl4pPr>
            <a:lvl5pPr lvl="4" algn="ctr" rtl="0">
              <a:lnSpc>
                <a:spcPct val="100000"/>
              </a:lnSpc>
              <a:spcBef>
                <a:spcPts val="0"/>
              </a:spcBef>
              <a:spcAft>
                <a:spcPts val="0"/>
              </a:spcAft>
              <a:buSzPts val="6500"/>
              <a:buNone/>
              <a:defRPr sz="6500"/>
            </a:lvl5pPr>
            <a:lvl6pPr lvl="5" algn="ctr" rtl="0">
              <a:lnSpc>
                <a:spcPct val="100000"/>
              </a:lnSpc>
              <a:spcBef>
                <a:spcPts val="0"/>
              </a:spcBef>
              <a:spcAft>
                <a:spcPts val="0"/>
              </a:spcAft>
              <a:buSzPts val="6500"/>
              <a:buNone/>
              <a:defRPr sz="6500"/>
            </a:lvl6pPr>
            <a:lvl7pPr lvl="6" algn="ctr" rtl="0">
              <a:lnSpc>
                <a:spcPct val="100000"/>
              </a:lnSpc>
              <a:spcBef>
                <a:spcPts val="0"/>
              </a:spcBef>
              <a:spcAft>
                <a:spcPts val="0"/>
              </a:spcAft>
              <a:buSzPts val="6500"/>
              <a:buNone/>
              <a:defRPr sz="6500"/>
            </a:lvl7pPr>
            <a:lvl8pPr lvl="7" algn="ctr" rtl="0">
              <a:lnSpc>
                <a:spcPct val="100000"/>
              </a:lnSpc>
              <a:spcBef>
                <a:spcPts val="0"/>
              </a:spcBef>
              <a:spcAft>
                <a:spcPts val="0"/>
              </a:spcAft>
              <a:buSzPts val="6500"/>
              <a:buNone/>
              <a:defRPr sz="6500"/>
            </a:lvl8pPr>
            <a:lvl9pPr lvl="8" algn="ctr" rtl="0">
              <a:lnSpc>
                <a:spcPct val="100000"/>
              </a:lnSpc>
              <a:spcBef>
                <a:spcPts val="0"/>
              </a:spcBef>
              <a:spcAft>
                <a:spcPts val="0"/>
              </a:spcAft>
              <a:buSzPts val="6500"/>
              <a:buNone/>
              <a:defRPr sz="6500"/>
            </a:lvl9pPr>
          </a:lstStyle>
          <a:p>
            <a:endParaRPr/>
          </a:p>
        </p:txBody>
      </p:sp>
      <p:sp>
        <p:nvSpPr>
          <p:cNvPr id="773" name="Google Shape;773;p53"/>
          <p:cNvSpPr txBox="1">
            <a:spLocks noGrp="1"/>
          </p:cNvSpPr>
          <p:nvPr>
            <p:ph type="body" idx="1"/>
          </p:nvPr>
        </p:nvSpPr>
        <p:spPr>
          <a:xfrm flipH="1">
            <a:off x="2997600" y="2388037"/>
            <a:ext cx="3148800" cy="1252200"/>
          </a:xfrm>
          <a:prstGeom prst="rect">
            <a:avLst/>
          </a:prstGeom>
        </p:spPr>
        <p:txBody>
          <a:bodyPr spcFirstLastPara="1" wrap="square" lIns="91425" tIns="91425" rIns="91425" bIns="91425" anchor="t" anchorCtr="0">
            <a:noAutofit/>
          </a:bodyPr>
          <a:lstStyle>
            <a:lvl1pPr marL="457200" lvl="0" indent="-355600" algn="ctr" rtl="0">
              <a:lnSpc>
                <a:spcPct val="100000"/>
              </a:lnSpc>
              <a:spcBef>
                <a:spcPts val="0"/>
              </a:spcBef>
              <a:spcAft>
                <a:spcPts val="0"/>
              </a:spcAft>
              <a:buSzPts val="2000"/>
              <a:buChar char="●"/>
              <a:defRPr sz="2000"/>
            </a:lvl1pPr>
            <a:lvl2pPr marL="914400" lvl="1" indent="-355600" algn="ctr" rtl="0">
              <a:lnSpc>
                <a:spcPct val="100000"/>
              </a:lnSpc>
              <a:spcBef>
                <a:spcPts val="1600"/>
              </a:spcBef>
              <a:spcAft>
                <a:spcPts val="0"/>
              </a:spcAft>
              <a:buSzPts val="2000"/>
              <a:buChar char="○"/>
              <a:defRPr sz="2000"/>
            </a:lvl2pPr>
            <a:lvl3pPr marL="1371600" lvl="2" indent="-355600" algn="ctr" rtl="0">
              <a:lnSpc>
                <a:spcPct val="100000"/>
              </a:lnSpc>
              <a:spcBef>
                <a:spcPts val="1600"/>
              </a:spcBef>
              <a:spcAft>
                <a:spcPts val="0"/>
              </a:spcAft>
              <a:buSzPts val="2000"/>
              <a:buChar char="■"/>
              <a:defRPr sz="2000"/>
            </a:lvl3pPr>
            <a:lvl4pPr marL="1828800" lvl="3" indent="-355600" algn="ctr" rtl="0">
              <a:lnSpc>
                <a:spcPct val="100000"/>
              </a:lnSpc>
              <a:spcBef>
                <a:spcPts val="1600"/>
              </a:spcBef>
              <a:spcAft>
                <a:spcPts val="0"/>
              </a:spcAft>
              <a:buSzPts val="2000"/>
              <a:buChar char="●"/>
              <a:defRPr sz="2000"/>
            </a:lvl4pPr>
            <a:lvl5pPr marL="2286000" lvl="4" indent="-355600" algn="ctr" rtl="0">
              <a:lnSpc>
                <a:spcPct val="100000"/>
              </a:lnSpc>
              <a:spcBef>
                <a:spcPts val="1600"/>
              </a:spcBef>
              <a:spcAft>
                <a:spcPts val="0"/>
              </a:spcAft>
              <a:buSzPts val="2000"/>
              <a:buChar char="○"/>
              <a:defRPr sz="2000"/>
            </a:lvl5pPr>
            <a:lvl6pPr marL="2743200" lvl="5" indent="-355600" algn="ctr" rtl="0">
              <a:lnSpc>
                <a:spcPct val="100000"/>
              </a:lnSpc>
              <a:spcBef>
                <a:spcPts val="1600"/>
              </a:spcBef>
              <a:spcAft>
                <a:spcPts val="0"/>
              </a:spcAft>
              <a:buSzPts val="2000"/>
              <a:buChar char="■"/>
              <a:defRPr sz="2000"/>
            </a:lvl6pPr>
            <a:lvl7pPr marL="3200400" lvl="6" indent="-355600" algn="ctr" rtl="0">
              <a:lnSpc>
                <a:spcPct val="100000"/>
              </a:lnSpc>
              <a:spcBef>
                <a:spcPts val="1600"/>
              </a:spcBef>
              <a:spcAft>
                <a:spcPts val="0"/>
              </a:spcAft>
              <a:buSzPts val="2000"/>
              <a:buChar char="●"/>
              <a:defRPr sz="2000"/>
            </a:lvl7pPr>
            <a:lvl8pPr marL="3657600" lvl="7" indent="-355600" algn="ctr" rtl="0">
              <a:lnSpc>
                <a:spcPct val="100000"/>
              </a:lnSpc>
              <a:spcBef>
                <a:spcPts val="1600"/>
              </a:spcBef>
              <a:spcAft>
                <a:spcPts val="0"/>
              </a:spcAft>
              <a:buSzPts val="2000"/>
              <a:buChar char="○"/>
              <a:defRPr sz="2000"/>
            </a:lvl8pPr>
            <a:lvl9pPr marL="4114800" lvl="8" indent="-355600" algn="ctr" rtl="0">
              <a:lnSpc>
                <a:spcPct val="100000"/>
              </a:lnSpc>
              <a:spcBef>
                <a:spcPts val="1600"/>
              </a:spcBef>
              <a:spcAft>
                <a:spcPts val="1600"/>
              </a:spcAft>
              <a:buSzPts val="2000"/>
              <a:buChar char="■"/>
              <a:defRPr sz="2000"/>
            </a:lvl9pPr>
          </a:lstStyle>
          <a:p>
            <a:endParaRPr/>
          </a:p>
        </p:txBody>
      </p:sp>
      <p:sp>
        <p:nvSpPr>
          <p:cNvPr id="774" name="Google Shape;774;p53"/>
          <p:cNvSpPr/>
          <p:nvPr/>
        </p:nvSpPr>
        <p:spPr>
          <a:xfrm>
            <a:off x="1030225" y="3960176"/>
            <a:ext cx="7083925" cy="1183297"/>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flipH="1">
            <a:off x="-1" y="4362499"/>
            <a:ext cx="9144351" cy="782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rot="6479671">
            <a:off x="5455589" y="-1428985"/>
            <a:ext cx="1502599" cy="35108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0" y="-167425"/>
            <a:ext cx="9144351" cy="831498"/>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0" y="-167425"/>
            <a:ext cx="9144078" cy="911830"/>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 y="4416936"/>
            <a:ext cx="9143690" cy="72690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49">
    <p:spTree>
      <p:nvGrpSpPr>
        <p:cNvPr id="1" name="Shape 956"/>
        <p:cNvGrpSpPr/>
        <p:nvPr/>
      </p:nvGrpSpPr>
      <p:grpSpPr>
        <a:xfrm>
          <a:off x="0" y="0"/>
          <a:ext cx="0" cy="0"/>
          <a:chOff x="0" y="0"/>
          <a:chExt cx="0" cy="0"/>
        </a:xfrm>
      </p:grpSpPr>
      <p:sp>
        <p:nvSpPr>
          <p:cNvPr id="957" name="Google Shape;957;p64"/>
          <p:cNvSpPr/>
          <p:nvPr/>
        </p:nvSpPr>
        <p:spPr>
          <a:xfrm rot="10800000">
            <a:off x="2251306" y="-128"/>
            <a:ext cx="4462873" cy="1059925"/>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rot="10799504" flipH="1">
            <a:off x="-6750" y="531"/>
            <a:ext cx="9154265" cy="81230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rot="-10799504">
            <a:off x="236" y="485"/>
            <a:ext cx="9154265" cy="86569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rot="-4555973" flipH="1">
            <a:off x="4908829" y="2657012"/>
            <a:ext cx="1457076" cy="455744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rot="10800000" flipH="1">
            <a:off x="1" y="4443074"/>
            <a:ext cx="9154264" cy="836745"/>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rot="10800000" flipH="1">
            <a:off x="-6750" y="4366693"/>
            <a:ext cx="9161260" cy="9175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4"/>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4"/>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50">
    <p:spTree>
      <p:nvGrpSpPr>
        <p:cNvPr id="1" name="Shape 970"/>
        <p:cNvGrpSpPr/>
        <p:nvPr/>
      </p:nvGrpSpPr>
      <p:grpSpPr>
        <a:xfrm>
          <a:off x="0" y="0"/>
          <a:ext cx="0" cy="0"/>
          <a:chOff x="0" y="0"/>
          <a:chExt cx="0" cy="0"/>
        </a:xfrm>
      </p:grpSpPr>
      <p:sp>
        <p:nvSpPr>
          <p:cNvPr id="971" name="Google Shape;971;p65"/>
          <p:cNvSpPr/>
          <p:nvPr/>
        </p:nvSpPr>
        <p:spPr>
          <a:xfrm rot="10800000" flipH="1">
            <a:off x="1206036"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5"/>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5"/>
          <p:cNvSpPr/>
          <p:nvPr/>
        </p:nvSpPr>
        <p:spPr>
          <a:xfrm rot="10800000">
            <a:off x="-1374513"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5"/>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5"/>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5"/>
          <p:cNvSpPr/>
          <p:nvPr/>
        </p:nvSpPr>
        <p:spPr>
          <a:xfrm rot="10800000" flipH="1">
            <a:off x="-77156"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1958250" y="40720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5"/>
          <p:cNvSpPr/>
          <p:nvPr/>
        </p:nvSpPr>
        <p:spPr>
          <a:xfrm>
            <a:off x="285300" y="38556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5"/>
          <p:cNvSpPr/>
          <p:nvPr/>
        </p:nvSpPr>
        <p:spPr>
          <a:xfrm>
            <a:off x="4522800" y="48927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5"/>
          <p:cNvSpPr/>
          <p:nvPr/>
        </p:nvSpPr>
        <p:spPr>
          <a:xfrm rot="10800000" flipH="1">
            <a:off x="6363775" y="11325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5"/>
          <p:cNvSpPr/>
          <p:nvPr/>
        </p:nvSpPr>
        <p:spPr>
          <a:xfrm rot="10800000" flipH="1">
            <a:off x="8271400" y="13415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5"/>
          <p:cNvSpPr/>
          <p:nvPr/>
        </p:nvSpPr>
        <p:spPr>
          <a:xfrm rot="10800000" flipH="1">
            <a:off x="4360525" y="3233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51">
    <p:spTree>
      <p:nvGrpSpPr>
        <p:cNvPr id="1" name="Shape 983"/>
        <p:cNvGrpSpPr/>
        <p:nvPr/>
      </p:nvGrpSpPr>
      <p:grpSpPr>
        <a:xfrm>
          <a:off x="0" y="0"/>
          <a:ext cx="0" cy="0"/>
          <a:chOff x="0" y="0"/>
          <a:chExt cx="0" cy="0"/>
        </a:xfrm>
      </p:grpSpPr>
      <p:sp>
        <p:nvSpPr>
          <p:cNvPr id="984" name="Google Shape;984;p66"/>
          <p:cNvSpPr/>
          <p:nvPr/>
        </p:nvSpPr>
        <p:spPr>
          <a:xfrm rot="-5400000" flipH="1">
            <a:off x="7050252" y="2575411"/>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6"/>
          <p:cNvSpPr/>
          <p:nvPr/>
        </p:nvSpPr>
        <p:spPr>
          <a:xfrm rot="-5399497">
            <a:off x="6325430" y="1701197"/>
            <a:ext cx="4515337" cy="112116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rot="-5400440" flipH="1">
            <a:off x="5965428" y="1974301"/>
            <a:ext cx="5161707" cy="119480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rot="-5400000">
            <a:off x="-1791843" y="1811847"/>
            <a:ext cx="5127422" cy="1543736"/>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rot="-5400000">
            <a:off x="-1926425" y="1930649"/>
            <a:ext cx="5143202" cy="1290352"/>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6"/>
          <p:cNvSpPr/>
          <p:nvPr/>
        </p:nvSpPr>
        <p:spPr>
          <a:xfrm rot="-5400000" flipH="1">
            <a:off x="-1877527" y="1881640"/>
            <a:ext cx="5143337" cy="13882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6"/>
          <p:cNvSpPr/>
          <p:nvPr/>
        </p:nvSpPr>
        <p:spPr>
          <a:xfrm>
            <a:off x="1104550" y="27103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6"/>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6"/>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6"/>
          <p:cNvSpPr/>
          <p:nvPr/>
        </p:nvSpPr>
        <p:spPr>
          <a:xfrm>
            <a:off x="1169650" y="4168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6"/>
          <p:cNvSpPr/>
          <p:nvPr/>
        </p:nvSpPr>
        <p:spPr>
          <a:xfrm>
            <a:off x="152073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6"/>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6"/>
          <p:cNvSpPr/>
          <p:nvPr/>
        </p:nvSpPr>
        <p:spPr>
          <a:xfrm rot="10800000" flipH="1">
            <a:off x="7695850" y="10064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6"/>
          <p:cNvSpPr/>
          <p:nvPr/>
        </p:nvSpPr>
        <p:spPr>
          <a:xfrm rot="10800000" flipH="1">
            <a:off x="779423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52">
    <p:spTree>
      <p:nvGrpSpPr>
        <p:cNvPr id="1" name="Shape 998"/>
        <p:cNvGrpSpPr/>
        <p:nvPr/>
      </p:nvGrpSpPr>
      <p:grpSpPr>
        <a:xfrm>
          <a:off x="0" y="0"/>
          <a:ext cx="0" cy="0"/>
          <a:chOff x="0" y="0"/>
          <a:chExt cx="0" cy="0"/>
        </a:xfrm>
      </p:grpSpPr>
      <p:sp>
        <p:nvSpPr>
          <p:cNvPr id="999" name="Google Shape;999;p67"/>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7"/>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7"/>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7"/>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7"/>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7"/>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7"/>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7"/>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7"/>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7"/>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CUSTOM_53">
    <p:spTree>
      <p:nvGrpSpPr>
        <p:cNvPr id="1" name="Shape 1009"/>
        <p:cNvGrpSpPr/>
        <p:nvPr/>
      </p:nvGrpSpPr>
      <p:grpSpPr>
        <a:xfrm>
          <a:off x="0" y="0"/>
          <a:ext cx="0" cy="0"/>
          <a:chOff x="0" y="0"/>
          <a:chExt cx="0" cy="0"/>
        </a:xfrm>
      </p:grpSpPr>
      <p:sp>
        <p:nvSpPr>
          <p:cNvPr id="1010" name="Google Shape;1010;p68"/>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8"/>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8"/>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8"/>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8"/>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8"/>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8"/>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8"/>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8"/>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8"/>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18675" y="1028700"/>
            <a:ext cx="7706400" cy="3574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50694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189788"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1898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6" name="Google Shape;66;p5"/>
          <p:cNvSpPr/>
          <p:nvPr/>
        </p:nvSpPr>
        <p:spPr>
          <a:xfrm rot="10376871">
            <a:off x="-495921" y="-203555"/>
            <a:ext cx="4143688" cy="141169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812651" y="34897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93226" y="8386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18776" y="6334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981851" y="2502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201027" y="-164602"/>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259611" y="-297078"/>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448972">
            <a:off x="5418223" y="3906226"/>
            <a:ext cx="4114989" cy="1394558"/>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a:off x="4710711" y="472444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a:off x="8391336" y="416847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5390761" y="416847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a:off x="6002711" y="475684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10800000" flipH="1">
            <a:off x="6276637" y="4026301"/>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885137" y="4472397"/>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075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7076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CUSTOM_42">
    <p:spTree>
      <p:nvGrpSpPr>
        <p:cNvPr id="1" name="Shape 194"/>
        <p:cNvGrpSpPr/>
        <p:nvPr/>
      </p:nvGrpSpPr>
      <p:grpSpPr>
        <a:xfrm>
          <a:off x="0" y="0"/>
          <a:ext cx="0" cy="0"/>
          <a:chOff x="0" y="0"/>
          <a:chExt cx="0" cy="0"/>
        </a:xfrm>
      </p:grpSpPr>
      <p:sp>
        <p:nvSpPr>
          <p:cNvPr id="195" name="Google Shape;195;p14"/>
          <p:cNvSpPr txBox="1">
            <a:spLocks noGrp="1"/>
          </p:cNvSpPr>
          <p:nvPr>
            <p:ph type="title" hasCustomPrompt="1"/>
          </p:nvPr>
        </p:nvSpPr>
        <p:spPr>
          <a:xfrm>
            <a:off x="2515413"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6" name="Google Shape;196;p14"/>
          <p:cNvSpPr txBox="1">
            <a:spLocks noGrp="1"/>
          </p:cNvSpPr>
          <p:nvPr>
            <p:ph type="title" idx="2" hasCustomPrompt="1"/>
          </p:nvPr>
        </p:nvSpPr>
        <p:spPr>
          <a:xfrm>
            <a:off x="5033788"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7" name="Google Shape;197;p14"/>
          <p:cNvSpPr txBox="1">
            <a:spLocks noGrp="1"/>
          </p:cNvSpPr>
          <p:nvPr>
            <p:ph type="subTitle" idx="1"/>
          </p:nvPr>
        </p:nvSpPr>
        <p:spPr>
          <a:xfrm>
            <a:off x="7188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98" name="Google Shape;198;p14"/>
          <p:cNvSpPr txBox="1">
            <a:spLocks noGrp="1"/>
          </p:cNvSpPr>
          <p:nvPr>
            <p:ph type="subTitle" idx="3"/>
          </p:nvPr>
        </p:nvSpPr>
        <p:spPr>
          <a:xfrm>
            <a:off x="8725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9" name="Google Shape;199;p14"/>
          <p:cNvSpPr txBox="1">
            <a:spLocks noGrp="1"/>
          </p:cNvSpPr>
          <p:nvPr>
            <p:ph type="subTitle" idx="4"/>
          </p:nvPr>
        </p:nvSpPr>
        <p:spPr>
          <a:xfrm>
            <a:off x="323715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0" name="Google Shape;200;p14"/>
          <p:cNvSpPr txBox="1">
            <a:spLocks noGrp="1"/>
          </p:cNvSpPr>
          <p:nvPr>
            <p:ph type="subTitle" idx="5"/>
          </p:nvPr>
        </p:nvSpPr>
        <p:spPr>
          <a:xfrm>
            <a:off x="3390900" y="21566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1" name="Google Shape;201;p14"/>
          <p:cNvSpPr txBox="1">
            <a:spLocks noGrp="1"/>
          </p:cNvSpPr>
          <p:nvPr>
            <p:ph type="subTitle" idx="6"/>
          </p:nvPr>
        </p:nvSpPr>
        <p:spPr>
          <a:xfrm>
            <a:off x="57555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2" name="Google Shape;202;p14"/>
          <p:cNvSpPr txBox="1">
            <a:spLocks noGrp="1"/>
          </p:cNvSpPr>
          <p:nvPr>
            <p:ph type="subTitle" idx="7"/>
          </p:nvPr>
        </p:nvSpPr>
        <p:spPr>
          <a:xfrm>
            <a:off x="58884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3" name="Google Shape;203;p14"/>
          <p:cNvSpPr txBox="1">
            <a:spLocks noGrp="1"/>
          </p:cNvSpPr>
          <p:nvPr>
            <p:ph type="subTitle" idx="8"/>
          </p:nvPr>
        </p:nvSpPr>
        <p:spPr>
          <a:xfrm>
            <a:off x="1766775" y="3105100"/>
            <a:ext cx="3092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4" name="Google Shape;204;p14"/>
          <p:cNvSpPr txBox="1">
            <a:spLocks noGrp="1"/>
          </p:cNvSpPr>
          <p:nvPr>
            <p:ph type="subTitle" idx="9"/>
          </p:nvPr>
        </p:nvSpPr>
        <p:spPr>
          <a:xfrm>
            <a:off x="2131725" y="36201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5" name="Google Shape;205;p14"/>
          <p:cNvSpPr txBox="1">
            <a:spLocks noGrp="1"/>
          </p:cNvSpPr>
          <p:nvPr>
            <p:ph type="subTitle" idx="13"/>
          </p:nvPr>
        </p:nvSpPr>
        <p:spPr>
          <a:xfrm>
            <a:off x="4496350" y="31051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6" name="Google Shape;206;p14"/>
          <p:cNvSpPr txBox="1">
            <a:spLocks noGrp="1"/>
          </p:cNvSpPr>
          <p:nvPr>
            <p:ph type="subTitle" idx="14"/>
          </p:nvPr>
        </p:nvSpPr>
        <p:spPr>
          <a:xfrm>
            <a:off x="4650100" y="36201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7" name="Google Shape;207;p14"/>
          <p:cNvSpPr txBox="1">
            <a:spLocks noGrp="1"/>
          </p:cNvSpPr>
          <p:nvPr>
            <p:ph type="title" idx="15" hasCustomPrompt="1"/>
          </p:nvPr>
        </p:nvSpPr>
        <p:spPr>
          <a:xfrm>
            <a:off x="125622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8" name="Google Shape;208;p14"/>
          <p:cNvSpPr txBox="1">
            <a:spLocks noGrp="1"/>
          </p:cNvSpPr>
          <p:nvPr>
            <p:ph type="title" idx="16" hasCustomPrompt="1"/>
          </p:nvPr>
        </p:nvSpPr>
        <p:spPr>
          <a:xfrm>
            <a:off x="3774600"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9" name="Google Shape;209;p14"/>
          <p:cNvSpPr txBox="1">
            <a:spLocks noGrp="1"/>
          </p:cNvSpPr>
          <p:nvPr>
            <p:ph type="title" idx="17" hasCustomPrompt="1"/>
          </p:nvPr>
        </p:nvSpPr>
        <p:spPr>
          <a:xfrm>
            <a:off x="629297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10" name="Google Shape;210;p14"/>
          <p:cNvSpPr/>
          <p:nvPr/>
        </p:nvSpPr>
        <p:spPr>
          <a:xfrm rot="10800000" flipH="1">
            <a:off x="37927" y="43748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rot="10800000">
            <a:off x="6142736" y="4490064"/>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0800000" flipH="1">
            <a:off x="6632383" y="4238575"/>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rot="10800000">
            <a:off x="6962402" y="4352337"/>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txBox="1">
            <a:spLocks noGrp="1"/>
          </p:cNvSpPr>
          <p:nvPr>
            <p:ph type="title" idx="18"/>
          </p:nvPr>
        </p:nvSpPr>
        <p:spPr>
          <a:xfrm>
            <a:off x="2727000" y="363275"/>
            <a:ext cx="369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217" name="Google Shape;217;p14"/>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rot="5400000">
            <a:off x="8655556" y="414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rot="-5400000">
            <a:off x="7367731" y="44490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5400000">
            <a:off x="5923156" y="48443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2">
  <p:cSld name="CUSTOM_38">
    <p:spTree>
      <p:nvGrpSpPr>
        <p:cNvPr id="1" name="Shape 425"/>
        <p:cNvGrpSpPr/>
        <p:nvPr/>
      </p:nvGrpSpPr>
      <p:grpSpPr>
        <a:xfrm>
          <a:off x="0" y="0"/>
          <a:ext cx="0" cy="0"/>
          <a:chOff x="0" y="0"/>
          <a:chExt cx="0" cy="0"/>
        </a:xfrm>
      </p:grpSpPr>
      <p:sp>
        <p:nvSpPr>
          <p:cNvPr id="426" name="Google Shape;426;p3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27" name="Google Shape;427;p31"/>
          <p:cNvSpPr/>
          <p:nvPr/>
        </p:nvSpPr>
        <p:spPr>
          <a:xfrm rot="10800000" flipH="1">
            <a:off x="-614789" y="7941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rot="9367883">
            <a:off x="-881240" y="-32226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rot="9944222" flipH="1">
            <a:off x="-1417570" y="-278867"/>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rot="5400000">
            <a:off x="1088106" y="691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rot="5400000">
            <a:off x="7730244" y="438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rot="-5400000">
            <a:off x="400881" y="724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rot="5400000">
            <a:off x="6958806"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59" r:id="rId7"/>
    <p:sldLayoutId id="2147483660" r:id="rId8"/>
    <p:sldLayoutId id="2147483677" r:id="rId9"/>
    <p:sldLayoutId id="2147483699" r:id="rId10"/>
    <p:sldLayoutId id="2147483710" r:id="rId11"/>
    <p:sldLayoutId id="2147483711" r:id="rId12"/>
    <p:sldLayoutId id="2147483712" r:id="rId13"/>
    <p:sldLayoutId id="2147483713" r:id="rId14"/>
    <p:sldLayoutId id="214748371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5" name="Google Shape;1035;p74"/>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t>Truyện cổ Grimm</a:t>
            </a:r>
            <a:endParaRPr sz="2400" dirty="0"/>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4583" b="100000" l="10000" r="56250">
                        <a14:backgroundMark x1="48672" y1="57917" x2="55313" y2="57778"/>
                        <a14:backgroundMark x1="42031" y1="19444" x2="42969" y2="43194"/>
                        <a14:backgroundMark x1="36016" y1="61667" x2="38672" y2="68472"/>
                        <a14:backgroundMark x1="35703" y1="61667" x2="42500" y2="73750"/>
                        <a14:backgroundMark x1="26016" y1="67222" x2="18984" y2="69722"/>
                      </a14:backgroundRemoval>
                    </a14:imgEffect>
                  </a14:imgLayer>
                </a14:imgProps>
              </a:ext>
              <a:ext uri="{28A0092B-C50C-407E-A947-70E740481C1C}">
                <a14:useLocalDpi xmlns:a14="http://schemas.microsoft.com/office/drawing/2010/main" val="0"/>
              </a:ext>
            </a:extLst>
          </a:blip>
          <a:srcRect l="8523" r="47499"/>
          <a:stretch/>
        </p:blipFill>
        <p:spPr>
          <a:xfrm>
            <a:off x="6596375" y="1567767"/>
            <a:ext cx="2803988" cy="3586498"/>
          </a:xfrm>
          <a:prstGeom prst="rect">
            <a:avLst/>
          </a:prstGeom>
        </p:spPr>
      </p:pic>
      <p:sp>
        <p:nvSpPr>
          <p:cNvPr id="1034" name="Google Shape;1034;p74"/>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Văn bản 3:</a:t>
            </a:r>
            <a:br>
              <a:rPr lang="en" dirty="0" smtClean="0"/>
            </a:br>
            <a:r>
              <a:rPr lang="en" dirty="0" smtClean="0"/>
              <a:t>Vua chích chòe</a:t>
            </a:r>
            <a:endParaRPr dirty="0"/>
          </a:p>
        </p:txBody>
      </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10000" r="64143"/>
                    </a14:imgEffect>
                  </a14:imgLayer>
                </a14:imgProps>
              </a:ext>
              <a:ext uri="{28A0092B-C50C-407E-A947-70E740481C1C}">
                <a14:useLocalDpi xmlns:a14="http://schemas.microsoft.com/office/drawing/2010/main" val="0"/>
              </a:ext>
            </a:extLst>
          </a:blip>
          <a:srcRect l="13844" r="37065"/>
          <a:stretch/>
        </p:blipFill>
        <p:spPr>
          <a:xfrm>
            <a:off x="-456239" y="955964"/>
            <a:ext cx="4037705" cy="4312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5"/>
                                        </p:tgtEl>
                                        <p:attrNameLst>
                                          <p:attrName>style.visibility</p:attrName>
                                        </p:attrNameLst>
                                      </p:cBhvr>
                                      <p:to>
                                        <p:strVal val="visible"/>
                                      </p:to>
                                    </p:set>
                                    <p:animEffect transition="in" filter="fade">
                                      <p:cBhvr>
                                        <p:cTn id="11"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5" name="Title 14"/>
          <p:cNvSpPr>
            <a:spLocks noGrp="1"/>
          </p:cNvSpPr>
          <p:nvPr>
            <p:ph type="title"/>
          </p:nvPr>
        </p:nvSpPr>
        <p:spPr>
          <a:xfrm>
            <a:off x="470988" y="1355901"/>
            <a:ext cx="8064000" cy="572700"/>
          </a:xfrm>
        </p:spPr>
        <p:txBody>
          <a:bodyPr/>
          <a:lstStyle/>
          <a:p>
            <a:pPr algn="l"/>
            <a:r>
              <a:rPr lang="vi-VN" sz="2400" b="0" dirty="0">
                <a:latin typeface="Cambria" panose="02040503050406030204" pitchFamily="18" charset="0"/>
                <a:ea typeface="Cambria" panose="02040503050406030204" pitchFamily="18" charset="0"/>
              </a:rPr>
              <a:t>- Người hát rong đã yêu cầu công chúa:</a:t>
            </a:r>
            <a:br>
              <a:rPr lang="vi-VN" sz="2400" b="0" dirty="0">
                <a:latin typeface="Cambria" panose="02040503050406030204" pitchFamily="18" charset="0"/>
                <a:ea typeface="Cambria" panose="02040503050406030204" pitchFamily="18" charset="0"/>
              </a:rPr>
            </a:br>
            <a:r>
              <a:rPr lang="vi-VN" sz="2400" b="0" dirty="0">
                <a:latin typeface="Cambria" panose="02040503050406030204" pitchFamily="18" charset="0"/>
                <a:ea typeface="Cambria" panose="02040503050406030204" pitchFamily="18" charset="0"/>
              </a:rPr>
              <a:t>+ trở thành thường dân ra khỏi cung.</a:t>
            </a:r>
            <a:br>
              <a:rPr lang="vi-VN" sz="2400" b="0" dirty="0">
                <a:latin typeface="Cambria" panose="02040503050406030204" pitchFamily="18" charset="0"/>
                <a:ea typeface="Cambria" panose="02040503050406030204" pitchFamily="18" charset="0"/>
              </a:rPr>
            </a:br>
            <a:r>
              <a:rPr lang="vi-VN" sz="2400" b="0" dirty="0">
                <a:latin typeface="Cambria" panose="02040503050406030204" pitchFamily="18" charset="0"/>
                <a:ea typeface="Cambria" panose="02040503050406030204" pitchFamily="18" charset="0"/>
              </a:rPr>
              <a:t>+ Sống trong một căn lều nhỏ không có người hầu hạ.</a:t>
            </a:r>
            <a:br>
              <a:rPr lang="vi-VN" sz="2400" b="0" dirty="0">
                <a:latin typeface="Cambria" panose="02040503050406030204" pitchFamily="18" charset="0"/>
                <a:ea typeface="Cambria" panose="02040503050406030204" pitchFamily="18" charset="0"/>
              </a:rPr>
            </a:br>
            <a:r>
              <a:rPr lang="vi-VN" sz="2400" b="0" dirty="0">
                <a:latin typeface="Cambria" panose="02040503050406030204" pitchFamily="18" charset="0"/>
                <a:ea typeface="Cambria" panose="02040503050406030204" pitchFamily="18" charset="0"/>
              </a:rPr>
              <a:t>+ Dậy sớm nhóm bếp, náu ăn, đan sọt, dệt sợi, bán sành sứ, phụ bếp</a:t>
            </a:r>
          </a:p>
        </p:txBody>
      </p:sp>
      <p:sp>
        <p:nvSpPr>
          <p:cNvPr id="1078" name="Google Shape;1078;p77"/>
          <p:cNvSpPr txBox="1">
            <a:spLocks noGrp="1"/>
          </p:cNvSpPr>
          <p:nvPr>
            <p:ph type="title" idx="4294967295"/>
          </p:nvPr>
        </p:nvSpPr>
        <p:spPr>
          <a:xfrm>
            <a:off x="1499611" y="140209"/>
            <a:ext cx="6006755"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2. Ý nghĩa của việc </a:t>
            </a:r>
            <a:br>
              <a:rPr lang="en" dirty="0" smtClean="0"/>
            </a:br>
            <a:r>
              <a:rPr lang="en" dirty="0" smtClean="0"/>
              <a:t>trừng phạt và những thử thách</a:t>
            </a:r>
            <a:endParaRPr dirty="0"/>
          </a:p>
        </p:txBody>
      </p:sp>
      <p:sp>
        <p:nvSpPr>
          <p:cNvPr id="16" name="Subtitle 15"/>
          <p:cNvSpPr>
            <a:spLocks noGrp="1"/>
          </p:cNvSpPr>
          <p:nvPr>
            <p:ph type="subTitle" idx="4294967295"/>
          </p:nvPr>
        </p:nvSpPr>
        <p:spPr>
          <a:xfrm>
            <a:off x="345933" y="3509574"/>
            <a:ext cx="8798067" cy="862013"/>
          </a:xfrm>
        </p:spPr>
        <p:txBody>
          <a:bodyPr/>
          <a:lstStyle/>
          <a:p>
            <a:pPr marL="114300" indent="0">
              <a:buNone/>
            </a:pPr>
            <a:r>
              <a:rPr lang="en-US" sz="2400" b="1" dirty="0" smtClean="0"/>
              <a:t>→ </a:t>
            </a:r>
            <a:r>
              <a:rPr lang="en-US" sz="2400" b="1" dirty="0" err="1" smtClean="0"/>
              <a:t>Trừng</a:t>
            </a:r>
            <a:r>
              <a:rPr lang="en-US" sz="2400" b="1" dirty="0" smtClean="0"/>
              <a:t> </a:t>
            </a:r>
            <a:r>
              <a:rPr lang="en-US" sz="2400" b="1" dirty="0" err="1"/>
              <a:t>phạt</a:t>
            </a:r>
            <a:r>
              <a:rPr lang="en-US" sz="2400" b="1" dirty="0"/>
              <a:t> </a:t>
            </a:r>
            <a:r>
              <a:rPr lang="en-US" sz="2400" b="1" dirty="0" err="1"/>
              <a:t>tính</a:t>
            </a:r>
            <a:r>
              <a:rPr lang="en-US" sz="2400" b="1" dirty="0"/>
              <a:t> </a:t>
            </a:r>
            <a:r>
              <a:rPr lang="en-US" sz="2400" b="1" dirty="0" err="1"/>
              <a:t>kiêu</a:t>
            </a:r>
            <a:r>
              <a:rPr lang="en-US" sz="2400" b="1" dirty="0"/>
              <a:t> </a:t>
            </a:r>
            <a:r>
              <a:rPr lang="en-US" sz="2400" b="1" dirty="0" err="1"/>
              <a:t>căng</a:t>
            </a:r>
            <a:r>
              <a:rPr lang="en-US" sz="2400" b="1" dirty="0"/>
              <a:t>, </a:t>
            </a:r>
            <a:r>
              <a:rPr lang="en-US" sz="2400" b="1" dirty="0" err="1"/>
              <a:t>ngông</a:t>
            </a:r>
            <a:r>
              <a:rPr lang="en-US" sz="2400" b="1" dirty="0"/>
              <a:t> </a:t>
            </a:r>
            <a:r>
              <a:rPr lang="en-US" sz="2400" b="1" dirty="0" err="1"/>
              <a:t>cuồng</a:t>
            </a:r>
            <a:r>
              <a:rPr lang="en-US" sz="2400" b="1" dirty="0"/>
              <a:t>, </a:t>
            </a:r>
            <a:r>
              <a:rPr lang="en-US" sz="2400" b="1" dirty="0" err="1"/>
              <a:t>thể</a:t>
            </a:r>
            <a:r>
              <a:rPr lang="en-US" sz="2400" b="1" dirty="0"/>
              <a:t> </a:t>
            </a:r>
            <a:r>
              <a:rPr lang="en-US" sz="2400" b="1" dirty="0" err="1"/>
              <a:t>hiện</a:t>
            </a:r>
            <a:r>
              <a:rPr lang="en-US" sz="2400" b="1" dirty="0"/>
              <a:t> </a:t>
            </a:r>
            <a:r>
              <a:rPr lang="en-US" sz="2400" b="1" dirty="0" err="1"/>
              <a:t>tình</a:t>
            </a:r>
            <a:r>
              <a:rPr lang="en-US" sz="2400" b="1" dirty="0"/>
              <a:t> </a:t>
            </a:r>
            <a:r>
              <a:rPr lang="en-US" sz="2400" b="1" dirty="0" err="1" smtClean="0"/>
              <a:t>yêu</a:t>
            </a:r>
            <a:r>
              <a:rPr lang="en-US" sz="2400" b="1" dirty="0" smtClean="0"/>
              <a:t>, </a:t>
            </a:r>
            <a:r>
              <a:rPr lang="en-US" sz="2400" b="1" dirty="0" err="1"/>
              <a:t>giúp</a:t>
            </a:r>
            <a:r>
              <a:rPr lang="en-US" sz="2400" b="1" dirty="0"/>
              <a:t> </a:t>
            </a:r>
            <a:r>
              <a:rPr lang="en-US" sz="2400" b="1" dirty="0" err="1"/>
              <a:t>công</a:t>
            </a:r>
            <a:r>
              <a:rPr lang="en-US" sz="2400" b="1" dirty="0"/>
              <a:t> </a:t>
            </a:r>
            <a:r>
              <a:rPr lang="en-US" sz="2400" b="1" dirty="0" err="1"/>
              <a:t>chúa</a:t>
            </a:r>
            <a:r>
              <a:rPr lang="en-US" sz="2400" b="1" dirty="0"/>
              <a:t> </a:t>
            </a:r>
            <a:r>
              <a:rPr lang="en-US" sz="2400" b="1" dirty="0" err="1"/>
              <a:t>nhận</a:t>
            </a:r>
            <a:r>
              <a:rPr lang="en-US" sz="2400" b="1" dirty="0"/>
              <a:t> </a:t>
            </a:r>
            <a:r>
              <a:rPr lang="en-US" sz="2400" b="1" dirty="0" err="1"/>
              <a:t>ra</a:t>
            </a:r>
            <a:r>
              <a:rPr lang="en-US" sz="2400" b="1" dirty="0"/>
              <a:t> </a:t>
            </a:r>
            <a:r>
              <a:rPr lang="en-US" sz="2400" b="1" dirty="0" err="1"/>
              <a:t>những</a:t>
            </a:r>
            <a:r>
              <a:rPr lang="en-US" sz="2400" b="1" dirty="0"/>
              <a:t> </a:t>
            </a:r>
            <a:r>
              <a:rPr lang="en-US" sz="2400" b="1" dirty="0" err="1"/>
              <a:t>điều</a:t>
            </a:r>
            <a:r>
              <a:rPr lang="en-US" sz="2400" b="1" dirty="0"/>
              <a:t> </a:t>
            </a:r>
            <a:r>
              <a:rPr lang="en-US" sz="2400" b="1" dirty="0" err="1"/>
              <a:t>sai</a:t>
            </a:r>
            <a:r>
              <a:rPr lang="en-US" sz="2400" b="1" dirty="0"/>
              <a:t> </a:t>
            </a:r>
            <a:r>
              <a:rPr lang="en-US" sz="2400" b="1" dirty="0" err="1"/>
              <a:t>trái</a:t>
            </a:r>
            <a:r>
              <a:rPr lang="en-US" sz="2400" b="1" dirty="0"/>
              <a:t> </a:t>
            </a:r>
            <a:r>
              <a:rPr lang="en-US" sz="2400" b="1" dirty="0" err="1"/>
              <a:t>của</a:t>
            </a:r>
            <a:r>
              <a:rPr lang="en-US" sz="2400" b="1" dirty="0"/>
              <a:t> </a:t>
            </a:r>
            <a:r>
              <a:rPr lang="en-US" sz="2400" b="1" dirty="0" err="1"/>
              <a:t>mình</a:t>
            </a:r>
            <a:r>
              <a:rPr lang="en-US" sz="2400" b="1" dirty="0"/>
              <a:t> </a:t>
            </a:r>
            <a:r>
              <a:rPr lang="en-US" sz="2400" b="1" dirty="0" err="1"/>
              <a:t>mà</a:t>
            </a:r>
            <a:r>
              <a:rPr lang="en-US" sz="2400" b="1" dirty="0"/>
              <a:t> </a:t>
            </a:r>
            <a:r>
              <a:rPr lang="en-US" sz="2400" b="1" dirty="0" err="1"/>
              <a:t>biết</a:t>
            </a:r>
            <a:r>
              <a:rPr lang="en-US" sz="2400" b="1" dirty="0"/>
              <a:t> </a:t>
            </a:r>
            <a:r>
              <a:rPr lang="en-US" sz="2400" b="1" dirty="0" err="1"/>
              <a:t>sửa</a:t>
            </a:r>
            <a:r>
              <a:rPr lang="en-US" sz="2400" b="1" dirty="0"/>
              <a:t> </a:t>
            </a:r>
            <a:r>
              <a:rPr lang="en-US" sz="2400" b="1" dirty="0" err="1"/>
              <a:t>sai</a:t>
            </a:r>
            <a:r>
              <a:rPr lang="en-US" sz="2400" b="1" dirty="0"/>
              <a:t>. </a:t>
            </a:r>
          </a:p>
        </p:txBody>
      </p:sp>
    </p:spTree>
    <p:extLst>
      <p:ext uri="{BB962C8B-B14F-4D97-AF65-F5344CB8AC3E}">
        <p14:creationId xmlns:p14="http://schemas.microsoft.com/office/powerpoint/2010/main" val="197877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fade">
                                      <p:cBhvr>
                                        <p:cTn id="7" dur="1000"/>
                                        <p:tgtEl>
                                          <p:spTgt spid="10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3" name="Google Shape;1113;p82"/>
          <p:cNvSpPr txBox="1">
            <a:spLocks noGrp="1"/>
          </p:cNvSpPr>
          <p:nvPr>
            <p:ph type="subTitle" idx="3"/>
          </p:nvPr>
        </p:nvSpPr>
        <p:spPr>
          <a:xfrm>
            <a:off x="551434" y="1464815"/>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Kết thúc truyện</a:t>
            </a:r>
            <a:endParaRPr dirty="0"/>
          </a:p>
        </p:txBody>
      </p:sp>
      <p:sp>
        <p:nvSpPr>
          <p:cNvPr id="15" name="Google Shape;1078;p77"/>
          <p:cNvSpPr txBox="1">
            <a:spLocks/>
          </p:cNvSpPr>
          <p:nvPr/>
        </p:nvSpPr>
        <p:spPr>
          <a:xfrm>
            <a:off x="3216969" y="122956"/>
            <a:ext cx="6006755" cy="573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9pPr>
          </a:lstStyle>
          <a:p>
            <a:r>
              <a:rPr lang="en-US" dirty="0" smtClean="0"/>
              <a:t>3. </a:t>
            </a:r>
            <a:r>
              <a:rPr lang="en-US" dirty="0" err="1" smtClean="0"/>
              <a:t>Kết</a:t>
            </a:r>
            <a:r>
              <a:rPr lang="en-US" dirty="0" smtClean="0"/>
              <a:t> </a:t>
            </a:r>
            <a:r>
              <a:rPr lang="en-US" dirty="0" err="1" smtClean="0"/>
              <a:t>thúc</a:t>
            </a:r>
            <a:r>
              <a:rPr lang="en-US" dirty="0" smtClean="0"/>
              <a:t> </a:t>
            </a:r>
            <a:r>
              <a:rPr lang="en-US" dirty="0" err="1" smtClean="0"/>
              <a:t>và</a:t>
            </a:r>
            <a:r>
              <a:rPr lang="en-US" dirty="0" smtClean="0"/>
              <a:t> </a:t>
            </a:r>
            <a:r>
              <a:rPr lang="en-US" dirty="0" err="1" smtClean="0"/>
              <a:t>bài</a:t>
            </a:r>
            <a:r>
              <a:rPr lang="en-US" dirty="0" smtClean="0"/>
              <a:t> </a:t>
            </a:r>
            <a:r>
              <a:rPr lang="en-US" dirty="0" err="1" smtClean="0"/>
              <a:t>học</a:t>
            </a:r>
            <a:r>
              <a:rPr lang="en-US" dirty="0" smtClean="0"/>
              <a:t> </a:t>
            </a:r>
            <a:r>
              <a:rPr lang="en-US" dirty="0" err="1" smtClean="0"/>
              <a:t>rút</a:t>
            </a:r>
            <a:r>
              <a:rPr lang="en-US" dirty="0" smtClean="0"/>
              <a:t> </a:t>
            </a:r>
            <a:r>
              <a:rPr lang="en-US" dirty="0" err="1" smtClean="0"/>
              <a:t>ra</a:t>
            </a:r>
            <a:endParaRPr lang="en-US" dirty="0"/>
          </a:p>
        </p:txBody>
      </p:sp>
      <p:sp>
        <p:nvSpPr>
          <p:cNvPr id="16" name="Rectangle 15"/>
          <p:cNvSpPr>
            <a:spLocks noChangeArrowheads="1"/>
          </p:cNvSpPr>
          <p:nvPr/>
        </p:nvSpPr>
        <p:spPr bwMode="auto">
          <a:xfrm>
            <a:off x="146934" y="2080616"/>
            <a:ext cx="49771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Kết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thúc</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có</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hậu</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công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chúa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nhận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ra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sai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lầm</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của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mình</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biết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sữa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lỗi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kết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hôn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với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vua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chích</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chòe</a:t>
            </a:r>
            <a:r>
              <a:rPr lang="en-US" altLang="en-US" sz="2000" dirty="0" smtClean="0">
                <a:latin typeface="Cambria" panose="02040503050406030204" pitchFamily="18" charset="0"/>
                <a:ea typeface="Cambria" panose="02040503050406030204" pitchFamily="18" charset="0"/>
              </a:rPr>
              <a:t>.</a:t>
            </a:r>
          </a:p>
        </p:txBody>
      </p:sp>
      <p:sp>
        <p:nvSpPr>
          <p:cNvPr id="17" name="Rectangle 16"/>
          <p:cNvSpPr>
            <a:spLocks noChangeArrowheads="1"/>
          </p:cNvSpPr>
          <p:nvPr/>
        </p:nvSpPr>
        <p:spPr bwMode="auto">
          <a:xfrm>
            <a:off x="183446" y="3206388"/>
            <a:ext cx="4951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Câu</a:t>
            </a:r>
            <a:r>
              <a:rPr lang="en-US" altLang="en-US" sz="2000" dirty="0" smtClean="0">
                <a:latin typeface="Cambria" panose="02040503050406030204" pitchFamily="18" charset="0"/>
                <a:ea typeface="Cambria" panose="02040503050406030204" pitchFamily="18" charset="0"/>
              </a:rPr>
              <a:t> “ </a:t>
            </a:r>
            <a:r>
              <a:rPr lang="en-US" altLang="en-US" sz="2000" dirty="0" err="1" smtClean="0">
                <a:latin typeface="Cambria" panose="02040503050406030204" pitchFamily="18" charset="0"/>
                <a:ea typeface="Cambria" panose="02040503050406030204" pitchFamily="18" charset="0"/>
              </a:rPr>
              <a:t>tôi</a:t>
            </a:r>
            <a:r>
              <a:rPr lang="en-US" altLang="en-US" sz="2000" dirty="0" smtClean="0">
                <a:latin typeface="Cambria" panose="02040503050406030204" pitchFamily="18" charset="0"/>
                <a:ea typeface="Cambria" panose="02040503050406030204" pitchFamily="18" charset="0"/>
              </a:rPr>
              <a:t> tin...</a:t>
            </a:r>
            <a:r>
              <a:rPr lang="en-US" altLang="en-US" sz="2000" dirty="0" err="1" smtClean="0">
                <a:latin typeface="Cambria" panose="02040503050406030204" pitchFamily="18" charset="0"/>
                <a:ea typeface="Cambria" panose="02040503050406030204" pitchFamily="18" charset="0"/>
              </a:rPr>
              <a:t>lễ</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cưới</a:t>
            </a:r>
            <a:r>
              <a:rPr lang="en-US" altLang="en-US" sz="2000" dirty="0" smtClean="0">
                <a:latin typeface="Cambria" panose="02040503050406030204" pitchFamily="18" charset="0"/>
                <a:ea typeface="Cambria" panose="02040503050406030204" pitchFamily="18" charset="0"/>
              </a:rPr>
              <a:t>”-&gt; </a:t>
            </a:r>
            <a:r>
              <a:rPr lang="en-US" altLang="en-US" sz="2000" dirty="0" err="1" smtClean="0">
                <a:latin typeface="Cambria" panose="02040503050406030204" pitchFamily="18" charset="0"/>
                <a:ea typeface="Cambria" panose="02040503050406030204" pitchFamily="18" charset="0"/>
              </a:rPr>
              <a:t>lời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nói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bông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đùa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cho</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thấy</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đây</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chỉ</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một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câu</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chuyện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hư</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cấu</a:t>
            </a:r>
            <a:r>
              <a:rPr lang="en-US" altLang="en-US" sz="2000" dirty="0" smtClean="0">
                <a:latin typeface="Cambria" panose="02040503050406030204" pitchFamily="18" charset="0"/>
                <a:ea typeface="Cambria" panose="02040503050406030204" pitchFamily="18" charset="0"/>
              </a:rPr>
              <a:t>.</a:t>
            </a:r>
          </a:p>
        </p:txBody>
      </p:sp>
      <p:sp>
        <p:nvSpPr>
          <p:cNvPr id="18" name="Rectangle 17"/>
          <p:cNvSpPr>
            <a:spLocks noChangeArrowheads="1"/>
          </p:cNvSpPr>
          <p:nvPr/>
        </p:nvSpPr>
        <p:spPr bwMode="auto">
          <a:xfrm>
            <a:off x="172334" y="4065353"/>
            <a:ext cx="49628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400" dirty="0" smtClean="0">
                <a:latin typeface="Cambria" panose="02040503050406030204" pitchFamily="18" charset="0"/>
                <a:ea typeface="Cambria" panose="02040503050406030204" pitchFamily="18" charset="0"/>
              </a:rPr>
              <a:t>=&gt; </a:t>
            </a:r>
            <a:r>
              <a:rPr lang="en-US" altLang="en-US" sz="2400" dirty="0" err="1" smtClean="0">
                <a:latin typeface="Cambria" panose="02040503050406030204" pitchFamily="18" charset="0"/>
                <a:ea typeface="Cambria" panose="02040503050406030204" pitchFamily="18" charset="0"/>
              </a:rPr>
              <a:t>Công</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thức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kết</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truyện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quen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thuộc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trong</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truyện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cổ</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tích</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nước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ngoài</a:t>
            </a:r>
            <a:r>
              <a:rPr lang="en-US" altLang="en-US" sz="2400" dirty="0" smtClean="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13"/>
                                        </p:tgtEl>
                                        <p:attrNameLst>
                                          <p:attrName>style.visibility</p:attrName>
                                        </p:attrNameLst>
                                      </p:cBhvr>
                                      <p:to>
                                        <p:strVal val="visible"/>
                                      </p:to>
                                    </p:set>
                                    <p:anim calcmode="lin" valueType="num">
                                      <p:cBhvr additive="base">
                                        <p:cTn id="7" dur="1000"/>
                                        <p:tgtEl>
                                          <p:spTgt spid="11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82"/>
          <p:cNvSpPr txBox="1">
            <a:spLocks noGrp="1"/>
          </p:cNvSpPr>
          <p:nvPr>
            <p:ph type="subTitle" idx="1"/>
          </p:nvPr>
        </p:nvSpPr>
        <p:spPr>
          <a:xfrm>
            <a:off x="5750589" y="3557274"/>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Bài học</a:t>
            </a:r>
            <a:endParaRPr dirty="0"/>
          </a:p>
        </p:txBody>
      </p:sp>
      <p:sp>
        <p:nvSpPr>
          <p:cNvPr id="1113" name="Google Shape;1113;p82"/>
          <p:cNvSpPr txBox="1">
            <a:spLocks noGrp="1"/>
          </p:cNvSpPr>
          <p:nvPr>
            <p:ph type="subTitle" idx="3"/>
          </p:nvPr>
        </p:nvSpPr>
        <p:spPr>
          <a:xfrm>
            <a:off x="551434" y="1464815"/>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Kết thúc truyện</a:t>
            </a:r>
            <a:endParaRPr dirty="0"/>
          </a:p>
        </p:txBody>
      </p:sp>
      <p:sp>
        <p:nvSpPr>
          <p:cNvPr id="15" name="Google Shape;1078;p77"/>
          <p:cNvSpPr txBox="1">
            <a:spLocks/>
          </p:cNvSpPr>
          <p:nvPr/>
        </p:nvSpPr>
        <p:spPr>
          <a:xfrm>
            <a:off x="3216969" y="122956"/>
            <a:ext cx="6006755" cy="5730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9pPr>
          </a:lstStyle>
          <a:p>
            <a:r>
              <a:rPr lang="en-US" dirty="0" smtClean="0"/>
              <a:t>3. </a:t>
            </a:r>
            <a:r>
              <a:rPr lang="en-US" dirty="0" err="1" smtClean="0"/>
              <a:t>Kết</a:t>
            </a:r>
            <a:r>
              <a:rPr lang="en-US" dirty="0" smtClean="0"/>
              <a:t> </a:t>
            </a:r>
            <a:r>
              <a:rPr lang="en-US" dirty="0" err="1" smtClean="0"/>
              <a:t>thúc</a:t>
            </a:r>
            <a:r>
              <a:rPr lang="en-US" dirty="0" smtClean="0"/>
              <a:t> </a:t>
            </a:r>
            <a:r>
              <a:rPr lang="en-US" dirty="0" err="1" smtClean="0"/>
              <a:t>và</a:t>
            </a:r>
            <a:r>
              <a:rPr lang="en-US" dirty="0" smtClean="0"/>
              <a:t> </a:t>
            </a:r>
            <a:r>
              <a:rPr lang="en-US" dirty="0" err="1" smtClean="0"/>
              <a:t>bài</a:t>
            </a:r>
            <a:r>
              <a:rPr lang="en-US" dirty="0" smtClean="0"/>
              <a:t> </a:t>
            </a:r>
            <a:r>
              <a:rPr lang="en-US" dirty="0" err="1" smtClean="0"/>
              <a:t>học</a:t>
            </a:r>
            <a:r>
              <a:rPr lang="en-US" dirty="0" smtClean="0"/>
              <a:t> </a:t>
            </a:r>
            <a:r>
              <a:rPr lang="en-US" dirty="0" err="1" smtClean="0"/>
              <a:t>rút</a:t>
            </a:r>
            <a:r>
              <a:rPr lang="en-US" dirty="0" smtClean="0"/>
              <a:t> </a:t>
            </a:r>
            <a:r>
              <a:rPr lang="en-US" dirty="0" err="1" smtClean="0"/>
              <a:t>ra</a:t>
            </a:r>
            <a:endParaRPr lang="en-US" dirty="0"/>
          </a:p>
        </p:txBody>
      </p:sp>
      <p:sp>
        <p:nvSpPr>
          <p:cNvPr id="16" name="Rectangle 15"/>
          <p:cNvSpPr>
            <a:spLocks noChangeArrowheads="1"/>
          </p:cNvSpPr>
          <p:nvPr/>
        </p:nvSpPr>
        <p:spPr bwMode="auto">
          <a:xfrm>
            <a:off x="146934" y="2080616"/>
            <a:ext cx="49771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Kết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thúc</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có</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hậu</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công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chúa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nhận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ra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sai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lầm</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của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mình</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biết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sữa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lỗi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kết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hôn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với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vua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chích</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chòe</a:t>
            </a:r>
            <a:r>
              <a:rPr lang="en-US" altLang="en-US" sz="2000" dirty="0" smtClean="0">
                <a:latin typeface="Cambria" panose="02040503050406030204" pitchFamily="18" charset="0"/>
                <a:ea typeface="Cambria" panose="02040503050406030204" pitchFamily="18" charset="0"/>
              </a:rPr>
              <a:t>.</a:t>
            </a:r>
          </a:p>
        </p:txBody>
      </p:sp>
      <p:sp>
        <p:nvSpPr>
          <p:cNvPr id="17" name="Rectangle 16"/>
          <p:cNvSpPr>
            <a:spLocks noChangeArrowheads="1"/>
          </p:cNvSpPr>
          <p:nvPr/>
        </p:nvSpPr>
        <p:spPr bwMode="auto">
          <a:xfrm>
            <a:off x="183446" y="3206388"/>
            <a:ext cx="4951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Câu</a:t>
            </a:r>
            <a:r>
              <a:rPr lang="en-US" altLang="en-US" sz="2000" dirty="0" smtClean="0">
                <a:latin typeface="Cambria" panose="02040503050406030204" pitchFamily="18" charset="0"/>
                <a:ea typeface="Cambria" panose="02040503050406030204" pitchFamily="18" charset="0"/>
              </a:rPr>
              <a:t> “ </a:t>
            </a:r>
            <a:r>
              <a:rPr lang="en-US" altLang="en-US" sz="2000" dirty="0" err="1" smtClean="0">
                <a:latin typeface="Cambria" panose="02040503050406030204" pitchFamily="18" charset="0"/>
                <a:ea typeface="Cambria" panose="02040503050406030204" pitchFamily="18" charset="0"/>
              </a:rPr>
              <a:t>tôi</a:t>
            </a:r>
            <a:r>
              <a:rPr lang="en-US" altLang="en-US" sz="2000" dirty="0" smtClean="0">
                <a:latin typeface="Cambria" panose="02040503050406030204" pitchFamily="18" charset="0"/>
                <a:ea typeface="Cambria" panose="02040503050406030204" pitchFamily="18" charset="0"/>
              </a:rPr>
              <a:t> tin...</a:t>
            </a:r>
            <a:r>
              <a:rPr lang="en-US" altLang="en-US" sz="2000" dirty="0" err="1" smtClean="0">
                <a:latin typeface="Cambria" panose="02040503050406030204" pitchFamily="18" charset="0"/>
                <a:ea typeface="Cambria" panose="02040503050406030204" pitchFamily="18" charset="0"/>
              </a:rPr>
              <a:t>lễ</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cưới</a:t>
            </a:r>
            <a:r>
              <a:rPr lang="en-US" altLang="en-US" sz="2000" dirty="0" smtClean="0">
                <a:latin typeface="Cambria" panose="02040503050406030204" pitchFamily="18" charset="0"/>
                <a:ea typeface="Cambria" panose="02040503050406030204" pitchFamily="18" charset="0"/>
              </a:rPr>
              <a:t>”-&gt; </a:t>
            </a:r>
            <a:r>
              <a:rPr lang="en-US" altLang="en-US" sz="2000" dirty="0" err="1" smtClean="0">
                <a:latin typeface="Cambria" panose="02040503050406030204" pitchFamily="18" charset="0"/>
                <a:ea typeface="Cambria" panose="02040503050406030204" pitchFamily="18" charset="0"/>
              </a:rPr>
              <a:t>lời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nói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bông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đùa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cho</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thấy</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đây</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chỉ</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một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câu</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chuyện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hư</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cấu</a:t>
            </a:r>
            <a:r>
              <a:rPr lang="en-US" altLang="en-US" sz="2000" dirty="0" smtClean="0">
                <a:latin typeface="Cambria" panose="02040503050406030204" pitchFamily="18" charset="0"/>
                <a:ea typeface="Cambria" panose="02040503050406030204" pitchFamily="18" charset="0"/>
              </a:rPr>
              <a:t>.</a:t>
            </a:r>
          </a:p>
        </p:txBody>
      </p:sp>
      <p:sp>
        <p:nvSpPr>
          <p:cNvPr id="18" name="Rectangle 17"/>
          <p:cNvSpPr>
            <a:spLocks noChangeArrowheads="1"/>
          </p:cNvSpPr>
          <p:nvPr/>
        </p:nvSpPr>
        <p:spPr bwMode="auto">
          <a:xfrm>
            <a:off x="172334" y="4065353"/>
            <a:ext cx="49628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400" dirty="0" smtClean="0">
                <a:latin typeface="Cambria" panose="02040503050406030204" pitchFamily="18" charset="0"/>
                <a:ea typeface="Cambria" panose="02040503050406030204" pitchFamily="18" charset="0"/>
              </a:rPr>
              <a:t>=&gt; </a:t>
            </a:r>
            <a:r>
              <a:rPr lang="en-US" altLang="en-US" sz="2400" dirty="0" err="1" smtClean="0">
                <a:latin typeface="Cambria" panose="02040503050406030204" pitchFamily="18" charset="0"/>
                <a:ea typeface="Cambria" panose="02040503050406030204" pitchFamily="18" charset="0"/>
              </a:rPr>
              <a:t>Công</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thức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kết</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truyện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quen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thuộc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trong</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truyện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cổ</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tích</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nước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ngoài</a:t>
            </a:r>
            <a:r>
              <a:rPr lang="en-US" altLang="en-US" sz="2400" dirty="0" smtClean="0">
                <a:latin typeface="Cambria" panose="02040503050406030204" pitchFamily="18" charset="0"/>
                <a:ea typeface="Cambria" panose="02040503050406030204" pitchFamily="18" charset="0"/>
              </a:rPr>
              <a:t>.</a:t>
            </a:r>
          </a:p>
        </p:txBody>
      </p:sp>
      <p:sp>
        <p:nvSpPr>
          <p:cNvPr id="19" name="Rectangle 18"/>
          <p:cNvSpPr>
            <a:spLocks noChangeArrowheads="1"/>
          </p:cNvSpPr>
          <p:nvPr/>
        </p:nvSpPr>
        <p:spPr bwMode="auto">
          <a:xfrm>
            <a:off x="5431760" y="1388416"/>
            <a:ext cx="35224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000" dirty="0" err="1" smtClean="0">
                <a:latin typeface="Cambria" panose="02040503050406030204" pitchFamily="18" charset="0"/>
                <a:ea typeface="Cambria" panose="02040503050406030204" pitchFamily="18" charset="0"/>
              </a:rPr>
              <a:t>Không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nên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kiêu</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ngạo</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ngông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cuồng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nhạo</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báng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người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khác</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phải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biết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tôn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trọng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sống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hòa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nhã</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phải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cố</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gắng</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hoàn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thiện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bản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thân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phải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biết</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nhận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ra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sai</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lầm</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nhận</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ra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và</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sửa</a:t>
            </a:r>
            <a:r>
              <a:rPr lang="en-US" altLang="en-US" sz="2000" dirty="0" smtClean="0">
                <a:latin typeface="Cambria" panose="02040503050406030204" pitchFamily="18" charset="0"/>
                <a:ea typeface="Cambria" panose="02040503050406030204" pitchFamily="18" charset="0"/>
              </a:rPr>
              <a:t> </a:t>
            </a:r>
            <a:r>
              <a:rPr lang="en-US" altLang="en-US" sz="2000" dirty="0" err="1" smtClean="0">
                <a:latin typeface="Cambria" panose="02040503050406030204" pitchFamily="18" charset="0"/>
                <a:ea typeface="Cambria" panose="02040503050406030204" pitchFamily="18" charset="0"/>
              </a:rPr>
              <a:t>lỗi</a:t>
            </a:r>
            <a:r>
              <a:rPr lang="en-US" altLang="en-US" sz="20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2063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11"/>
                                        </p:tgtEl>
                                        <p:attrNameLst>
                                          <p:attrName>style.visibility</p:attrName>
                                        </p:attrNameLst>
                                      </p:cBhvr>
                                      <p:to>
                                        <p:strVal val="visible"/>
                                      </p:to>
                                    </p:set>
                                    <p:anim calcmode="lin" valueType="num">
                                      <p:cBhvr additive="base">
                                        <p:cTn id="7" dur="1000"/>
                                        <p:tgtEl>
                                          <p:spTgt spid="111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13"/>
                                        </p:tgtEl>
                                        <p:attrNameLst>
                                          <p:attrName>style.visibility</p:attrName>
                                        </p:attrNameLst>
                                      </p:cBhvr>
                                      <p:to>
                                        <p:strVal val="visible"/>
                                      </p:to>
                                    </p:set>
                                    <p:anim calcmode="lin" valueType="num">
                                      <p:cBhvr additive="base">
                                        <p:cTn id="10" dur="1000"/>
                                        <p:tgtEl>
                                          <p:spTgt spid="1113"/>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Tổng</a:t>
            </a:r>
            <a:r>
              <a:rPr lang="en-US" dirty="0" smtClean="0"/>
              <a:t> </a:t>
            </a:r>
            <a:r>
              <a:rPr lang="en-US" dirty="0" err="1" smtClean="0"/>
              <a:t>kết</a:t>
            </a:r>
            <a:endParaRPr lang="en-US" dirty="0"/>
          </a:p>
        </p:txBody>
      </p:sp>
      <p:sp>
        <p:nvSpPr>
          <p:cNvPr id="3" name="Subtitle 2"/>
          <p:cNvSpPr>
            <a:spLocks noGrp="1"/>
          </p:cNvSpPr>
          <p:nvPr>
            <p:ph type="subTitle" idx="3"/>
          </p:nvPr>
        </p:nvSpPr>
        <p:spPr>
          <a:xfrm>
            <a:off x="178899" y="3660942"/>
            <a:ext cx="3690000" cy="357000"/>
          </a:xfrm>
        </p:spPr>
        <p:txBody>
          <a:bodyPr/>
          <a:lstStyle/>
          <a:p>
            <a:pPr algn="just"/>
            <a:r>
              <a:rPr lang="en-US" sz="2400" dirty="0" smtClean="0"/>
              <a:t>	</a:t>
            </a:r>
            <a:r>
              <a:rPr lang="en-US" sz="2400" dirty="0" err="1" smtClean="0"/>
              <a:t>Truyện</a:t>
            </a:r>
            <a:r>
              <a:rPr lang="en-US" sz="2400" dirty="0" smtClean="0"/>
              <a:t> </a:t>
            </a:r>
            <a:r>
              <a:rPr lang="en-US" sz="2400" dirty="0" err="1"/>
              <a:t>cổ</a:t>
            </a:r>
            <a:r>
              <a:rPr lang="en-US" sz="2400" dirty="0"/>
              <a:t> </a:t>
            </a:r>
            <a:r>
              <a:rPr lang="en-US" sz="2400" dirty="0" err="1"/>
              <a:t>tích</a:t>
            </a:r>
            <a:r>
              <a:rPr lang="en-US" sz="2400" dirty="0"/>
              <a:t> </a:t>
            </a:r>
            <a:r>
              <a:rPr lang="en-US" sz="2400" dirty="0" err="1"/>
              <a:t>có</a:t>
            </a:r>
            <a:r>
              <a:rPr lang="en-US" sz="2400" dirty="0"/>
              <a:t> </a:t>
            </a:r>
            <a:r>
              <a:rPr lang="en-US" sz="2400" dirty="0" err="1"/>
              <a:t>nhiều</a:t>
            </a:r>
            <a:r>
              <a:rPr lang="en-US" sz="2400" dirty="0"/>
              <a:t> </a:t>
            </a:r>
            <a:r>
              <a:rPr lang="en-US" sz="2400" dirty="0" err="1"/>
              <a:t>tình</a:t>
            </a:r>
            <a:r>
              <a:rPr lang="en-US" sz="2400" dirty="0"/>
              <a:t> </a:t>
            </a:r>
            <a:r>
              <a:rPr lang="en-US" sz="2400" dirty="0" err="1"/>
              <a:t>tiết</a:t>
            </a:r>
            <a:r>
              <a:rPr lang="en-US" sz="2400" dirty="0"/>
              <a:t> </a:t>
            </a:r>
            <a:r>
              <a:rPr lang="en-US" sz="2400" dirty="0" err="1"/>
              <a:t>hấp</a:t>
            </a:r>
            <a:r>
              <a:rPr lang="en-US" sz="2400" dirty="0"/>
              <a:t> </a:t>
            </a:r>
            <a:r>
              <a:rPr lang="en-US" sz="2400" dirty="0" err="1"/>
              <a:t>dẫn</a:t>
            </a:r>
            <a:r>
              <a:rPr lang="en-US" sz="2400" dirty="0"/>
              <a:t>, </a:t>
            </a:r>
            <a:r>
              <a:rPr lang="en-US" sz="2400" dirty="0" err="1"/>
              <a:t>cuốn</a:t>
            </a:r>
            <a:r>
              <a:rPr lang="en-US" sz="2400" dirty="0"/>
              <a:t> </a:t>
            </a:r>
            <a:r>
              <a:rPr lang="en-US" sz="2400" dirty="0" err="1"/>
              <a:t>hút</a:t>
            </a:r>
            <a:r>
              <a:rPr lang="en-US" sz="2400" dirty="0"/>
              <a:t>, </a:t>
            </a:r>
            <a:r>
              <a:rPr lang="en-US" sz="2400" dirty="0" err="1"/>
              <a:t>lời</a:t>
            </a:r>
            <a:r>
              <a:rPr lang="en-US" sz="2400" dirty="0"/>
              <a:t> </a:t>
            </a:r>
            <a:r>
              <a:rPr lang="en-US" sz="2400" dirty="0" err="1"/>
              <a:t>kể</a:t>
            </a:r>
            <a:r>
              <a:rPr lang="en-US" sz="2400" dirty="0"/>
              <a:t> </a:t>
            </a:r>
            <a:r>
              <a:rPr lang="en-US" sz="2400" dirty="0" err="1"/>
              <a:t>hấp</a:t>
            </a:r>
            <a:r>
              <a:rPr lang="en-US" sz="2400" dirty="0"/>
              <a:t> </a:t>
            </a:r>
            <a:r>
              <a:rPr lang="en-US" sz="2400" dirty="0" err="1"/>
              <a:t>dẫn</a:t>
            </a:r>
            <a:r>
              <a:rPr lang="en-US" sz="2400" dirty="0"/>
              <a:t>, </a:t>
            </a:r>
            <a:r>
              <a:rPr lang="en-US" sz="2400" dirty="0" err="1"/>
              <a:t>khéo</a:t>
            </a:r>
            <a:r>
              <a:rPr lang="en-US" sz="2400" dirty="0"/>
              <a:t> </a:t>
            </a:r>
            <a:r>
              <a:rPr lang="en-US" sz="2400" dirty="0" err="1"/>
              <a:t>léo</a:t>
            </a:r>
            <a:r>
              <a:rPr lang="en-US" sz="2400" dirty="0"/>
              <a:t> , </a:t>
            </a:r>
            <a:r>
              <a:rPr lang="en-US" sz="2400" dirty="0" err="1"/>
              <a:t>sử</a:t>
            </a:r>
            <a:r>
              <a:rPr lang="en-US" sz="2400" dirty="0"/>
              <a:t> </a:t>
            </a:r>
            <a:r>
              <a:rPr lang="en-US" sz="2400" dirty="0" err="1"/>
              <a:t>dụng</a:t>
            </a:r>
            <a:r>
              <a:rPr lang="en-US" sz="2400" dirty="0"/>
              <a:t> </a:t>
            </a:r>
            <a:r>
              <a:rPr lang="en-US" sz="2400" dirty="0" err="1"/>
              <a:t>biện</a:t>
            </a:r>
            <a:r>
              <a:rPr lang="en-US" sz="2400" dirty="0"/>
              <a:t> </a:t>
            </a:r>
            <a:r>
              <a:rPr lang="en-US" sz="2400" dirty="0" err="1"/>
              <a:t>pháp</a:t>
            </a:r>
            <a:r>
              <a:rPr lang="en-US" sz="2400" dirty="0"/>
              <a:t> </a:t>
            </a:r>
            <a:r>
              <a:rPr lang="en-US" sz="2400" dirty="0" err="1"/>
              <a:t>điệp</a:t>
            </a:r>
            <a:r>
              <a:rPr lang="en-US" sz="2400" dirty="0"/>
              <a:t> </a:t>
            </a:r>
            <a:r>
              <a:rPr lang="en-US" sz="2400" dirty="0" err="1"/>
              <a:t>cấu</a:t>
            </a:r>
            <a:r>
              <a:rPr lang="en-US" sz="2400" dirty="0"/>
              <a:t> </a:t>
            </a:r>
            <a:r>
              <a:rPr lang="en-US" sz="2400" dirty="0" err="1"/>
              <a:t>trúc</a:t>
            </a:r>
            <a:r>
              <a:rPr lang="en-US" sz="2400" dirty="0"/>
              <a:t>.</a:t>
            </a:r>
          </a:p>
          <a:p>
            <a:pPr algn="just"/>
            <a:endParaRPr lang="en-US" sz="2400" dirty="0"/>
          </a:p>
        </p:txBody>
      </p:sp>
      <p:sp>
        <p:nvSpPr>
          <p:cNvPr id="4" name="Subtitle 3"/>
          <p:cNvSpPr>
            <a:spLocks noGrp="1"/>
          </p:cNvSpPr>
          <p:nvPr>
            <p:ph type="subTitle" idx="1"/>
          </p:nvPr>
        </p:nvSpPr>
        <p:spPr>
          <a:xfrm>
            <a:off x="3662861" y="2637444"/>
            <a:ext cx="4773772" cy="2046996"/>
          </a:xfrm>
        </p:spPr>
        <p:txBody>
          <a:bodyPr/>
          <a:lstStyle/>
          <a:p>
            <a:pPr algn="just"/>
            <a:r>
              <a:rPr lang="en-US" sz="2400" dirty="0" smtClean="0"/>
              <a:t>	</a:t>
            </a:r>
            <a:r>
              <a:rPr lang="vi-VN" sz="2400" dirty="0" smtClean="0"/>
              <a:t>Vua </a:t>
            </a:r>
            <a:r>
              <a:rPr lang="vi-VN" sz="2400" dirty="0"/>
              <a:t>chích chòe khuyên con người không nên kiêu ngạo, ngông cuồng thích nhạo báng người khác. Đồng thời thể hiện sự bao dung, tình yêu thương của nhân dân với những người biết quay đầu, hoàn lương.</a:t>
            </a:r>
          </a:p>
          <a:p>
            <a:pPr algn="just"/>
            <a:endParaRPr lang="en-US" sz="2400" dirty="0"/>
          </a:p>
        </p:txBody>
      </p:sp>
      <p:sp>
        <p:nvSpPr>
          <p:cNvPr id="11" name="Title 10"/>
          <p:cNvSpPr>
            <a:spLocks noGrp="1"/>
          </p:cNvSpPr>
          <p:nvPr>
            <p:ph type="title" idx="9"/>
          </p:nvPr>
        </p:nvSpPr>
        <p:spPr>
          <a:xfrm>
            <a:off x="470903" y="1297208"/>
            <a:ext cx="3105992" cy="667500"/>
          </a:xfrm>
        </p:spPr>
        <p:txBody>
          <a:bodyPr/>
          <a:lstStyle/>
          <a:p>
            <a:r>
              <a:rPr lang="en-US" dirty="0" smtClean="0"/>
              <a:t>1. </a:t>
            </a:r>
            <a:r>
              <a:rPr lang="en-US" dirty="0" err="1" smtClean="0"/>
              <a:t>Nghệ</a:t>
            </a:r>
            <a:r>
              <a:rPr lang="en-US" dirty="0" smtClean="0"/>
              <a:t> </a:t>
            </a:r>
            <a:r>
              <a:rPr lang="en-US" dirty="0" err="1" smtClean="0"/>
              <a:t>thuật</a:t>
            </a:r>
            <a:endParaRPr lang="en-US" dirty="0"/>
          </a:p>
        </p:txBody>
      </p:sp>
      <p:sp>
        <p:nvSpPr>
          <p:cNvPr id="12" name="Title 11"/>
          <p:cNvSpPr>
            <a:spLocks noGrp="1"/>
          </p:cNvSpPr>
          <p:nvPr>
            <p:ph type="title" idx="13"/>
          </p:nvPr>
        </p:nvSpPr>
        <p:spPr>
          <a:xfrm>
            <a:off x="3868899" y="1124445"/>
            <a:ext cx="4567734" cy="667500"/>
          </a:xfrm>
        </p:spPr>
        <p:txBody>
          <a:bodyPr/>
          <a:lstStyle/>
          <a:p>
            <a:r>
              <a:rPr lang="en-US" dirty="0" smtClean="0"/>
              <a:t>2. </a:t>
            </a:r>
            <a:r>
              <a:rPr lang="en-US" dirty="0" err="1" smtClean="0"/>
              <a:t>Nội</a:t>
            </a:r>
            <a:r>
              <a:rPr lang="en-US" dirty="0" smtClean="0"/>
              <a:t> dung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78"/>
          <p:cNvSpPr txBox="1">
            <a:spLocks noGrp="1"/>
          </p:cNvSpPr>
          <p:nvPr>
            <p:ph type="title"/>
          </p:nvPr>
        </p:nvSpPr>
        <p:spPr>
          <a:xfrm>
            <a:off x="707650" y="974044"/>
            <a:ext cx="6676661" cy="8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 </a:t>
            </a:r>
            <a:r>
              <a:rPr lang="en" dirty="0" smtClean="0"/>
              <a:t>Đọc văn bản</a:t>
            </a:r>
            <a:endParaRPr dirty="0"/>
          </a:p>
        </p:txBody>
      </p:sp>
      <p:sp>
        <p:nvSpPr>
          <p:cNvPr id="1084" name="Google Shape;1084;p78"/>
          <p:cNvSpPr txBox="1">
            <a:spLocks noGrp="1"/>
          </p:cNvSpPr>
          <p:nvPr>
            <p:ph type="subTitle" idx="1"/>
          </p:nvPr>
        </p:nvSpPr>
        <p:spPr>
          <a:xfrm>
            <a:off x="707650" y="1951620"/>
            <a:ext cx="4860000" cy="49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smtClean="0">
                <a:solidFill>
                  <a:schemeClr val="dk2"/>
                </a:solidFill>
              </a:rPr>
              <a:t>1. Truyện cổ Grimm</a:t>
            </a:r>
            <a:endParaRPr sz="2800" dirty="0">
              <a:solidFill>
                <a:schemeClr val="dk2"/>
              </a:solidFill>
            </a:endParaRPr>
          </a:p>
        </p:txBody>
      </p:sp>
      <p:sp>
        <p:nvSpPr>
          <p:cNvPr id="5" name="Rectangle 4"/>
          <p:cNvSpPr>
            <a:spLocks noChangeArrowheads="1"/>
          </p:cNvSpPr>
          <p:nvPr/>
        </p:nvSpPr>
        <p:spPr bwMode="auto">
          <a:xfrm>
            <a:off x="707650" y="2443320"/>
            <a:ext cx="66766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spcBef>
                <a:spcPct val="0"/>
              </a:spcBef>
              <a:buFontTx/>
              <a:buNone/>
              <a:defRPr/>
            </a:pPr>
            <a:r>
              <a:rPr lang="en-US" altLang="en-US" sz="2400" b="1"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Là</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truyện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kể</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gia</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đình</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cho</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trẻ</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em</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là</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một</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tập</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hợp</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các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truyện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cổ</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tích</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tiếng</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Đức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lần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đầu</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tiên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được</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xuất</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bản</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năm</a:t>
            </a:r>
            <a:r>
              <a:rPr lang="en-US" altLang="en-US" sz="2400" dirty="0" smtClean="0">
                <a:latin typeface="Cambria" panose="02040503050406030204" pitchFamily="18" charset="0"/>
                <a:ea typeface="Cambria" panose="02040503050406030204" pitchFamily="18" charset="0"/>
              </a:rPr>
              <a:t> 1812 </a:t>
            </a:r>
            <a:r>
              <a:rPr lang="en-US" altLang="en-US" sz="2400" dirty="0" err="1" smtClean="0">
                <a:latin typeface="Cambria" panose="02040503050406030204" pitchFamily="18" charset="0"/>
                <a:ea typeface="Cambria" panose="02040503050406030204" pitchFamily="18" charset="0"/>
              </a:rPr>
              <a:t>bởi</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Anh</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em</a:t>
            </a:r>
            <a:r>
              <a:rPr lang="en-US" altLang="en-US" sz="2400" dirty="0" smtClean="0">
                <a:latin typeface="Cambria" panose="02040503050406030204" pitchFamily="18" charset="0"/>
                <a:ea typeface="Cambria" panose="02040503050406030204" pitchFamily="18" charset="0"/>
              </a:rPr>
              <a:t> </a:t>
            </a:r>
            <a:r>
              <a:rPr lang="en-US" altLang="en-US" sz="2400" dirty="0" err="1" smtClean="0">
                <a:latin typeface="Cambria" panose="02040503050406030204" pitchFamily="18" charset="0"/>
                <a:ea typeface="Cambria" panose="02040503050406030204" pitchFamily="18" charset="0"/>
              </a:rPr>
              <a:t>nhà</a:t>
            </a:r>
            <a:r>
              <a:rPr lang="en-US" altLang="en-US" sz="2400" dirty="0" smtClean="0">
                <a:latin typeface="Cambria" panose="02040503050406030204" pitchFamily="18" charset="0"/>
                <a:ea typeface="Cambria" panose="02040503050406030204" pitchFamily="18" charset="0"/>
              </a:rPr>
              <a:t> Grimm, Jacob </a:t>
            </a:r>
            <a:r>
              <a:rPr lang="en-US" altLang="en-US" sz="2400" dirty="0" err="1" smtClean="0">
                <a:latin typeface="Cambria" panose="02040503050406030204" pitchFamily="18" charset="0"/>
                <a:ea typeface="Cambria" panose="02040503050406030204" pitchFamily="18" charset="0"/>
              </a:rPr>
              <a:t>và</a:t>
            </a:r>
            <a:r>
              <a:rPr lang="en-US" altLang="en-US" sz="2400" dirty="0" smtClean="0">
                <a:latin typeface="Cambria" panose="02040503050406030204" pitchFamily="18" charset="0"/>
                <a:ea typeface="Cambria" panose="02040503050406030204" pitchFamily="18" charset="0"/>
              </a:rPr>
              <a:t> Wilhelm.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83"/>
                                        </p:tgtEl>
                                        <p:attrNameLst>
                                          <p:attrName>style.visibility</p:attrName>
                                        </p:attrNameLst>
                                      </p:cBhvr>
                                      <p:to>
                                        <p:strVal val="visible"/>
                                      </p:to>
                                    </p:set>
                                    <p:anim calcmode="lin" valueType="num">
                                      <p:cBhvr additive="base">
                                        <p:cTn id="7" dur="1000"/>
                                        <p:tgtEl>
                                          <p:spTgt spid="108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84"/>
                                        </p:tgtEl>
                                        <p:attrNameLst>
                                          <p:attrName>style.visibility</p:attrName>
                                        </p:attrNameLst>
                                      </p:cBhvr>
                                      <p:to>
                                        <p:strVal val="visible"/>
                                      </p:to>
                                    </p:set>
                                    <p:anim calcmode="lin" valueType="num">
                                      <p:cBhvr additive="base">
                                        <p:cTn id="10" dur="1000"/>
                                        <p:tgtEl>
                                          <p:spTgt spid="10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92"/>
            <a:ext cx="9144000" cy="5105116"/>
          </a:xfrm>
          <a:prstGeom prst="rect">
            <a:avLst/>
          </a:prstGeom>
        </p:spPr>
      </p:pic>
    </p:spTree>
    <p:extLst>
      <p:ext uri="{BB962C8B-B14F-4D97-AF65-F5344CB8AC3E}">
        <p14:creationId xmlns:p14="http://schemas.microsoft.com/office/powerpoint/2010/main" val="1977494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79"/>
          <p:cNvSpPr txBox="1">
            <a:spLocks noGrp="1"/>
          </p:cNvSpPr>
          <p:nvPr>
            <p:ph type="title"/>
          </p:nvPr>
        </p:nvSpPr>
        <p:spPr>
          <a:xfrm flipH="1">
            <a:off x="2079464" y="696029"/>
            <a:ext cx="515760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smtClean="0"/>
              <a:t>2. Tác phẩm</a:t>
            </a:r>
            <a:endParaRPr sz="4000" dirty="0"/>
          </a:p>
        </p:txBody>
      </p:sp>
      <p:sp>
        <p:nvSpPr>
          <p:cNvPr id="1091" name="Google Shape;1091;p79"/>
          <p:cNvSpPr txBox="1">
            <a:spLocks noGrp="1"/>
          </p:cNvSpPr>
          <p:nvPr>
            <p:ph type="body" idx="1"/>
          </p:nvPr>
        </p:nvSpPr>
        <p:spPr>
          <a:xfrm flipH="1">
            <a:off x="1121434" y="1459606"/>
            <a:ext cx="5024966" cy="63120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800" dirty="0" smtClean="0"/>
              <a:t>a. Đọc và tìm hiểu chú thích</a:t>
            </a:r>
            <a:endParaRPr sz="2800" dirty="0"/>
          </a:p>
        </p:txBody>
      </p:sp>
      <p:sp>
        <p:nvSpPr>
          <p:cNvPr id="4" name="Google Shape;1091;p79"/>
          <p:cNvSpPr txBox="1">
            <a:spLocks/>
          </p:cNvSpPr>
          <p:nvPr/>
        </p:nvSpPr>
        <p:spPr>
          <a:xfrm flipH="1">
            <a:off x="1121434" y="2090814"/>
            <a:ext cx="5024966" cy="631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1pPr>
            <a:lvl2pPr marL="914400" marR="0" lvl="1"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2pPr>
            <a:lvl3pPr marL="1371600" marR="0" lvl="2"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3pPr>
            <a:lvl4pPr marL="1828800" marR="0" lvl="3"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4pPr>
            <a:lvl5pPr marL="2286000" marR="0" lvl="4"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5pPr>
            <a:lvl6pPr marL="2743200" marR="0" lvl="5"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6pPr>
            <a:lvl7pPr marL="3200400" marR="0" lvl="6"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7pPr>
            <a:lvl8pPr marL="3657600" marR="0" lvl="7"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8pPr>
            <a:lvl9pPr marL="4114800" marR="0" lvl="8" indent="-355600" algn="ctr" rtl="0">
              <a:lnSpc>
                <a:spcPct val="100000"/>
              </a:lnSpc>
              <a:spcBef>
                <a:spcPts val="1600"/>
              </a:spcBef>
              <a:spcAft>
                <a:spcPts val="160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9pPr>
          </a:lstStyle>
          <a:p>
            <a:pPr marL="0" indent="0" algn="just">
              <a:buFont typeface="Open Sans"/>
              <a:buNone/>
            </a:pPr>
            <a:r>
              <a:rPr lang="en-US" sz="2800" dirty="0" smtClean="0"/>
              <a:t>b. </a:t>
            </a:r>
            <a:r>
              <a:rPr lang="en-US" sz="2800" dirty="0" err="1" smtClean="0"/>
              <a:t>Tìm</a:t>
            </a:r>
            <a:r>
              <a:rPr lang="en-US" sz="2800" dirty="0" smtClean="0"/>
              <a:t> </a:t>
            </a:r>
            <a:r>
              <a:rPr lang="en-US" sz="2800" dirty="0" err="1" smtClean="0"/>
              <a:t>hiểu</a:t>
            </a:r>
            <a:r>
              <a:rPr lang="en-US" sz="2800" dirty="0" smtClean="0"/>
              <a:t> </a:t>
            </a:r>
            <a:r>
              <a:rPr lang="en-US" sz="2800" dirty="0" err="1" smtClean="0"/>
              <a:t>chung</a:t>
            </a:r>
            <a:endParaRPr lang="en-US" sz="2800" dirty="0"/>
          </a:p>
        </p:txBody>
      </p:sp>
      <p:sp>
        <p:nvSpPr>
          <p:cNvPr id="5" name="Google Shape;1091;p79"/>
          <p:cNvSpPr txBox="1">
            <a:spLocks/>
          </p:cNvSpPr>
          <p:nvPr/>
        </p:nvSpPr>
        <p:spPr>
          <a:xfrm flipH="1">
            <a:off x="543961" y="3037626"/>
            <a:ext cx="1759789" cy="631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1pPr>
            <a:lvl2pPr marL="914400" marR="0" lvl="1"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2pPr>
            <a:lvl3pPr marL="1371600" marR="0" lvl="2"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3pPr>
            <a:lvl4pPr marL="1828800" marR="0" lvl="3"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4pPr>
            <a:lvl5pPr marL="2286000" marR="0" lvl="4"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5pPr>
            <a:lvl6pPr marL="2743200" marR="0" lvl="5"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6pPr>
            <a:lvl7pPr marL="3200400" marR="0" lvl="6"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7pPr>
            <a:lvl8pPr marL="3657600" marR="0" lvl="7"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8pPr>
            <a:lvl9pPr marL="4114800" marR="0" lvl="8" indent="-355600" algn="ctr" rtl="0">
              <a:lnSpc>
                <a:spcPct val="100000"/>
              </a:lnSpc>
              <a:spcBef>
                <a:spcPts val="1600"/>
              </a:spcBef>
              <a:spcAft>
                <a:spcPts val="160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9pPr>
          </a:lstStyle>
          <a:p>
            <a:pPr marL="0" indent="0" algn="just">
              <a:buFont typeface="Open Sans"/>
              <a:buNone/>
            </a:pPr>
            <a:r>
              <a:rPr lang="en-US" sz="2800" dirty="0" err="1" smtClean="0"/>
              <a:t>Thể</a:t>
            </a:r>
            <a:r>
              <a:rPr lang="en-US" sz="2800" dirty="0" smtClean="0"/>
              <a:t> </a:t>
            </a:r>
            <a:r>
              <a:rPr lang="en-US" sz="2800" dirty="0" err="1" smtClean="0"/>
              <a:t>loại</a:t>
            </a:r>
            <a:endParaRPr lang="en-US" sz="2800" dirty="0"/>
          </a:p>
        </p:txBody>
      </p:sp>
      <p:sp>
        <p:nvSpPr>
          <p:cNvPr id="6" name="Google Shape;1091;p79"/>
          <p:cNvSpPr txBox="1">
            <a:spLocks/>
          </p:cNvSpPr>
          <p:nvPr/>
        </p:nvSpPr>
        <p:spPr>
          <a:xfrm flipH="1">
            <a:off x="2846716" y="3037626"/>
            <a:ext cx="1759789" cy="631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1pPr>
            <a:lvl2pPr marL="914400" marR="0" lvl="1"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2pPr>
            <a:lvl3pPr marL="1371600" marR="0" lvl="2"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3pPr>
            <a:lvl4pPr marL="1828800" marR="0" lvl="3"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4pPr>
            <a:lvl5pPr marL="2286000" marR="0" lvl="4"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5pPr>
            <a:lvl6pPr marL="2743200" marR="0" lvl="5"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6pPr>
            <a:lvl7pPr marL="3200400" marR="0" lvl="6"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7pPr>
            <a:lvl8pPr marL="3657600" marR="0" lvl="7"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8pPr>
            <a:lvl9pPr marL="4114800" marR="0" lvl="8" indent="-355600" algn="ctr" rtl="0">
              <a:lnSpc>
                <a:spcPct val="100000"/>
              </a:lnSpc>
              <a:spcBef>
                <a:spcPts val="1600"/>
              </a:spcBef>
              <a:spcAft>
                <a:spcPts val="160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9pPr>
          </a:lstStyle>
          <a:p>
            <a:pPr marL="0" indent="0" algn="just">
              <a:buFont typeface="Open Sans"/>
              <a:buNone/>
            </a:pPr>
            <a:r>
              <a:rPr lang="en-US" sz="2800" dirty="0" err="1" smtClean="0"/>
              <a:t>Ngôi</a:t>
            </a:r>
            <a:r>
              <a:rPr lang="en-US" sz="2800" dirty="0" smtClean="0"/>
              <a:t> </a:t>
            </a:r>
            <a:r>
              <a:rPr lang="en-US" sz="2800" dirty="0" err="1" smtClean="0"/>
              <a:t>kể</a:t>
            </a:r>
            <a:endParaRPr lang="en-US" sz="2800" dirty="0"/>
          </a:p>
        </p:txBody>
      </p:sp>
      <p:sp>
        <p:nvSpPr>
          <p:cNvPr id="7" name="Google Shape;1091;p79"/>
          <p:cNvSpPr txBox="1">
            <a:spLocks/>
          </p:cNvSpPr>
          <p:nvPr/>
        </p:nvSpPr>
        <p:spPr>
          <a:xfrm flipH="1">
            <a:off x="5149471" y="3037626"/>
            <a:ext cx="1759789" cy="631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1pPr>
            <a:lvl2pPr marL="914400" marR="0" lvl="1"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2pPr>
            <a:lvl3pPr marL="1371600" marR="0" lvl="2"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3pPr>
            <a:lvl4pPr marL="1828800" marR="0" lvl="3"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4pPr>
            <a:lvl5pPr marL="2286000" marR="0" lvl="4"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5pPr>
            <a:lvl6pPr marL="2743200" marR="0" lvl="5"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6pPr>
            <a:lvl7pPr marL="3200400" marR="0" lvl="6"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7pPr>
            <a:lvl8pPr marL="3657600" marR="0" lvl="7"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8pPr>
            <a:lvl9pPr marL="4114800" marR="0" lvl="8" indent="-355600" algn="ctr" rtl="0">
              <a:lnSpc>
                <a:spcPct val="100000"/>
              </a:lnSpc>
              <a:spcBef>
                <a:spcPts val="1600"/>
              </a:spcBef>
              <a:spcAft>
                <a:spcPts val="160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9pPr>
          </a:lstStyle>
          <a:p>
            <a:pPr marL="0" indent="0" algn="just">
              <a:buFont typeface="Open Sans"/>
              <a:buNone/>
            </a:pPr>
            <a:r>
              <a:rPr lang="en-US" sz="2800" dirty="0" err="1" smtClean="0"/>
              <a:t>Trình</a:t>
            </a:r>
            <a:r>
              <a:rPr lang="en-US" sz="2800" dirty="0" smtClean="0"/>
              <a:t> </a:t>
            </a:r>
            <a:r>
              <a:rPr lang="en-US" sz="2800" dirty="0" err="1" smtClean="0"/>
              <a:t>tự</a:t>
            </a:r>
            <a:endParaRPr lang="en-US" sz="2800" dirty="0"/>
          </a:p>
        </p:txBody>
      </p:sp>
      <p:sp>
        <p:nvSpPr>
          <p:cNvPr id="8" name="Google Shape;1091;p79"/>
          <p:cNvSpPr txBox="1">
            <a:spLocks/>
          </p:cNvSpPr>
          <p:nvPr/>
        </p:nvSpPr>
        <p:spPr>
          <a:xfrm flipH="1">
            <a:off x="7452226" y="3037626"/>
            <a:ext cx="1759789" cy="631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1pPr>
            <a:lvl2pPr marL="914400" marR="0" lvl="1"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2pPr>
            <a:lvl3pPr marL="1371600" marR="0" lvl="2"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3pPr>
            <a:lvl4pPr marL="1828800" marR="0" lvl="3"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4pPr>
            <a:lvl5pPr marL="2286000" marR="0" lvl="4"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5pPr>
            <a:lvl6pPr marL="2743200" marR="0" lvl="5"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6pPr>
            <a:lvl7pPr marL="3200400" marR="0" lvl="6"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7pPr>
            <a:lvl8pPr marL="3657600" marR="0" lvl="7" indent="-355600" algn="ctr" rtl="0">
              <a:lnSpc>
                <a:spcPct val="100000"/>
              </a:lnSpc>
              <a:spcBef>
                <a:spcPts val="1600"/>
              </a:spcBef>
              <a:spcAft>
                <a:spcPts val="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8pPr>
            <a:lvl9pPr marL="4114800" marR="0" lvl="8" indent="-355600" algn="ctr" rtl="0">
              <a:lnSpc>
                <a:spcPct val="100000"/>
              </a:lnSpc>
              <a:spcBef>
                <a:spcPts val="1600"/>
              </a:spcBef>
              <a:spcAft>
                <a:spcPts val="1600"/>
              </a:spcAft>
              <a:buClr>
                <a:schemeClr val="dk2"/>
              </a:buClr>
              <a:buSzPts val="2000"/>
              <a:buFont typeface="Open Sans"/>
              <a:buChar char="■"/>
              <a:defRPr sz="2000" b="0" i="0" u="none" strike="noStrike" cap="none">
                <a:solidFill>
                  <a:schemeClr val="dk2"/>
                </a:solidFill>
                <a:latin typeface="Open Sans"/>
                <a:ea typeface="Open Sans"/>
                <a:cs typeface="Open Sans"/>
                <a:sym typeface="Open Sans"/>
              </a:defRPr>
            </a:lvl9pPr>
          </a:lstStyle>
          <a:p>
            <a:pPr marL="0" indent="0" algn="just">
              <a:buFont typeface="Open Sans"/>
              <a:buNone/>
            </a:pPr>
            <a:r>
              <a:rPr lang="en-US" sz="2800" dirty="0" smtClean="0"/>
              <a:t>PTBĐ</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90"/>
                                        </p:tgtEl>
                                        <p:attrNameLst>
                                          <p:attrName>style.visibility</p:attrName>
                                        </p:attrNameLst>
                                      </p:cBhvr>
                                      <p:to>
                                        <p:strVal val="visible"/>
                                      </p:to>
                                    </p:set>
                                    <p:anim calcmode="lin" valueType="num">
                                      <p:cBhvr additive="base">
                                        <p:cTn id="7" dur="1000"/>
                                        <p:tgtEl>
                                          <p:spTgt spid="1090"/>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091"/>
                                        </p:tgtEl>
                                        <p:attrNameLst>
                                          <p:attrName>style.visibility</p:attrName>
                                        </p:attrNameLst>
                                      </p:cBhvr>
                                      <p:to>
                                        <p:strVal val="visible"/>
                                      </p:to>
                                    </p:set>
                                    <p:anim calcmode="lin" valueType="num">
                                      <p:cBhvr additive="base">
                                        <p:cTn id="10" dur="1000"/>
                                        <p:tgtEl>
                                          <p:spTgt spid="1091"/>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p:tgtEl>
                                          <p:spTgt spid="4"/>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p:tgtEl>
                                          <p:spTgt spid="5"/>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p:tgtEl>
                                          <p:spTgt spid="6"/>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p:tgtEl>
                                          <p:spTgt spid="7"/>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p:tgtEl>
                                          <p:spTgt spid="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7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Bố cục</a:t>
            </a:r>
            <a:endParaRPr dirty="0"/>
          </a:p>
        </p:txBody>
      </p:sp>
      <p:sp>
        <p:nvSpPr>
          <p:cNvPr id="5" name="Rectangle 4"/>
          <p:cNvSpPr/>
          <p:nvPr/>
        </p:nvSpPr>
        <p:spPr>
          <a:xfrm>
            <a:off x="540001" y="1545900"/>
            <a:ext cx="2289464"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Phần</a:t>
            </a:r>
            <a:r>
              <a:rPr lang="en-US" sz="2400" dirty="0">
                <a:latin typeface="Cambria" panose="02040503050406030204" pitchFamily="18" charset="0"/>
                <a:ea typeface="Cambria" panose="02040503050406030204" pitchFamily="18" charset="0"/>
              </a:rPr>
              <a:t> 1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đầu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chích</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chòe</a:t>
            </a:r>
            <a:r>
              <a:rPr lang="en-US" sz="2400" dirty="0">
                <a:latin typeface="Cambria" panose="02040503050406030204" pitchFamily="18" charset="0"/>
                <a:ea typeface="Cambria" panose="02040503050406030204" pitchFamily="18" charset="0"/>
              </a:rPr>
              <a:t>):</a:t>
            </a:r>
          </a:p>
          <a:p>
            <a:pPr>
              <a:defRPr/>
            </a:pP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đầu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endParaRPr lang="en-US" sz="2400" dirty="0">
              <a:latin typeface="Cambria" panose="02040503050406030204" pitchFamily="18" charset="0"/>
              <a:ea typeface="Cambria" panose="02040503050406030204" pitchFamily="18" charset="0"/>
            </a:endParaRPr>
          </a:p>
        </p:txBody>
      </p:sp>
      <p:sp>
        <p:nvSpPr>
          <p:cNvPr id="6" name="Rectangle 5"/>
          <p:cNvSpPr/>
          <p:nvPr/>
        </p:nvSpPr>
        <p:spPr>
          <a:xfrm>
            <a:off x="2984740" y="1574460"/>
            <a:ext cx="3295290"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Phần</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giật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tay</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Nàng</a:t>
            </a:r>
            <a:endParaRPr lang="en-US" sz="2400" dirty="0">
              <a:latin typeface="Cambria" panose="02040503050406030204" pitchFamily="18" charset="0"/>
              <a:ea typeface="Cambria" panose="02040503050406030204" pitchFamily="18" charset="0"/>
            </a:endParaRPr>
          </a:p>
          <a:p>
            <a:pPr>
              <a:defRPr/>
            </a:pP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chúa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nắn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trải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khó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khăn</a:t>
            </a:r>
            <a:r>
              <a:rPr lang="en-US" sz="2400" dirty="0">
                <a:latin typeface="Cambria" panose="02040503050406030204" pitchFamily="18" charset="0"/>
                <a:ea typeface="Cambria" panose="02040503050406030204" pitchFamily="18" charset="0"/>
              </a:rPr>
              <a:t>.</a:t>
            </a:r>
          </a:p>
        </p:txBody>
      </p:sp>
      <p:sp>
        <p:nvSpPr>
          <p:cNvPr id="7" name="Rectangle 6"/>
          <p:cNvSpPr/>
          <p:nvPr/>
        </p:nvSpPr>
        <p:spPr>
          <a:xfrm>
            <a:off x="6435305" y="1574460"/>
            <a:ext cx="232397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Phần</a:t>
            </a:r>
            <a:r>
              <a:rPr lang="en-US" sz="2400" dirty="0">
                <a:latin typeface="Cambria" panose="02040503050406030204" pitchFamily="18" charset="0"/>
                <a:ea typeface="Cambria" panose="02040503050406030204" pitchFamily="18" charset="0"/>
              </a:rPr>
              <a:t> 3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truyện</a:t>
            </a:r>
            <a:endParaRPr lang="en-US" sz="2400" dirty="0">
              <a:latin typeface="Cambria" panose="02040503050406030204" pitchFamily="18" charset="0"/>
              <a:ea typeface="Cambria" panose="02040503050406030204" pitchFamily="18" charset="0"/>
            </a:endParaRPr>
          </a:p>
        </p:txBody>
      </p:sp>
      <p:sp>
        <p:nvSpPr>
          <p:cNvPr id="8" name="Rectangle 7"/>
          <p:cNvSpPr>
            <a:spLocks noChangeArrowheads="1"/>
          </p:cNvSpPr>
          <p:nvPr/>
        </p:nvSpPr>
        <p:spPr bwMode="auto">
          <a:xfrm>
            <a:off x="1298220" y="3949041"/>
            <a:ext cx="6672588" cy="461963"/>
          </a:xfrm>
          <a:prstGeom prst="rect">
            <a:avLst/>
          </a:prstGeom>
          <a:solidFill>
            <a:schemeClr val="bg2">
              <a:lumMod val="20000"/>
              <a:lumOff val="80000"/>
            </a:schemeClr>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2400" dirty="0" smtClean="0">
                <a:latin typeface="+mj-lt"/>
              </a:rPr>
              <a:t>=&gt; </a:t>
            </a:r>
            <a:r>
              <a:rPr lang="en-US" altLang="en-US" sz="2400" dirty="0" err="1" smtClean="0">
                <a:latin typeface="+mj-lt"/>
              </a:rPr>
              <a:t>Công</a:t>
            </a:r>
            <a:r>
              <a:rPr lang="en-US" altLang="en-US" sz="2400" dirty="0" smtClean="0">
                <a:latin typeface="+mj-lt"/>
              </a:rPr>
              <a:t> </a:t>
            </a:r>
            <a:r>
              <a:rPr lang="en-US" altLang="en-US" sz="2400" dirty="0" err="1" smtClean="0">
                <a:latin typeface="+mj-lt"/>
              </a:rPr>
              <a:t>thức</a:t>
            </a:r>
            <a:r>
              <a:rPr lang="en-US" altLang="en-US" sz="2400" dirty="0" smtClean="0">
                <a:latin typeface="+mj-lt"/>
              </a:rPr>
              <a:t> </a:t>
            </a:r>
            <a:r>
              <a:rPr lang="en-US" altLang="en-US" sz="2400" dirty="0" err="1" smtClean="0">
                <a:latin typeface="+mj-lt"/>
              </a:rPr>
              <a:t>của</a:t>
            </a:r>
            <a:r>
              <a:rPr lang="en-US" altLang="en-US" sz="2400" dirty="0" smtClean="0">
                <a:latin typeface="+mj-lt"/>
              </a:rPr>
              <a:t> </a:t>
            </a:r>
            <a:r>
              <a:rPr lang="en-US" altLang="en-US" sz="2400" dirty="0" err="1" smtClean="0">
                <a:latin typeface="+mj-lt"/>
              </a:rPr>
              <a:t>truyện</a:t>
            </a:r>
            <a:r>
              <a:rPr lang="en-US" altLang="en-US" sz="2400" dirty="0" smtClean="0">
                <a:latin typeface="+mj-lt"/>
              </a:rPr>
              <a:t> </a:t>
            </a:r>
            <a:r>
              <a:rPr lang="en-US" altLang="en-US" sz="2400" dirty="0" err="1" smtClean="0">
                <a:latin typeface="+mj-lt"/>
              </a:rPr>
              <a:t>cổ</a:t>
            </a:r>
            <a:r>
              <a:rPr lang="en-US" altLang="en-US" sz="2400" dirty="0" smtClean="0">
                <a:latin typeface="+mj-lt"/>
              </a:rPr>
              <a:t> </a:t>
            </a:r>
            <a:r>
              <a:rPr lang="en-US" altLang="en-US" sz="2400" dirty="0" err="1" smtClean="0">
                <a:latin typeface="+mj-lt"/>
              </a:rPr>
              <a:t>tích</a:t>
            </a:r>
            <a:r>
              <a:rPr lang="en-US" altLang="en-US" sz="2400" dirty="0" smtClean="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40"/>
                                        </p:tgtEl>
                                        <p:attrNameLst>
                                          <p:attrName>style.visibility</p:attrName>
                                        </p:attrNameLst>
                                      </p:cBhvr>
                                      <p:to>
                                        <p:strVal val="visible"/>
                                      </p:to>
                                    </p:set>
                                    <p:anim calcmode="lin" valueType="num">
                                      <p:cBhvr additive="base">
                                        <p:cTn id="7" dur="1000"/>
                                        <p:tgtEl>
                                          <p:spTgt spid="1040"/>
                                        </p:tgtEl>
                                        <p:attrNameLst>
                                          <p:attrName>ppt_y</p:attrName>
                                        </p:attrNameLst>
                                      </p:cBhvr>
                                      <p:tavLst>
                                        <p:tav tm="0">
                                          <p:val>
                                            <p:strVal val="#ppt_y-1"/>
                                          </p:val>
                                        </p:tav>
                                        <p:tav tm="100000">
                                          <p:val>
                                            <p:strVal val="#ppt_y"/>
                                          </p:val>
                                        </p:tav>
                                      </p:tavLst>
                                    </p:anim>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80"/>
          <p:cNvSpPr txBox="1">
            <a:spLocks noGrp="1"/>
          </p:cNvSpPr>
          <p:nvPr>
            <p:ph type="title"/>
          </p:nvPr>
        </p:nvSpPr>
        <p:spPr>
          <a:xfrm>
            <a:off x="1153350" y="621573"/>
            <a:ext cx="6226396"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t>Khám phá văn bản</a:t>
            </a:r>
            <a:endParaRPr sz="4800" dirty="0"/>
          </a:p>
        </p:txBody>
      </p:sp>
      <p:sp>
        <p:nvSpPr>
          <p:cNvPr id="1097" name="Google Shape;1097;p80"/>
          <p:cNvSpPr txBox="1">
            <a:spLocks noGrp="1"/>
          </p:cNvSpPr>
          <p:nvPr>
            <p:ph type="title" idx="2"/>
          </p:nvPr>
        </p:nvSpPr>
        <p:spPr>
          <a:xfrm>
            <a:off x="-569253" y="543573"/>
            <a:ext cx="29328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 </a:t>
            </a:r>
            <a:endParaRPr dirty="0"/>
          </a:p>
        </p:txBody>
      </p:sp>
      <p:sp>
        <p:nvSpPr>
          <p:cNvPr id="1098" name="Google Shape;1098;p80"/>
          <p:cNvSpPr txBox="1">
            <a:spLocks noGrp="1"/>
          </p:cNvSpPr>
          <p:nvPr>
            <p:ph type="subTitle" idx="1"/>
          </p:nvPr>
        </p:nvSpPr>
        <p:spPr>
          <a:xfrm>
            <a:off x="431270" y="1599873"/>
            <a:ext cx="6041080" cy="43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dk2"/>
                </a:solidFill>
              </a:rPr>
              <a:t>1. Đặc điểm của các nhân vật</a:t>
            </a:r>
            <a:endParaRPr sz="2400" dirty="0">
              <a:solidFill>
                <a:schemeClr val="dk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48299893"/>
              </p:ext>
            </p:extLst>
          </p:nvPr>
        </p:nvGraphicFramePr>
        <p:xfrm>
          <a:off x="897147" y="2190873"/>
          <a:ext cx="7729268" cy="2303613"/>
        </p:xfrm>
        <a:graphic>
          <a:graphicData uri="http://schemas.openxmlformats.org/drawingml/2006/table">
            <a:tbl>
              <a:tblPr firstRow="1" firstCol="1" bandRow="1">
                <a:tableStyleId>{5940675A-B579-460E-94D1-54222C63F5DA}</a:tableStyleId>
              </a:tblPr>
              <a:tblGrid>
                <a:gridCol w="2518913">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467155">
                  <a:extLst>
                    <a:ext uri="{9D8B030D-6E8A-4147-A177-3AD203B41FA5}">
                      <a16:colId xmlns:a16="http://schemas.microsoft.com/office/drawing/2014/main" val="20002"/>
                    </a:ext>
                  </a:extLst>
                </a:gridCol>
              </a:tblGrid>
              <a:tr h="237406">
                <a:tc>
                  <a:txBody>
                    <a:bodyPr/>
                    <a:lstStyle/>
                    <a:p>
                      <a:pPr marL="0" marR="0" algn="ctr">
                        <a:spcBef>
                          <a:spcPts val="0"/>
                        </a:spcBef>
                        <a:spcAft>
                          <a:spcPts val="0"/>
                        </a:spcAft>
                      </a:pPr>
                      <a:r>
                        <a:rPr lang="en-US" sz="2000" b="1" dirty="0" err="1">
                          <a:effectLst/>
                        </a:rPr>
                        <a:t>Nội</a:t>
                      </a:r>
                      <a:r>
                        <a:rPr lang="en-US" sz="2000" b="1" dirty="0">
                          <a:effectLst/>
                        </a:rPr>
                        <a:t> dung</a:t>
                      </a:r>
                      <a:endParaRPr lang="en-US" sz="2000" b="1" dirty="0">
                        <a:solidFill>
                          <a:srgbClr val="FF0000"/>
                        </a:solidFill>
                        <a:effectLst/>
                        <a:latin typeface="Arial" pitchFamily="34" charset="0"/>
                        <a:ea typeface="Times New Roman"/>
                        <a:cs typeface="Arial" pitchFamily="34" charset="0"/>
                      </a:endParaRPr>
                    </a:p>
                  </a:txBody>
                  <a:tcPr marL="68588" marR="68588" marT="0" marB="0">
                    <a:solidFill>
                      <a:schemeClr val="bg2">
                        <a:lumMod val="20000"/>
                        <a:lumOff val="80000"/>
                      </a:schemeClr>
                    </a:solidFill>
                  </a:tcPr>
                </a:tc>
                <a:tc>
                  <a:txBody>
                    <a:bodyPr/>
                    <a:lstStyle/>
                    <a:p>
                      <a:pPr marL="0" marR="0" algn="ctr">
                        <a:spcBef>
                          <a:spcPts val="0"/>
                        </a:spcBef>
                        <a:spcAft>
                          <a:spcPts val="0"/>
                        </a:spcAft>
                      </a:pPr>
                      <a:r>
                        <a:rPr lang="en-US" sz="2000" b="1" dirty="0" err="1">
                          <a:effectLst/>
                        </a:rPr>
                        <a:t>Công</a:t>
                      </a:r>
                      <a:r>
                        <a:rPr lang="en-US" sz="2000" b="1" dirty="0">
                          <a:effectLst/>
                        </a:rPr>
                        <a:t> </a:t>
                      </a:r>
                      <a:r>
                        <a:rPr lang="en-US" sz="2000" b="1" dirty="0" err="1">
                          <a:effectLst/>
                        </a:rPr>
                        <a:t>chúa</a:t>
                      </a:r>
                      <a:endParaRPr lang="en-US" sz="2000" b="1" dirty="0">
                        <a:solidFill>
                          <a:srgbClr val="FF0000"/>
                        </a:solidFill>
                        <a:effectLst/>
                        <a:latin typeface="Arial" pitchFamily="34" charset="0"/>
                        <a:ea typeface="Times New Roman"/>
                        <a:cs typeface="Arial" pitchFamily="34" charset="0"/>
                      </a:endParaRPr>
                    </a:p>
                  </a:txBody>
                  <a:tcPr marL="68588" marR="68588" marT="0" marB="0">
                    <a:solidFill>
                      <a:schemeClr val="bg2">
                        <a:lumMod val="20000"/>
                        <a:lumOff val="80000"/>
                      </a:schemeClr>
                    </a:solidFill>
                  </a:tcPr>
                </a:tc>
                <a:tc>
                  <a:txBody>
                    <a:bodyPr/>
                    <a:lstStyle/>
                    <a:p>
                      <a:pPr marL="0" marR="0" algn="ctr">
                        <a:spcBef>
                          <a:spcPts val="0"/>
                        </a:spcBef>
                        <a:spcAft>
                          <a:spcPts val="0"/>
                        </a:spcAft>
                      </a:pPr>
                      <a:r>
                        <a:rPr lang="en-US" sz="2000" b="1" dirty="0" err="1">
                          <a:effectLst/>
                        </a:rPr>
                        <a:t>Vua</a:t>
                      </a:r>
                      <a:r>
                        <a:rPr lang="en-US" sz="2000" b="1" dirty="0">
                          <a:effectLst/>
                        </a:rPr>
                        <a:t> </a:t>
                      </a:r>
                      <a:r>
                        <a:rPr lang="en-US" sz="2000" b="1" dirty="0" err="1">
                          <a:effectLst/>
                        </a:rPr>
                        <a:t>chích</a:t>
                      </a:r>
                      <a:r>
                        <a:rPr lang="en-US" sz="2000" b="1" dirty="0">
                          <a:effectLst/>
                        </a:rPr>
                        <a:t> </a:t>
                      </a:r>
                      <a:r>
                        <a:rPr lang="en-US" sz="2000" b="1" dirty="0" err="1">
                          <a:effectLst/>
                        </a:rPr>
                        <a:t>chòe</a:t>
                      </a:r>
                      <a:endParaRPr lang="en-US" sz="2000" b="1" dirty="0">
                        <a:solidFill>
                          <a:srgbClr val="FF0000"/>
                        </a:solidFill>
                        <a:effectLst/>
                        <a:latin typeface="Arial" pitchFamily="34" charset="0"/>
                        <a:ea typeface="Times New Roman"/>
                        <a:cs typeface="Arial" pitchFamily="34" charset="0"/>
                      </a:endParaRPr>
                    </a:p>
                  </a:txBody>
                  <a:tcPr marL="68588" marR="68588" marT="0" marB="0">
                    <a:solidFill>
                      <a:schemeClr val="bg2">
                        <a:lumMod val="20000"/>
                        <a:lumOff val="80000"/>
                      </a:schemeClr>
                    </a:solidFill>
                  </a:tcPr>
                </a:tc>
                <a:extLst>
                  <a:ext uri="{0D108BD9-81ED-4DB2-BD59-A6C34878D82A}">
                    <a16:rowId xmlns:a16="http://schemas.microsoft.com/office/drawing/2014/main" val="10000"/>
                  </a:ext>
                </a:extLst>
              </a:tr>
              <a:tr h="237406">
                <a:tc>
                  <a:txBody>
                    <a:bodyPr/>
                    <a:lstStyle/>
                    <a:p>
                      <a:pPr marL="0" marR="0">
                        <a:spcBef>
                          <a:spcPts val="0"/>
                        </a:spcBef>
                        <a:spcAft>
                          <a:spcPts val="0"/>
                        </a:spcAft>
                      </a:pPr>
                      <a:r>
                        <a:rPr lang="en-US" sz="2000" b="1" dirty="0" err="1">
                          <a:effectLst/>
                        </a:rPr>
                        <a:t>Xuất</a:t>
                      </a:r>
                      <a:r>
                        <a:rPr lang="en-US" sz="2000" b="1" dirty="0">
                          <a:effectLst/>
                        </a:rPr>
                        <a:t> </a:t>
                      </a:r>
                      <a:r>
                        <a:rPr lang="en-US" sz="2000" b="1" dirty="0" err="1">
                          <a:effectLst/>
                        </a:rPr>
                        <a:t>thân</a:t>
                      </a:r>
                      <a:endParaRPr lang="en-US" sz="2000" b="1" dirty="0">
                        <a:solidFill>
                          <a:srgbClr val="FF0000"/>
                        </a:solidFill>
                        <a:effectLst/>
                        <a:latin typeface="Arial" pitchFamily="34" charset="0"/>
                        <a:ea typeface="Times New Roman"/>
                        <a:cs typeface="Arial" pitchFamily="34" charset="0"/>
                      </a:endParaRPr>
                    </a:p>
                  </a:txBody>
                  <a:tcPr marL="68588" marR="68588" marT="0" marB="0">
                    <a:solidFill>
                      <a:schemeClr val="tx2"/>
                    </a:solidFill>
                  </a:tcPr>
                </a:tc>
                <a:tc>
                  <a:txBody>
                    <a:bodyPr/>
                    <a:lstStyle/>
                    <a:p>
                      <a:pPr marL="0" marR="0">
                        <a:spcBef>
                          <a:spcPts val="0"/>
                        </a:spcBef>
                        <a:spcAft>
                          <a:spcPts val="0"/>
                        </a:spcAft>
                      </a:pPr>
                      <a:r>
                        <a:rPr lang="en-US" sz="2000">
                          <a:effectLst/>
                        </a:rPr>
                        <a:t> </a:t>
                      </a:r>
                      <a:endParaRPr lang="en-US" sz="2000" b="1">
                        <a:solidFill>
                          <a:srgbClr val="FF0000"/>
                        </a:solidFill>
                        <a:effectLst/>
                        <a:latin typeface="Arial" pitchFamily="34" charset="0"/>
                        <a:ea typeface="Times New Roman"/>
                        <a:cs typeface="Arial" pitchFamily="34" charset="0"/>
                      </a:endParaRPr>
                    </a:p>
                  </a:txBody>
                  <a:tcPr marL="68588" marR="68588" marT="0" marB="0"/>
                </a:tc>
                <a:tc>
                  <a:txBody>
                    <a:bodyPr/>
                    <a:lstStyle/>
                    <a:p>
                      <a:pPr marL="0" marR="0">
                        <a:spcBef>
                          <a:spcPts val="0"/>
                        </a:spcBef>
                        <a:spcAft>
                          <a:spcPts val="0"/>
                        </a:spcAft>
                      </a:pPr>
                      <a:r>
                        <a:rPr lang="en-US" sz="2000">
                          <a:effectLst/>
                        </a:rPr>
                        <a:t> </a:t>
                      </a:r>
                      <a:endParaRPr lang="en-US" sz="2000" b="1">
                        <a:solidFill>
                          <a:srgbClr val="FF0000"/>
                        </a:solidFill>
                        <a:effectLst/>
                        <a:latin typeface="Arial" pitchFamily="34" charset="0"/>
                        <a:ea typeface="Times New Roman"/>
                        <a:cs typeface="Arial" pitchFamily="34" charset="0"/>
                      </a:endParaRPr>
                    </a:p>
                  </a:txBody>
                  <a:tcPr marL="68588" marR="68588" marT="0" marB="0"/>
                </a:tc>
                <a:extLst>
                  <a:ext uri="{0D108BD9-81ED-4DB2-BD59-A6C34878D82A}">
                    <a16:rowId xmlns:a16="http://schemas.microsoft.com/office/drawing/2014/main" val="10001"/>
                  </a:ext>
                </a:extLst>
              </a:tr>
              <a:tr h="237406">
                <a:tc>
                  <a:txBody>
                    <a:bodyPr/>
                    <a:lstStyle/>
                    <a:p>
                      <a:pPr marL="0" marR="0">
                        <a:spcBef>
                          <a:spcPts val="0"/>
                        </a:spcBef>
                        <a:spcAft>
                          <a:spcPts val="0"/>
                        </a:spcAft>
                      </a:pPr>
                      <a:r>
                        <a:rPr lang="en-US" sz="2000" b="1" dirty="0" err="1">
                          <a:effectLst/>
                        </a:rPr>
                        <a:t>Ngoại</a:t>
                      </a:r>
                      <a:r>
                        <a:rPr lang="en-US" sz="2000" b="1" dirty="0">
                          <a:effectLst/>
                        </a:rPr>
                        <a:t> </a:t>
                      </a:r>
                      <a:r>
                        <a:rPr lang="en-US" sz="2000" b="1" dirty="0" err="1">
                          <a:effectLst/>
                        </a:rPr>
                        <a:t>hình</a:t>
                      </a:r>
                      <a:endParaRPr lang="en-US" sz="2000" b="1" dirty="0">
                        <a:solidFill>
                          <a:srgbClr val="FF0000"/>
                        </a:solidFill>
                        <a:effectLst/>
                        <a:latin typeface="Arial" pitchFamily="34" charset="0"/>
                        <a:ea typeface="Times New Roman"/>
                        <a:cs typeface="Arial" pitchFamily="34" charset="0"/>
                      </a:endParaRPr>
                    </a:p>
                  </a:txBody>
                  <a:tcPr marL="68588" marR="68588" marT="0" marB="0">
                    <a:solidFill>
                      <a:schemeClr val="tx2"/>
                    </a:solidFill>
                  </a:tcPr>
                </a:tc>
                <a:tc>
                  <a:txBody>
                    <a:bodyPr/>
                    <a:lstStyle/>
                    <a:p>
                      <a:pPr marL="0" marR="0">
                        <a:spcBef>
                          <a:spcPts val="0"/>
                        </a:spcBef>
                        <a:spcAft>
                          <a:spcPts val="0"/>
                        </a:spcAft>
                      </a:pPr>
                      <a:r>
                        <a:rPr lang="en-US" sz="2000">
                          <a:effectLst/>
                        </a:rPr>
                        <a:t> </a:t>
                      </a:r>
                      <a:endParaRPr lang="en-US" sz="2000" b="1">
                        <a:solidFill>
                          <a:srgbClr val="FF0000"/>
                        </a:solidFill>
                        <a:effectLst/>
                        <a:latin typeface="Arial" pitchFamily="34" charset="0"/>
                        <a:ea typeface="Times New Roman"/>
                        <a:cs typeface="Arial" pitchFamily="34" charset="0"/>
                      </a:endParaRPr>
                    </a:p>
                  </a:txBody>
                  <a:tcPr marL="68588" marR="68588" marT="0" marB="0"/>
                </a:tc>
                <a:tc>
                  <a:txBody>
                    <a:bodyPr/>
                    <a:lstStyle/>
                    <a:p>
                      <a:pPr marL="0" marR="0">
                        <a:spcBef>
                          <a:spcPts val="0"/>
                        </a:spcBef>
                        <a:spcAft>
                          <a:spcPts val="0"/>
                        </a:spcAft>
                      </a:pPr>
                      <a:r>
                        <a:rPr lang="en-US" sz="2000">
                          <a:effectLst/>
                        </a:rPr>
                        <a:t> </a:t>
                      </a:r>
                      <a:endParaRPr lang="en-US" sz="2000" b="1">
                        <a:solidFill>
                          <a:srgbClr val="FF0000"/>
                        </a:solidFill>
                        <a:effectLst/>
                        <a:latin typeface="Arial" pitchFamily="34" charset="0"/>
                        <a:ea typeface="Times New Roman"/>
                        <a:cs typeface="Arial" pitchFamily="34" charset="0"/>
                      </a:endParaRPr>
                    </a:p>
                  </a:txBody>
                  <a:tcPr marL="68588" marR="68588" marT="0" marB="0"/>
                </a:tc>
                <a:extLst>
                  <a:ext uri="{0D108BD9-81ED-4DB2-BD59-A6C34878D82A}">
                    <a16:rowId xmlns:a16="http://schemas.microsoft.com/office/drawing/2014/main" val="10002"/>
                  </a:ext>
                </a:extLst>
              </a:tr>
              <a:tr h="474813">
                <a:tc>
                  <a:txBody>
                    <a:bodyPr/>
                    <a:lstStyle/>
                    <a:p>
                      <a:pPr marL="0" marR="0">
                        <a:spcBef>
                          <a:spcPts val="0"/>
                        </a:spcBef>
                        <a:spcAft>
                          <a:spcPts val="0"/>
                        </a:spcAft>
                      </a:pPr>
                      <a:r>
                        <a:rPr lang="en-US" sz="2000" b="1" dirty="0" err="1">
                          <a:effectLst/>
                        </a:rPr>
                        <a:t>Lời</a:t>
                      </a:r>
                      <a:r>
                        <a:rPr lang="en-US" sz="2000" b="1" dirty="0">
                          <a:effectLst/>
                        </a:rPr>
                        <a:t> </a:t>
                      </a:r>
                      <a:r>
                        <a:rPr lang="en-US" sz="2000" b="1" dirty="0" err="1">
                          <a:effectLst/>
                        </a:rPr>
                        <a:t>nói</a:t>
                      </a:r>
                      <a:r>
                        <a:rPr lang="en-US" sz="2000" b="1" dirty="0">
                          <a:effectLst/>
                        </a:rPr>
                        <a:t>, </a:t>
                      </a:r>
                      <a:r>
                        <a:rPr lang="en-US" sz="2000" b="1" dirty="0" err="1">
                          <a:effectLst/>
                        </a:rPr>
                        <a:t>hành</a:t>
                      </a:r>
                      <a:r>
                        <a:rPr lang="en-US" sz="2000" b="1" dirty="0">
                          <a:effectLst/>
                        </a:rPr>
                        <a:t> </a:t>
                      </a:r>
                      <a:r>
                        <a:rPr lang="en-US" sz="2000" b="1" dirty="0" err="1">
                          <a:effectLst/>
                        </a:rPr>
                        <a:t>động</a:t>
                      </a:r>
                      <a:endParaRPr lang="en-US" sz="2000" b="1" dirty="0">
                        <a:solidFill>
                          <a:srgbClr val="FF0000"/>
                        </a:solidFill>
                        <a:effectLst/>
                        <a:latin typeface="Arial" pitchFamily="34" charset="0"/>
                        <a:ea typeface="Times New Roman"/>
                        <a:cs typeface="Arial" pitchFamily="34" charset="0"/>
                      </a:endParaRPr>
                    </a:p>
                  </a:txBody>
                  <a:tcPr marL="68588" marR="68588" marT="0" marB="0">
                    <a:solidFill>
                      <a:schemeClr val="tx2"/>
                    </a:solidFill>
                  </a:tcPr>
                </a:tc>
                <a:tc>
                  <a:txBody>
                    <a:bodyPr/>
                    <a:lstStyle/>
                    <a:p>
                      <a:pPr marL="0" marR="0">
                        <a:spcBef>
                          <a:spcPts val="0"/>
                        </a:spcBef>
                        <a:spcAft>
                          <a:spcPts val="0"/>
                        </a:spcAft>
                      </a:pPr>
                      <a:r>
                        <a:rPr lang="en-US" sz="2000">
                          <a:effectLst/>
                        </a:rPr>
                        <a:t> </a:t>
                      </a:r>
                      <a:endParaRPr lang="en-US" sz="2000" b="1">
                        <a:solidFill>
                          <a:srgbClr val="FF0000"/>
                        </a:solidFill>
                        <a:effectLst/>
                        <a:latin typeface="Arial" pitchFamily="34" charset="0"/>
                        <a:ea typeface="Times New Roman"/>
                        <a:cs typeface="Arial" pitchFamily="34" charset="0"/>
                      </a:endParaRPr>
                    </a:p>
                  </a:txBody>
                  <a:tcPr marL="68588" marR="68588" marT="0" marB="0"/>
                </a:tc>
                <a:tc>
                  <a:txBody>
                    <a:bodyPr/>
                    <a:lstStyle/>
                    <a:p>
                      <a:pPr marL="0" marR="0">
                        <a:spcBef>
                          <a:spcPts val="0"/>
                        </a:spcBef>
                        <a:spcAft>
                          <a:spcPts val="0"/>
                        </a:spcAft>
                      </a:pPr>
                      <a:r>
                        <a:rPr lang="en-US" sz="2000">
                          <a:effectLst/>
                        </a:rPr>
                        <a:t> </a:t>
                      </a:r>
                      <a:endParaRPr lang="en-US" sz="2000" b="1">
                        <a:solidFill>
                          <a:srgbClr val="FF0000"/>
                        </a:solidFill>
                        <a:effectLst/>
                        <a:latin typeface="Arial" pitchFamily="34" charset="0"/>
                        <a:ea typeface="Times New Roman"/>
                        <a:cs typeface="Arial" pitchFamily="34" charset="0"/>
                      </a:endParaRPr>
                    </a:p>
                  </a:txBody>
                  <a:tcPr marL="68588" marR="68588" marT="0" marB="0"/>
                </a:tc>
                <a:extLst>
                  <a:ext uri="{0D108BD9-81ED-4DB2-BD59-A6C34878D82A}">
                    <a16:rowId xmlns:a16="http://schemas.microsoft.com/office/drawing/2014/main" val="10003"/>
                  </a:ext>
                </a:extLst>
              </a:tr>
              <a:tr h="712219">
                <a:tc>
                  <a:txBody>
                    <a:bodyPr/>
                    <a:lstStyle/>
                    <a:p>
                      <a:pPr marL="0" marR="0">
                        <a:spcBef>
                          <a:spcPts val="0"/>
                        </a:spcBef>
                        <a:spcAft>
                          <a:spcPts val="0"/>
                        </a:spcAft>
                      </a:pPr>
                      <a:r>
                        <a:rPr lang="en-US" sz="2000" b="1" dirty="0" err="1">
                          <a:effectLst/>
                        </a:rPr>
                        <a:t>Kiểu</a:t>
                      </a:r>
                      <a:r>
                        <a:rPr lang="en-US" sz="2000" b="1" dirty="0">
                          <a:effectLst/>
                        </a:rPr>
                        <a:t> </a:t>
                      </a:r>
                      <a:r>
                        <a:rPr lang="en-US" sz="2000" b="1" dirty="0" err="1">
                          <a:effectLst/>
                        </a:rPr>
                        <a:t>nhân</a:t>
                      </a:r>
                      <a:r>
                        <a:rPr lang="en-US" sz="2000" b="1" dirty="0">
                          <a:effectLst/>
                        </a:rPr>
                        <a:t> </a:t>
                      </a:r>
                      <a:r>
                        <a:rPr lang="en-US" sz="2000" b="1" dirty="0" err="1">
                          <a:effectLst/>
                        </a:rPr>
                        <a:t>vật</a:t>
                      </a:r>
                      <a:r>
                        <a:rPr lang="en-US" sz="2000" b="1" dirty="0">
                          <a:effectLst/>
                        </a:rPr>
                        <a:t> </a:t>
                      </a:r>
                      <a:r>
                        <a:rPr lang="en-US" sz="2000" b="1" dirty="0" err="1">
                          <a:effectLst/>
                        </a:rPr>
                        <a:t>trong</a:t>
                      </a:r>
                      <a:r>
                        <a:rPr lang="en-US" sz="2000" b="1" dirty="0">
                          <a:effectLst/>
                        </a:rPr>
                        <a:t> </a:t>
                      </a:r>
                      <a:r>
                        <a:rPr lang="en-US" sz="2000" b="1" dirty="0" err="1">
                          <a:effectLst/>
                        </a:rPr>
                        <a:t>truyện</a:t>
                      </a:r>
                      <a:r>
                        <a:rPr lang="en-US" sz="2000" b="1" dirty="0">
                          <a:effectLst/>
                        </a:rPr>
                        <a:t> </a:t>
                      </a:r>
                      <a:r>
                        <a:rPr lang="en-US" sz="2000" b="1" dirty="0" err="1">
                          <a:effectLst/>
                        </a:rPr>
                        <a:t>cổ</a:t>
                      </a:r>
                      <a:r>
                        <a:rPr lang="en-US" sz="2000" b="1" dirty="0">
                          <a:effectLst/>
                        </a:rPr>
                        <a:t> </a:t>
                      </a:r>
                      <a:r>
                        <a:rPr lang="en-US" sz="2000" b="1" dirty="0" err="1">
                          <a:effectLst/>
                        </a:rPr>
                        <a:t>tích</a:t>
                      </a:r>
                      <a:endParaRPr lang="en-US" sz="2000" b="1" dirty="0">
                        <a:solidFill>
                          <a:srgbClr val="FF0000"/>
                        </a:solidFill>
                        <a:effectLst/>
                        <a:latin typeface="Arial" pitchFamily="34" charset="0"/>
                        <a:ea typeface="Times New Roman"/>
                        <a:cs typeface="Arial" pitchFamily="34" charset="0"/>
                      </a:endParaRPr>
                    </a:p>
                  </a:txBody>
                  <a:tcPr marL="68588" marR="68588" marT="0" marB="0">
                    <a:solidFill>
                      <a:schemeClr val="tx2"/>
                    </a:solidFill>
                  </a:tcPr>
                </a:tc>
                <a:tc>
                  <a:txBody>
                    <a:bodyPr/>
                    <a:lstStyle/>
                    <a:p>
                      <a:pPr marL="0" marR="0">
                        <a:spcBef>
                          <a:spcPts val="0"/>
                        </a:spcBef>
                        <a:spcAft>
                          <a:spcPts val="0"/>
                        </a:spcAft>
                      </a:pPr>
                      <a:r>
                        <a:rPr lang="en-US" sz="2000">
                          <a:effectLst/>
                        </a:rPr>
                        <a:t> </a:t>
                      </a:r>
                      <a:endParaRPr lang="en-US" sz="2000" b="1">
                        <a:solidFill>
                          <a:srgbClr val="FF0000"/>
                        </a:solidFill>
                        <a:effectLst/>
                        <a:latin typeface="Arial" pitchFamily="34" charset="0"/>
                        <a:ea typeface="Times New Roman"/>
                        <a:cs typeface="Arial" pitchFamily="34" charset="0"/>
                      </a:endParaRPr>
                    </a:p>
                  </a:txBody>
                  <a:tcPr marL="68588" marR="68588" marT="0" marB="0"/>
                </a:tc>
                <a:tc>
                  <a:txBody>
                    <a:bodyPr/>
                    <a:lstStyle/>
                    <a:p>
                      <a:pPr marL="0" marR="0">
                        <a:spcBef>
                          <a:spcPts val="0"/>
                        </a:spcBef>
                        <a:spcAft>
                          <a:spcPts val="0"/>
                        </a:spcAft>
                      </a:pPr>
                      <a:r>
                        <a:rPr lang="en-US" sz="2000" dirty="0">
                          <a:effectLst/>
                        </a:rPr>
                        <a:t> </a:t>
                      </a:r>
                      <a:endParaRPr lang="en-US" sz="2000" b="1" dirty="0">
                        <a:solidFill>
                          <a:srgbClr val="FF0000"/>
                        </a:solidFill>
                        <a:effectLst/>
                        <a:latin typeface="Arial" pitchFamily="34" charset="0"/>
                        <a:ea typeface="Times New Roman"/>
                        <a:cs typeface="Arial" pitchFamily="34" charset="0"/>
                      </a:endParaRPr>
                    </a:p>
                  </a:txBody>
                  <a:tcPr marL="68588" marR="68588"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1000"/>
                                        <p:tgtEl>
                                          <p:spTgt spid="1096"/>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098"/>
                                        </p:tgtEl>
                                        <p:attrNameLst>
                                          <p:attrName>style.visibility</p:attrName>
                                        </p:attrNameLst>
                                      </p:cBhvr>
                                      <p:to>
                                        <p:strVal val="visible"/>
                                      </p:to>
                                    </p:set>
                                    <p:anim calcmode="lin" valueType="num">
                                      <p:cBhvr additive="base">
                                        <p:cTn id="14" dur="1000"/>
                                        <p:tgtEl>
                                          <p:spTgt spid="1098"/>
                                        </p:tgtEl>
                                        <p:attrNameLst>
                                          <p:attrName>ppt_x</p:attrName>
                                        </p:attrNameLst>
                                      </p:cBhvr>
                                      <p:tavLst>
                                        <p:tav tm="0">
                                          <p:val>
                                            <p:strVal val="#ppt_x-1"/>
                                          </p:val>
                                        </p:tav>
                                        <p:tav tm="100000">
                                          <p:val>
                                            <p:strVal val="#ppt_x"/>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708370941"/>
              </p:ext>
            </p:extLst>
          </p:nvPr>
        </p:nvGraphicFramePr>
        <p:xfrm>
          <a:off x="253041" y="241539"/>
          <a:ext cx="5786179" cy="4683038"/>
        </p:xfrm>
        <a:graphic>
          <a:graphicData uri="http://schemas.openxmlformats.org/drawingml/2006/table">
            <a:tbl>
              <a:tblPr firstRow="1" firstCol="1" bandRow="1"/>
              <a:tblGrid>
                <a:gridCol w="1696529">
                  <a:extLst>
                    <a:ext uri="{9D8B030D-6E8A-4147-A177-3AD203B41FA5}">
                      <a16:colId xmlns:a16="http://schemas.microsoft.com/office/drawing/2014/main" val="20000"/>
                    </a:ext>
                  </a:extLst>
                </a:gridCol>
                <a:gridCol w="4089650">
                  <a:extLst>
                    <a:ext uri="{9D8B030D-6E8A-4147-A177-3AD203B41FA5}">
                      <a16:colId xmlns:a16="http://schemas.microsoft.com/office/drawing/2014/main" val="20001"/>
                    </a:ext>
                  </a:extLst>
                </a:gridCol>
              </a:tblGrid>
              <a:tr h="346384">
                <a:tc>
                  <a:txBody>
                    <a:bodyPr/>
                    <a:lstStyle/>
                    <a:p>
                      <a:pPr marL="0" marR="0" algn="ctr">
                        <a:spcBef>
                          <a:spcPts val="0"/>
                        </a:spcBef>
                        <a:spcAft>
                          <a:spcPts val="0"/>
                        </a:spcAft>
                      </a:pP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Nội</a:t>
                      </a:r>
                      <a:r>
                        <a:rPr lang="en-US" sz="2000" b="1" dirty="0">
                          <a:solidFill>
                            <a:schemeClr val="bg1"/>
                          </a:solidFill>
                          <a:effectLst/>
                          <a:latin typeface="Cambria" panose="02040503050406030204" pitchFamily="18" charset="0"/>
                          <a:ea typeface="Cambria" panose="02040503050406030204" pitchFamily="18" charset="0"/>
                          <a:cs typeface="Arial" pitchFamily="34" charset="0"/>
                        </a:rPr>
                        <a:t> dung</a:t>
                      </a: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Công</a:t>
                      </a:r>
                      <a:r>
                        <a:rPr lang="en-US" sz="2000" b="1" dirty="0">
                          <a:solidFill>
                            <a:schemeClr val="bg1"/>
                          </a:solidFill>
                          <a:effectLst/>
                          <a:latin typeface="Cambria" panose="02040503050406030204" pitchFamily="18" charset="0"/>
                          <a:ea typeface="Cambria" panose="02040503050406030204" pitchFamily="18" charset="0"/>
                          <a:cs typeface="Arial" pitchFamily="34" charset="0"/>
                        </a:rPr>
                        <a:t> </a:t>
                      </a: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chúa</a:t>
                      </a:r>
                      <a:endParaRPr lang="en-US" sz="2000" b="1" dirty="0">
                        <a:solidFill>
                          <a:schemeClr val="bg1"/>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19576">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Xuất thân</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519576">
                <a:tc>
                  <a:txBody>
                    <a:bodyPr/>
                    <a:lstStyle/>
                    <a:p>
                      <a:pPr marL="0" marR="0">
                        <a:spcBef>
                          <a:spcPts val="0"/>
                        </a:spcBef>
                        <a:spcAft>
                          <a:spcPts val="0"/>
                        </a:spcAft>
                      </a:pPr>
                      <a:r>
                        <a:rPr lang="en-US" sz="2000" b="1" dirty="0" err="1">
                          <a:solidFill>
                            <a:srgbClr val="000000"/>
                          </a:solidFill>
                          <a:effectLst/>
                          <a:latin typeface="Cambria" panose="02040503050406030204" pitchFamily="18" charset="0"/>
                          <a:ea typeface="Cambria" panose="02040503050406030204" pitchFamily="18" charset="0"/>
                          <a:cs typeface="Arial" pitchFamily="34" charset="0"/>
                        </a:rPr>
                        <a:t>Ngoại</a:t>
                      </a:r>
                      <a:r>
                        <a:rPr lang="en-US" sz="2000" b="1" dirty="0">
                          <a:solidFill>
                            <a:srgbClr val="000000"/>
                          </a:solidFill>
                          <a:effectLst/>
                          <a:latin typeface="Cambria" panose="02040503050406030204" pitchFamily="18" charset="0"/>
                          <a:ea typeface="Cambria" panose="02040503050406030204" pitchFamily="18" charset="0"/>
                          <a:cs typeface="Arial" pitchFamily="34" charset="0"/>
                        </a:rPr>
                        <a:t> </a:t>
                      </a:r>
                      <a:r>
                        <a:rPr lang="en-US" sz="2000" b="1" dirty="0" err="1">
                          <a:solidFill>
                            <a:srgbClr val="000000"/>
                          </a:solidFill>
                          <a:effectLst/>
                          <a:latin typeface="Cambria" panose="02040503050406030204" pitchFamily="18" charset="0"/>
                          <a:ea typeface="Cambria" panose="02040503050406030204" pitchFamily="18" charset="0"/>
                          <a:cs typeface="Arial" pitchFamily="34" charset="0"/>
                        </a:rPr>
                        <a:t>hình</a:t>
                      </a:r>
                      <a:endParaRPr lang="en-US" sz="2000" dirty="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865959">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Lời nói, hành động</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039151">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Kiểu nhân vật trong truyện cổ tích</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212343">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Đánh giá về tính cách của nhân vật</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dirty="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16" name="Rectangle 15"/>
          <p:cNvSpPr>
            <a:spLocks noChangeArrowheads="1"/>
          </p:cNvSpPr>
          <p:nvPr/>
        </p:nvSpPr>
        <p:spPr bwMode="auto">
          <a:xfrm>
            <a:off x="2061415" y="2870350"/>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Kiểu</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nhân</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vật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chúa</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có</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tính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tình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không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tốt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hoặc</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mắc</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lỗi</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sai</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a:spLocks noChangeArrowheads="1"/>
          </p:cNvSpPr>
          <p:nvPr/>
        </p:nvSpPr>
        <p:spPr bwMode="auto">
          <a:xfrm>
            <a:off x="2061415" y="1729210"/>
            <a:ext cx="41150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Từ</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chối</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hết</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người</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này</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đến</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người</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khác</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còn</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chế</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giễu</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nhạo</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báng</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họ</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a:t>
            </a:r>
          </a:p>
        </p:txBody>
      </p:sp>
      <p:sp>
        <p:nvSpPr>
          <p:cNvPr id="18" name="Rectangle 17"/>
          <p:cNvSpPr>
            <a:spLocks noChangeArrowheads="1"/>
          </p:cNvSpPr>
          <p:nvPr/>
        </p:nvSpPr>
        <p:spPr bwMode="auto">
          <a:xfrm>
            <a:off x="2322513" y="1235076"/>
            <a:ext cx="2334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Xinh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đẹp</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tuyệt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trần</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a:spLocks noChangeArrowheads="1"/>
          </p:cNvSpPr>
          <p:nvPr/>
        </p:nvSpPr>
        <p:spPr bwMode="auto">
          <a:xfrm>
            <a:off x="2306638" y="659488"/>
            <a:ext cx="3360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Con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gái</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duy</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nhất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của</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nhà</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vua</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1"/>
          <p:cNvSpPr>
            <a:spLocks noChangeArrowheads="1"/>
          </p:cNvSpPr>
          <p:nvPr/>
        </p:nvSpPr>
        <p:spPr bwMode="auto">
          <a:xfrm>
            <a:off x="2061415" y="3917818"/>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=&gt;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Kiêu</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ngạo</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và</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ngông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cuồng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vì</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qua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được</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nuông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chiều</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4905" b="100000" l="63143" r="90000"/>
                    </a14:imgEffect>
                  </a14:imgLayer>
                </a14:imgProps>
              </a:ext>
              <a:ext uri="{28A0092B-C50C-407E-A947-70E740481C1C}">
                <a14:useLocalDpi xmlns:a14="http://schemas.microsoft.com/office/drawing/2010/main" val="0"/>
              </a:ext>
            </a:extLst>
          </a:blip>
          <a:srcRect l="61929" r="7997"/>
          <a:stretch/>
        </p:blipFill>
        <p:spPr>
          <a:xfrm>
            <a:off x="6126544" y="-857156"/>
            <a:ext cx="3442100" cy="6000656"/>
          </a:xfrm>
          <a:prstGeom prst="rect">
            <a:avLst/>
          </a:prstGeom>
        </p:spPr>
      </p:pic>
    </p:spTree>
    <p:extLst>
      <p:ext uri="{BB962C8B-B14F-4D97-AF65-F5344CB8AC3E}">
        <p14:creationId xmlns:p14="http://schemas.microsoft.com/office/powerpoint/2010/main" val="40698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4251593866"/>
              </p:ext>
            </p:extLst>
          </p:nvPr>
        </p:nvGraphicFramePr>
        <p:xfrm>
          <a:off x="253041" y="241539"/>
          <a:ext cx="8701178" cy="4683038"/>
        </p:xfrm>
        <a:graphic>
          <a:graphicData uri="http://schemas.openxmlformats.org/drawingml/2006/table">
            <a:tbl>
              <a:tblPr firstRow="1" firstCol="1" bandRow="1"/>
              <a:tblGrid>
                <a:gridCol w="1696529">
                  <a:extLst>
                    <a:ext uri="{9D8B030D-6E8A-4147-A177-3AD203B41FA5}">
                      <a16:colId xmlns:a16="http://schemas.microsoft.com/office/drawing/2014/main" val="20000"/>
                    </a:ext>
                  </a:extLst>
                </a:gridCol>
                <a:gridCol w="4089650">
                  <a:extLst>
                    <a:ext uri="{9D8B030D-6E8A-4147-A177-3AD203B41FA5}">
                      <a16:colId xmlns:a16="http://schemas.microsoft.com/office/drawing/2014/main" val="20001"/>
                    </a:ext>
                  </a:extLst>
                </a:gridCol>
                <a:gridCol w="2914999">
                  <a:extLst>
                    <a:ext uri="{9D8B030D-6E8A-4147-A177-3AD203B41FA5}">
                      <a16:colId xmlns:a16="http://schemas.microsoft.com/office/drawing/2014/main" val="20002"/>
                    </a:ext>
                  </a:extLst>
                </a:gridCol>
              </a:tblGrid>
              <a:tr h="346384">
                <a:tc>
                  <a:txBody>
                    <a:bodyPr/>
                    <a:lstStyle/>
                    <a:p>
                      <a:pPr marL="0" marR="0" algn="ctr">
                        <a:spcBef>
                          <a:spcPts val="0"/>
                        </a:spcBef>
                        <a:spcAft>
                          <a:spcPts val="0"/>
                        </a:spcAft>
                      </a:pP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Nội</a:t>
                      </a:r>
                      <a:r>
                        <a:rPr lang="en-US" sz="2000" b="1" dirty="0">
                          <a:solidFill>
                            <a:schemeClr val="bg1"/>
                          </a:solidFill>
                          <a:effectLst/>
                          <a:latin typeface="Cambria" panose="02040503050406030204" pitchFamily="18" charset="0"/>
                          <a:ea typeface="Cambria" panose="02040503050406030204" pitchFamily="18" charset="0"/>
                          <a:cs typeface="Arial" pitchFamily="34" charset="0"/>
                        </a:rPr>
                        <a:t> dung</a:t>
                      </a: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Công</a:t>
                      </a:r>
                      <a:r>
                        <a:rPr lang="en-US" sz="2000" b="1" dirty="0">
                          <a:solidFill>
                            <a:schemeClr val="bg1"/>
                          </a:solidFill>
                          <a:effectLst/>
                          <a:latin typeface="Cambria" panose="02040503050406030204" pitchFamily="18" charset="0"/>
                          <a:ea typeface="Cambria" panose="02040503050406030204" pitchFamily="18" charset="0"/>
                          <a:cs typeface="Arial" pitchFamily="34" charset="0"/>
                        </a:rPr>
                        <a:t> </a:t>
                      </a: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chúa</a:t>
                      </a:r>
                      <a:endParaRPr lang="en-US" sz="2000" b="1" dirty="0">
                        <a:solidFill>
                          <a:schemeClr val="bg1"/>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Vua</a:t>
                      </a:r>
                      <a:r>
                        <a:rPr lang="en-US" sz="2000" b="1" dirty="0">
                          <a:solidFill>
                            <a:schemeClr val="bg1"/>
                          </a:solidFill>
                          <a:effectLst/>
                          <a:latin typeface="Cambria" panose="02040503050406030204" pitchFamily="18" charset="0"/>
                          <a:ea typeface="Cambria" panose="02040503050406030204" pitchFamily="18" charset="0"/>
                          <a:cs typeface="Arial" pitchFamily="34" charset="0"/>
                        </a:rPr>
                        <a:t> </a:t>
                      </a:r>
                      <a:r>
                        <a:rPr lang="en-US" sz="2000" b="1" dirty="0" err="1" smtClean="0">
                          <a:solidFill>
                            <a:schemeClr val="bg1"/>
                          </a:solidFill>
                          <a:effectLst/>
                          <a:latin typeface="Cambria" panose="02040503050406030204" pitchFamily="18" charset="0"/>
                          <a:ea typeface="Cambria" panose="02040503050406030204" pitchFamily="18" charset="0"/>
                          <a:cs typeface="Arial" pitchFamily="34" charset="0"/>
                        </a:rPr>
                        <a:t>chích</a:t>
                      </a:r>
                      <a:r>
                        <a:rPr lang="en-US" sz="2000" b="1" dirty="0" smtClean="0">
                          <a:solidFill>
                            <a:schemeClr val="bg1"/>
                          </a:solidFill>
                          <a:effectLst/>
                          <a:latin typeface="Cambria" panose="02040503050406030204" pitchFamily="18" charset="0"/>
                          <a:ea typeface="Cambria" panose="02040503050406030204" pitchFamily="18" charset="0"/>
                          <a:cs typeface="Arial" pitchFamily="34" charset="0"/>
                        </a:rPr>
                        <a:t> </a:t>
                      </a:r>
                      <a:r>
                        <a:rPr lang="en-US" sz="2000" b="1" dirty="0" err="1">
                          <a:solidFill>
                            <a:schemeClr val="bg1"/>
                          </a:solidFill>
                          <a:effectLst/>
                          <a:latin typeface="Cambria" panose="02040503050406030204" pitchFamily="18" charset="0"/>
                          <a:ea typeface="Cambria" panose="02040503050406030204" pitchFamily="18" charset="0"/>
                          <a:cs typeface="Arial" pitchFamily="34" charset="0"/>
                        </a:rPr>
                        <a:t>chòe</a:t>
                      </a:r>
                      <a:endParaRPr lang="en-US" sz="2000" b="1" dirty="0">
                        <a:solidFill>
                          <a:schemeClr val="bg1"/>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19576">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Xuất thân</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519576">
                <a:tc>
                  <a:txBody>
                    <a:bodyPr/>
                    <a:lstStyle/>
                    <a:p>
                      <a:pPr marL="0" marR="0">
                        <a:spcBef>
                          <a:spcPts val="0"/>
                        </a:spcBef>
                        <a:spcAft>
                          <a:spcPts val="0"/>
                        </a:spcAft>
                      </a:pPr>
                      <a:r>
                        <a:rPr lang="en-US" sz="2000" b="1" dirty="0" err="1">
                          <a:solidFill>
                            <a:srgbClr val="000000"/>
                          </a:solidFill>
                          <a:effectLst/>
                          <a:latin typeface="Cambria" panose="02040503050406030204" pitchFamily="18" charset="0"/>
                          <a:ea typeface="Cambria" panose="02040503050406030204" pitchFamily="18" charset="0"/>
                          <a:cs typeface="Arial" pitchFamily="34" charset="0"/>
                        </a:rPr>
                        <a:t>Ngoại</a:t>
                      </a:r>
                      <a:r>
                        <a:rPr lang="en-US" sz="2000" b="1" dirty="0">
                          <a:solidFill>
                            <a:srgbClr val="000000"/>
                          </a:solidFill>
                          <a:effectLst/>
                          <a:latin typeface="Cambria" panose="02040503050406030204" pitchFamily="18" charset="0"/>
                          <a:ea typeface="Cambria" panose="02040503050406030204" pitchFamily="18" charset="0"/>
                          <a:cs typeface="Arial" pitchFamily="34" charset="0"/>
                        </a:rPr>
                        <a:t> </a:t>
                      </a:r>
                      <a:r>
                        <a:rPr lang="en-US" sz="2000" b="1" dirty="0" err="1">
                          <a:solidFill>
                            <a:srgbClr val="000000"/>
                          </a:solidFill>
                          <a:effectLst/>
                          <a:latin typeface="Cambria" panose="02040503050406030204" pitchFamily="18" charset="0"/>
                          <a:ea typeface="Cambria" panose="02040503050406030204" pitchFamily="18" charset="0"/>
                          <a:cs typeface="Arial" pitchFamily="34" charset="0"/>
                        </a:rPr>
                        <a:t>hình</a:t>
                      </a:r>
                      <a:endParaRPr lang="en-US" sz="2000" dirty="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865959">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Lời nói, hành động</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039151">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Kiểu nhân vật trong truyện cổ tích</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212343">
                <a:tc>
                  <a:txBody>
                    <a:bodyPr/>
                    <a:lstStyle/>
                    <a:p>
                      <a:pPr marL="0" marR="0">
                        <a:spcBef>
                          <a:spcPts val="0"/>
                        </a:spcBef>
                        <a:spcAft>
                          <a:spcPts val="0"/>
                        </a:spcAft>
                      </a:pPr>
                      <a:r>
                        <a:rPr lang="en-US" sz="2000" b="1">
                          <a:solidFill>
                            <a:srgbClr val="000000"/>
                          </a:solidFill>
                          <a:effectLst/>
                          <a:latin typeface="Cambria" panose="02040503050406030204" pitchFamily="18" charset="0"/>
                          <a:ea typeface="Cambria" panose="02040503050406030204" pitchFamily="18" charset="0"/>
                          <a:cs typeface="Arial" pitchFamily="34" charset="0"/>
                        </a:rPr>
                        <a:t>Đánh giá về tính cách của nhân vật</a:t>
                      </a:r>
                      <a:endParaRPr lang="en-US" sz="200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dirty="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endParaRPr lang="en-US" sz="2000" dirty="0">
                        <a:solidFill>
                          <a:srgbClr val="000000"/>
                        </a:solidFill>
                        <a:effectLst/>
                        <a:latin typeface="Cambria" panose="02040503050406030204" pitchFamily="18" charset="0"/>
                        <a:ea typeface="Cambria" panose="02040503050406030204" pitchFamily="18" charset="0"/>
                        <a:cs typeface="Arial" pitchFamily="34" charset="0"/>
                      </a:endParaRPr>
                    </a:p>
                  </a:txBody>
                  <a:tcPr marL="54265" marR="54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16" name="Rectangle 15"/>
          <p:cNvSpPr>
            <a:spLocks noChangeArrowheads="1"/>
          </p:cNvSpPr>
          <p:nvPr/>
        </p:nvSpPr>
        <p:spPr bwMode="auto">
          <a:xfrm>
            <a:off x="2061415" y="2870350"/>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Kiểu</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nhân</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vật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chúa</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có</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tính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tình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không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tốt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hoặc</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mắc</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lỗi</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sai</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a:spLocks noChangeArrowheads="1"/>
          </p:cNvSpPr>
          <p:nvPr/>
        </p:nvSpPr>
        <p:spPr bwMode="auto">
          <a:xfrm>
            <a:off x="2061415" y="1729210"/>
            <a:ext cx="41150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Từ</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chối</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hết</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người</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này</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đến</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người</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khác</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còn</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chế</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giễu</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nhạo</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báng</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a:solidFill>
                  <a:srgbClr val="000000"/>
                </a:solidFill>
                <a:latin typeface="Cambria" panose="02040503050406030204" pitchFamily="18" charset="0"/>
                <a:ea typeface="Cambria" panose="02040503050406030204" pitchFamily="18" charset="0"/>
                <a:cs typeface="Arial" panose="020B0604020202020204" pitchFamily="34" charset="0"/>
              </a:rPr>
              <a:t>họ</a:t>
            </a:r>
            <a:r>
              <a:rPr lang="en-US" altLang="en-US" sz="2000" dirty="0">
                <a:solidFill>
                  <a:srgbClr val="000000"/>
                </a:solidFill>
                <a:latin typeface="Cambria" panose="02040503050406030204" pitchFamily="18" charset="0"/>
                <a:ea typeface="Cambria" panose="02040503050406030204" pitchFamily="18" charset="0"/>
                <a:cs typeface="Arial" panose="020B0604020202020204" pitchFamily="34" charset="0"/>
              </a:rPr>
              <a:t>.</a:t>
            </a:r>
          </a:p>
        </p:txBody>
      </p:sp>
      <p:sp>
        <p:nvSpPr>
          <p:cNvPr id="18" name="Rectangle 17"/>
          <p:cNvSpPr>
            <a:spLocks noChangeArrowheads="1"/>
          </p:cNvSpPr>
          <p:nvPr/>
        </p:nvSpPr>
        <p:spPr bwMode="auto">
          <a:xfrm>
            <a:off x="2322513" y="1235076"/>
            <a:ext cx="2334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Xinh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đẹp</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tuyệt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trần</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a:spLocks noChangeArrowheads="1"/>
          </p:cNvSpPr>
          <p:nvPr/>
        </p:nvSpPr>
        <p:spPr bwMode="auto">
          <a:xfrm>
            <a:off x="2306638" y="659488"/>
            <a:ext cx="3360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Con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gái</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duy</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nhất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của</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nhà</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vua</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1"/>
          <p:cNvSpPr>
            <a:spLocks noChangeArrowheads="1"/>
          </p:cNvSpPr>
          <p:nvPr/>
        </p:nvSpPr>
        <p:spPr bwMode="auto">
          <a:xfrm>
            <a:off x="2061415" y="3917818"/>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=&gt;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Kiêu</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ngạo</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và</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ngông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cuồng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vì</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qua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được</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nuông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chiều</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1" name="Rectangle 15"/>
          <p:cNvSpPr>
            <a:spLocks noChangeArrowheads="1"/>
          </p:cNvSpPr>
          <p:nvPr/>
        </p:nvSpPr>
        <p:spPr bwMode="auto">
          <a:xfrm>
            <a:off x="6042384" y="3763929"/>
            <a:ext cx="297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=&gt;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Thông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minh,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giỏi</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giang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kiên</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nhẫn</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điềm</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tĩnh</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a:spLocks noChangeArrowheads="1"/>
          </p:cNvSpPr>
          <p:nvPr/>
        </p:nvSpPr>
        <p:spPr bwMode="auto">
          <a:xfrm>
            <a:off x="6078897" y="2839573"/>
            <a:ext cx="2935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Nhân</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vật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tạo</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ra</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thử</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thách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người</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giả</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mạo</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3" name="Rectangle 22"/>
          <p:cNvSpPr>
            <a:spLocks noChangeArrowheads="1"/>
          </p:cNvSpPr>
          <p:nvPr/>
        </p:nvSpPr>
        <p:spPr bwMode="auto">
          <a:xfrm>
            <a:off x="6021747" y="1747233"/>
            <a:ext cx="2992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Giả</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làm</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người</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ăn</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mày</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tạo</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ra</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các</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thử</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thách</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4" name="Rectangle 23"/>
          <p:cNvSpPr>
            <a:spLocks noChangeArrowheads="1"/>
          </p:cNvSpPr>
          <p:nvPr/>
        </p:nvSpPr>
        <p:spPr bwMode="auto">
          <a:xfrm>
            <a:off x="6113463" y="1234316"/>
            <a:ext cx="26212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Giống</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chim</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chích</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chòe</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sp>
        <p:nvSpPr>
          <p:cNvPr id="25" name="Rectangle 24"/>
          <p:cNvSpPr>
            <a:spLocks noChangeArrowheads="1"/>
          </p:cNvSpPr>
          <p:nvPr/>
        </p:nvSpPr>
        <p:spPr bwMode="auto">
          <a:xfrm>
            <a:off x="6113463" y="690266"/>
            <a:ext cx="1725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Vua</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một</a:t>
            </a:r>
            <a:r>
              <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altLang="en-US" sz="2000" dirty="0" err="1" smtClean="0">
                <a:solidFill>
                  <a:srgbClr val="000000"/>
                </a:solidFill>
                <a:latin typeface="Cambria" panose="02040503050406030204" pitchFamily="18" charset="0"/>
                <a:ea typeface="Cambria" panose="02040503050406030204" pitchFamily="18" charset="0"/>
                <a:cs typeface="Arial" panose="020B0604020202020204" pitchFamily="34" charset="0"/>
              </a:rPr>
              <a:t>nước</a:t>
            </a:r>
            <a:endParaRPr lang="en-US" altLang="en-US" sz="2000" dirty="0" smtClean="0">
              <a:solidFill>
                <a:srgbClr val="000000"/>
              </a:solidFill>
              <a:latin typeface="Cambria" panose="02040503050406030204" pitchFamily="18" charset="0"/>
              <a:ea typeface="Cambria" panose="02040503050406030204" pitchFamily="18" charset="0"/>
              <a:cs typeface="Arial" panose="020B0604020202020204" pitchFamily="34" charset="0"/>
            </a:endParaRPr>
          </a:p>
        </p:txBody>
      </p:sp>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10000" r="64143"/>
                    </a14:imgEffect>
                  </a14:imgLayer>
                </a14:imgProps>
              </a:ext>
              <a:ext uri="{28A0092B-C50C-407E-A947-70E740481C1C}">
                <a14:useLocalDpi xmlns:a14="http://schemas.microsoft.com/office/drawing/2010/main" val="0"/>
              </a:ext>
            </a:extLst>
          </a:blip>
          <a:srcRect l="13844" r="37065"/>
          <a:stretch/>
        </p:blipFill>
        <p:spPr>
          <a:xfrm>
            <a:off x="1959612" y="185809"/>
            <a:ext cx="4589896" cy="4901961"/>
          </a:xfrm>
          <a:prstGeom prst="rect">
            <a:avLst/>
          </a:prstGeom>
        </p:spPr>
      </p:pic>
    </p:spTree>
    <p:extLst>
      <p:ext uri="{BB962C8B-B14F-4D97-AF65-F5344CB8AC3E}">
        <p14:creationId xmlns:p14="http://schemas.microsoft.com/office/powerpoint/2010/main" val="40589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78" name="Google Shape;1078;p77"/>
          <p:cNvSpPr txBox="1">
            <a:spLocks noGrp="1"/>
          </p:cNvSpPr>
          <p:nvPr>
            <p:ph type="title" idx="18"/>
          </p:nvPr>
        </p:nvSpPr>
        <p:spPr>
          <a:xfrm>
            <a:off x="1610692" y="312616"/>
            <a:ext cx="607881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2. Ý nghĩa của việc trừng phạt và những thử thách</a:t>
            </a:r>
            <a:endParaRPr dirty="0"/>
          </a:p>
        </p:txBody>
      </p:sp>
      <p:sp>
        <p:nvSpPr>
          <p:cNvPr id="15" name="Title 14"/>
          <p:cNvSpPr>
            <a:spLocks noGrp="1"/>
          </p:cNvSpPr>
          <p:nvPr>
            <p:ph type="title"/>
          </p:nvPr>
        </p:nvSpPr>
        <p:spPr>
          <a:xfrm>
            <a:off x="906235" y="1979407"/>
            <a:ext cx="4904518" cy="690900"/>
          </a:xfrm>
        </p:spPr>
        <p:txBody>
          <a:bodyPr/>
          <a:lstStyle/>
          <a:p>
            <a:pPr algn="just"/>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Nhà</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vua</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quá</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tức</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giận</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nên</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đã</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gả</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công</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chúa</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cho</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người</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ăn</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mày</a:t>
            </a:r>
            <a:endParaRPr lang="en-US" b="0" dirty="0">
              <a:latin typeface="Cambria" panose="02040503050406030204" pitchFamily="18" charset="0"/>
              <a:ea typeface="Cambria" panose="02040503050406030204" pitchFamily="18" charset="0"/>
            </a:endParaRPr>
          </a:p>
        </p:txBody>
      </p:sp>
      <p:sp>
        <p:nvSpPr>
          <p:cNvPr id="16" name="Subtitle 15"/>
          <p:cNvSpPr>
            <a:spLocks noGrp="1"/>
          </p:cNvSpPr>
          <p:nvPr>
            <p:ph type="subTitle" idx="13"/>
          </p:nvPr>
        </p:nvSpPr>
        <p:spPr>
          <a:xfrm>
            <a:off x="906235" y="3255131"/>
            <a:ext cx="4167787" cy="863051"/>
          </a:xfrm>
        </p:spPr>
        <p:txBody>
          <a:bodyPr/>
          <a:lstStyle/>
          <a:p>
            <a:pPr algn="l"/>
            <a:r>
              <a:rPr lang="en-US" dirty="0" smtClean="0"/>
              <a:t>=&gt; </a:t>
            </a:r>
            <a:r>
              <a:rPr lang="en-US" dirty="0" err="1" smtClean="0"/>
              <a:t>Hình</a:t>
            </a:r>
            <a:r>
              <a:rPr lang="en-US" dirty="0" smtClean="0"/>
              <a:t> </a:t>
            </a:r>
            <a:r>
              <a:rPr lang="en-US" dirty="0" err="1" smtClean="0"/>
              <a:t>phạt</a:t>
            </a:r>
            <a:r>
              <a:rPr lang="en-US" dirty="0" smtClean="0"/>
              <a:t> </a:t>
            </a:r>
            <a:r>
              <a:rPr lang="en-US" dirty="0" err="1" smtClean="0"/>
              <a:t>nặng</a:t>
            </a:r>
            <a:r>
              <a:rPr lang="en-US" dirty="0" smtClean="0"/>
              <a:t> </a:t>
            </a:r>
            <a:r>
              <a:rPr lang="en-US" dirty="0" err="1" smtClean="0"/>
              <a:t>nề</a:t>
            </a:r>
            <a:r>
              <a:rPr lang="en-US" dirty="0" smtClean="0"/>
              <a:t> </a:t>
            </a:r>
            <a:r>
              <a:rPr lang="en-US" dirty="0" err="1" smtClean="0"/>
              <a:t>để</a:t>
            </a:r>
            <a:r>
              <a:rPr lang="en-US" dirty="0" smtClean="0"/>
              <a:t> </a:t>
            </a:r>
            <a:r>
              <a:rPr lang="en-US" dirty="0" err="1" smtClean="0"/>
              <a:t>trừng</a:t>
            </a:r>
            <a:r>
              <a:rPr lang="en-US" dirty="0" smtClean="0"/>
              <a:t> </a:t>
            </a:r>
            <a:r>
              <a:rPr lang="en-US" dirty="0" err="1" smtClean="0"/>
              <a:t>trị</a:t>
            </a:r>
            <a:r>
              <a:rPr lang="en-US" dirty="0" smtClean="0"/>
              <a:t> con </a:t>
            </a:r>
            <a:r>
              <a:rPr lang="en-US" dirty="0" err="1" smtClean="0"/>
              <a:t>gái</a:t>
            </a: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600" b="100000" l="0" r="99531">
                        <a14:foregroundMark x1="47500" y1="27600" x2="27187" y2="28800"/>
                        <a14:foregroundMark x1="62813" y1="41200" x2="53125" y2="49800"/>
                        <a14:foregroundMark x1="84063" y1="62000" x2="77344" y2="93400"/>
                        <a14:foregroundMark x1="86719" y1="91800" x2="66875" y2="92000"/>
                        <a14:foregroundMark x1="13750" y1="44200" x2="18906" y2="44400"/>
                        <a14:foregroundMark x1="25313" y1="46800" x2="33125" y2="70000"/>
                        <a14:foregroundMark x1="53906" y1="77800" x2="5156" y2="80400"/>
                        <a14:foregroundMark x1="28281" y1="63800" x2="31875" y2="81200"/>
                        <a14:foregroundMark x1="74844" y1="69800" x2="74844" y2="81000"/>
                        <a14:foregroundMark x1="33125" y1="83800" x2="2344" y2="82600"/>
                        <a14:foregroundMark x1="40000" y1="11200" x2="41250" y2="15000"/>
                        <a14:foregroundMark x1="41563" y1="7200" x2="40000" y2="11400"/>
                        <a14:foregroundMark x1="15469" y1="45600" x2="6875" y2="51600"/>
                        <a14:backgroundMark x1="27656" y1="5400" x2="1250" y2="30400"/>
                        <a14:backgroundMark x1="41250" y1="7200" x2="98281" y2="7000"/>
                        <a14:backgroundMark x1="54219" y1="27400" x2="59688" y2="35400"/>
                        <a14:backgroundMark x1="66094" y1="71000" x2="64844" y2="86000"/>
                        <a14:backgroundMark x1="57031" y1="95800" x2="95313" y2="97000"/>
                        <a14:backgroundMark x1="93750" y1="76400" x2="94844" y2="95200"/>
                        <a14:backgroundMark x1="96563" y1="43600" x2="98281" y2="57200"/>
                        <a14:backgroundMark x1="92031" y1="74600" x2="99531" y2="77600"/>
                        <a14:backgroundMark x1="55156" y1="91800" x2="32344" y2="99000"/>
                        <a14:backgroundMark x1="69375" y1="87000" x2="64688" y2="88400"/>
                        <a14:backgroundMark x1="3906" y1="95600" x2="3906" y2="95600"/>
                        <a14:backgroundMark x1="19531" y1="97600" x2="3750" y2="94000"/>
                        <a14:backgroundMark x1="27344" y1="16400" x2="19063" y2="20200"/>
                        <a14:backgroundMark x1="3750" y1="57200" x2="1094" y2="61800"/>
                      </a14:backgroundRemoval>
                    </a14:imgEffect>
                  </a14:imgLayer>
                </a14:imgProps>
              </a:ext>
              <a:ext uri="{28A0092B-C50C-407E-A947-70E740481C1C}">
                <a14:useLocalDpi xmlns:a14="http://schemas.microsoft.com/office/drawing/2010/main" val="0"/>
              </a:ext>
            </a:extLst>
          </a:blip>
          <a:stretch>
            <a:fillRect/>
          </a:stretch>
        </p:blipFill>
        <p:spPr>
          <a:xfrm>
            <a:off x="5074022" y="1979407"/>
            <a:ext cx="4246833" cy="3317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fade">
                                      <p:cBhvr>
                                        <p:cTn id="7" dur="1000"/>
                                        <p:tgtEl>
                                          <p:spTgt spid="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616</Words>
  <Application>Microsoft Office PowerPoint</Application>
  <PresentationFormat>On-screen Show (16:9)</PresentationFormat>
  <Paragraphs>90</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Roboto Condensed Light</vt:lpstr>
      <vt:lpstr>Anaheim</vt:lpstr>
      <vt:lpstr>Arial</vt:lpstr>
      <vt:lpstr>Times New Roman</vt:lpstr>
      <vt:lpstr>Josefin Sans</vt:lpstr>
      <vt:lpstr>Open Sans</vt:lpstr>
      <vt:lpstr>Cambria</vt:lpstr>
      <vt:lpstr>Aquatic and Physical Therapy Center XL by Slidesgo</vt:lpstr>
      <vt:lpstr>Văn bản 3: Vua chích chòe</vt:lpstr>
      <vt:lpstr>I. Đọc văn bản</vt:lpstr>
      <vt:lpstr>PowerPoint Presentation</vt:lpstr>
      <vt:lpstr>2. Tác phẩm</vt:lpstr>
      <vt:lpstr>Bố cục</vt:lpstr>
      <vt:lpstr>Khám phá văn bản</vt:lpstr>
      <vt:lpstr>PowerPoint Presentation</vt:lpstr>
      <vt:lpstr>PowerPoint Presentation</vt:lpstr>
      <vt:lpstr>2. Ý nghĩa của việc trừng phạt và những thử thách</vt:lpstr>
      <vt:lpstr>- Người hát rong đã yêu cầu công chúa: + trở thành thường dân ra khỏi cung. + Sống trong một căn lều nhỏ không có người hầu hạ. + Dậy sớm nhóm bếp, náu ăn, đan sọt, dệt sợi, bán sành sứ, phụ bếp</vt:lpstr>
      <vt:lpstr>PowerPoint Presentation</vt:lpstr>
      <vt:lpstr>PowerPoint Presentation</vt:lpstr>
      <vt:lpstr>III. 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bản 3: Vua chích chòe</dc:title>
  <cp:lastModifiedBy>H060521</cp:lastModifiedBy>
  <cp:revision>12</cp:revision>
  <dcterms:modified xsi:type="dcterms:W3CDTF">2024-03-29T07:39:21Z</dcterms:modified>
</cp:coreProperties>
</file>