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435" r:id="rId2"/>
    <p:sldId id="436" r:id="rId3"/>
    <p:sldId id="352" r:id="rId4"/>
    <p:sldId id="353" r:id="rId5"/>
    <p:sldId id="354" r:id="rId6"/>
    <p:sldId id="356" r:id="rId7"/>
    <p:sldId id="437" r:id="rId8"/>
    <p:sldId id="438" r:id="rId9"/>
    <p:sldId id="359" r:id="rId10"/>
    <p:sldId id="360" r:id="rId11"/>
    <p:sldId id="386" r:id="rId12"/>
    <p:sldId id="442" r:id="rId13"/>
    <p:sldId id="389" r:id="rId14"/>
    <p:sldId id="388" r:id="rId15"/>
    <p:sldId id="361" r:id="rId16"/>
    <p:sldId id="443" r:id="rId17"/>
    <p:sldId id="391" r:id="rId18"/>
    <p:sldId id="444" r:id="rId19"/>
    <p:sldId id="362" r:id="rId20"/>
    <p:sldId id="445" r:id="rId21"/>
    <p:sldId id="262" r:id="rId22"/>
    <p:sldId id="379" r:id="rId23"/>
    <p:sldId id="396" r:id="rId24"/>
    <p:sldId id="397" r:id="rId25"/>
    <p:sldId id="398" r:id="rId26"/>
    <p:sldId id="399" r:id="rId27"/>
  </p:sldIdLst>
  <p:sldSz cx="18288000" cy="10287000"/>
  <p:notesSz cx="6858000" cy="9144000"/>
  <p:embeddedFontLst>
    <p:embeddedFont>
      <p:font typeface="#9Slide05 Brannboll Ny" panose="020B0604020202020204" charset="0"/>
      <p:regular r:id="rId29"/>
    </p:embeddedFont>
    <p:embeddedFont>
      <p:font typeface="#9Slide05 Braxton Regular" panose="020B0604020202020204" charset="0"/>
      <p:regular r:id="rId30"/>
    </p:embeddedFont>
    <p:embeddedFont>
      <p:font typeface="#9Slide05 SVNBellico" panose="020B0604020202020204" charset="0"/>
      <p:regular r:id="rId31"/>
    </p:embeddedFont>
    <p:embeddedFont>
      <p:font typeface="#9Slide05 SVNKitten" panose="020B0604020202020204" charset="0"/>
      <p:regular r:id="rId32"/>
    </p:embeddedFont>
    <p:embeddedFont>
      <p:font typeface="#9Slide05 SVNReklame Script" panose="020B0604020202020204" charset="0"/>
      <p:regular r:id="rId33"/>
    </p:embeddedFont>
    <p:embeddedFont>
      <p:font typeface="#9Slide06 Thillends" panose="020B0604020202020204" charset="0"/>
      <p:regular r:id="rId34"/>
    </p:embeddedFont>
    <p:embeddedFont>
      <p:font typeface="#9Slide07 Pangolin" panose="020B0604020202020204"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F9F6F2"/>
    <a:srgbClr val="C0504D"/>
    <a:srgbClr val="C8B99F"/>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94622" autoAdjust="0"/>
  </p:normalViewPr>
  <p:slideViewPr>
    <p:cSldViewPr>
      <p:cViewPr varScale="1">
        <p:scale>
          <a:sx n="37" d="100"/>
          <a:sy n="37" d="100"/>
        </p:scale>
        <p:origin x="976"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t>2/19/2024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t>‹#›</a:t>
            </a:fld>
            <a:endParaRPr lang="en-US"/>
          </a:p>
        </p:txBody>
      </p:sp>
    </p:spTree>
    <p:extLst>
      <p:ext uri="{BB962C8B-B14F-4D97-AF65-F5344CB8AC3E}">
        <p14:creationId xmlns:p14="http://schemas.microsoft.com/office/powerpoint/2010/main" val="1941574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1</a:t>
            </a:fld>
            <a:endParaRPr lang="en-US"/>
          </a:p>
        </p:txBody>
      </p:sp>
    </p:spTree>
    <p:extLst>
      <p:ext uri="{BB962C8B-B14F-4D97-AF65-F5344CB8AC3E}">
        <p14:creationId xmlns:p14="http://schemas.microsoft.com/office/powerpoint/2010/main" val="21899329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10</a:t>
            </a:fld>
            <a:endParaRPr lang="en-US"/>
          </a:p>
        </p:txBody>
      </p:sp>
    </p:spTree>
    <p:extLst>
      <p:ext uri="{BB962C8B-B14F-4D97-AF65-F5344CB8AC3E}">
        <p14:creationId xmlns:p14="http://schemas.microsoft.com/office/powerpoint/2010/main" val="3762743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886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12</a:t>
            </a:fld>
            <a:endParaRPr lang="en-US"/>
          </a:p>
        </p:txBody>
      </p:sp>
    </p:spTree>
    <p:extLst>
      <p:ext uri="{BB962C8B-B14F-4D97-AF65-F5344CB8AC3E}">
        <p14:creationId xmlns:p14="http://schemas.microsoft.com/office/powerpoint/2010/main" val="4258634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3791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854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15</a:t>
            </a:fld>
            <a:endParaRPr lang="en-US"/>
          </a:p>
        </p:txBody>
      </p:sp>
    </p:spTree>
    <p:extLst>
      <p:ext uri="{BB962C8B-B14F-4D97-AF65-F5344CB8AC3E}">
        <p14:creationId xmlns:p14="http://schemas.microsoft.com/office/powerpoint/2010/main" val="2588982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16</a:t>
            </a:fld>
            <a:endParaRPr lang="en-US"/>
          </a:p>
        </p:txBody>
      </p:sp>
    </p:spTree>
    <p:extLst>
      <p:ext uri="{BB962C8B-B14F-4D97-AF65-F5344CB8AC3E}">
        <p14:creationId xmlns:p14="http://schemas.microsoft.com/office/powerpoint/2010/main" val="26849423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5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18</a:t>
            </a:fld>
            <a:endParaRPr lang="en-US"/>
          </a:p>
        </p:txBody>
      </p:sp>
    </p:spTree>
    <p:extLst>
      <p:ext uri="{BB962C8B-B14F-4D97-AF65-F5344CB8AC3E}">
        <p14:creationId xmlns:p14="http://schemas.microsoft.com/office/powerpoint/2010/main" val="16587146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19</a:t>
            </a:fld>
            <a:endParaRPr lang="en-US"/>
          </a:p>
        </p:txBody>
      </p:sp>
    </p:spTree>
    <p:extLst>
      <p:ext uri="{BB962C8B-B14F-4D97-AF65-F5344CB8AC3E}">
        <p14:creationId xmlns:p14="http://schemas.microsoft.com/office/powerpoint/2010/main" val="2503316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a:t>
            </a:fld>
            <a:endParaRPr lang="en-US"/>
          </a:p>
        </p:txBody>
      </p:sp>
    </p:spTree>
    <p:extLst>
      <p:ext uri="{BB962C8B-B14F-4D97-AF65-F5344CB8AC3E}">
        <p14:creationId xmlns:p14="http://schemas.microsoft.com/office/powerpoint/2010/main" val="34789667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20</a:t>
            </a:fld>
            <a:endParaRPr lang="en-US"/>
          </a:p>
        </p:txBody>
      </p:sp>
    </p:spTree>
    <p:extLst>
      <p:ext uri="{BB962C8B-B14F-4D97-AF65-F5344CB8AC3E}">
        <p14:creationId xmlns:p14="http://schemas.microsoft.com/office/powerpoint/2010/main" val="346883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21</a:t>
            </a:fld>
            <a:endParaRPr lang="en-US"/>
          </a:p>
        </p:txBody>
      </p:sp>
    </p:spTree>
    <p:extLst>
      <p:ext uri="{BB962C8B-B14F-4D97-AF65-F5344CB8AC3E}">
        <p14:creationId xmlns:p14="http://schemas.microsoft.com/office/powerpoint/2010/main" val="989195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22</a:t>
            </a:fld>
            <a:endParaRPr lang="en-US"/>
          </a:p>
        </p:txBody>
      </p:sp>
    </p:spTree>
    <p:extLst>
      <p:ext uri="{BB962C8B-B14F-4D97-AF65-F5344CB8AC3E}">
        <p14:creationId xmlns:p14="http://schemas.microsoft.com/office/powerpoint/2010/main" val="2969716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23</a:t>
            </a:fld>
            <a:endParaRPr lang="en-US"/>
          </a:p>
        </p:txBody>
      </p:sp>
    </p:spTree>
    <p:extLst>
      <p:ext uri="{BB962C8B-B14F-4D97-AF65-F5344CB8AC3E}">
        <p14:creationId xmlns:p14="http://schemas.microsoft.com/office/powerpoint/2010/main" val="2360743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24</a:t>
            </a:fld>
            <a:endParaRPr lang="en-US"/>
          </a:p>
        </p:txBody>
      </p:sp>
    </p:spTree>
    <p:extLst>
      <p:ext uri="{BB962C8B-B14F-4D97-AF65-F5344CB8AC3E}">
        <p14:creationId xmlns:p14="http://schemas.microsoft.com/office/powerpoint/2010/main" val="25172576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25</a:t>
            </a:fld>
            <a:endParaRPr lang="en-US"/>
          </a:p>
        </p:txBody>
      </p:sp>
    </p:spTree>
    <p:extLst>
      <p:ext uri="{BB962C8B-B14F-4D97-AF65-F5344CB8AC3E}">
        <p14:creationId xmlns:p14="http://schemas.microsoft.com/office/powerpoint/2010/main" val="25949704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26</a:t>
            </a:fld>
            <a:endParaRPr lang="en-US"/>
          </a:p>
        </p:txBody>
      </p:sp>
    </p:spTree>
    <p:extLst>
      <p:ext uri="{BB962C8B-B14F-4D97-AF65-F5344CB8AC3E}">
        <p14:creationId xmlns:p14="http://schemas.microsoft.com/office/powerpoint/2010/main" val="269770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3</a:t>
            </a:fld>
            <a:endParaRPr lang="en-US"/>
          </a:p>
        </p:txBody>
      </p:sp>
    </p:spTree>
    <p:extLst>
      <p:ext uri="{BB962C8B-B14F-4D97-AF65-F5344CB8AC3E}">
        <p14:creationId xmlns:p14="http://schemas.microsoft.com/office/powerpoint/2010/main" val="2711250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4</a:t>
            </a:fld>
            <a:endParaRPr lang="en-US"/>
          </a:p>
        </p:txBody>
      </p:sp>
    </p:spTree>
    <p:extLst>
      <p:ext uri="{BB962C8B-B14F-4D97-AF65-F5344CB8AC3E}">
        <p14:creationId xmlns:p14="http://schemas.microsoft.com/office/powerpoint/2010/main" val="282589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5</a:t>
            </a:fld>
            <a:endParaRPr lang="en-US"/>
          </a:p>
        </p:txBody>
      </p:sp>
    </p:spTree>
    <p:extLst>
      <p:ext uri="{BB962C8B-B14F-4D97-AF65-F5344CB8AC3E}">
        <p14:creationId xmlns:p14="http://schemas.microsoft.com/office/powerpoint/2010/main" val="3832259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t>6</a:t>
            </a:fld>
            <a:endParaRPr lang="en-US"/>
          </a:p>
        </p:txBody>
      </p:sp>
    </p:spTree>
    <p:extLst>
      <p:ext uri="{BB962C8B-B14F-4D97-AF65-F5344CB8AC3E}">
        <p14:creationId xmlns:p14="http://schemas.microsoft.com/office/powerpoint/2010/main" val="1065132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7</a:t>
            </a:fld>
            <a:endParaRPr lang="en-US"/>
          </a:p>
        </p:txBody>
      </p:sp>
    </p:spTree>
    <p:extLst>
      <p:ext uri="{BB962C8B-B14F-4D97-AF65-F5344CB8AC3E}">
        <p14:creationId xmlns:p14="http://schemas.microsoft.com/office/powerpoint/2010/main" val="938775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8</a:t>
            </a:fld>
            <a:endParaRPr lang="en-US"/>
          </a:p>
        </p:txBody>
      </p:sp>
    </p:spTree>
    <p:extLst>
      <p:ext uri="{BB962C8B-B14F-4D97-AF65-F5344CB8AC3E}">
        <p14:creationId xmlns:p14="http://schemas.microsoft.com/office/powerpoint/2010/main" val="4015591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t>9</a:t>
            </a:fld>
            <a:endParaRPr lang="en-US"/>
          </a:p>
        </p:txBody>
      </p:sp>
    </p:spTree>
    <p:extLst>
      <p:ext uri="{BB962C8B-B14F-4D97-AF65-F5344CB8AC3E}">
        <p14:creationId xmlns:p14="http://schemas.microsoft.com/office/powerpoint/2010/main" val="167426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4000"/>
            <a:lum/>
            <a:extLst>
              <a:ext uri="{96DAC541-7B7A-43D3-8B79-37D633B846F1}">
                <asvg:svgBlip xmlns:asvg="http://schemas.microsoft.com/office/drawing/2016/SVG/main" r:embed="rId14"/>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206" name="Rectangle 8205">
            <a:extLst>
              <a:ext uri="{FF2B5EF4-FFF2-40B4-BE49-F238E27FC236}">
                <a16:creationId xmlns:a16="http://schemas.microsoft.com/office/drawing/2014/main" id="{7B4F6806-5898-4FE8-B610-A058C8B847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C0A7DC-379A-108D-D4C7-C10ED8DBBBD8}"/>
              </a:ext>
            </a:extLst>
          </p:cNvPr>
          <p:cNvPicPr>
            <a:picLocks noChangeAspect="1"/>
          </p:cNvPicPr>
          <p:nvPr/>
        </p:nvPicPr>
        <p:blipFill rotWithShape="1">
          <a:blip r:embed="rId3"/>
          <a:srcRect l="-2144" t="-820" r="41861" b="818"/>
          <a:stretch/>
        </p:blipFill>
        <p:spPr>
          <a:xfrm>
            <a:off x="6610267" y="6"/>
            <a:ext cx="6151932" cy="5128195"/>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pic>
        <p:nvPicPr>
          <p:cNvPr id="5" name="Picture 4">
            <a:extLst>
              <a:ext uri="{FF2B5EF4-FFF2-40B4-BE49-F238E27FC236}">
                <a16:creationId xmlns:a16="http://schemas.microsoft.com/office/drawing/2014/main" id="{005CD862-3F58-2274-80D1-FBA0D0BF38AB}"/>
              </a:ext>
            </a:extLst>
          </p:cNvPr>
          <p:cNvPicPr>
            <a:picLocks noChangeAspect="1"/>
          </p:cNvPicPr>
          <p:nvPr/>
        </p:nvPicPr>
        <p:blipFill rotWithShape="1">
          <a:blip r:embed="rId4"/>
          <a:srcRect l="27091" r="3617"/>
          <a:stretch/>
        </p:blipFill>
        <p:spPr>
          <a:xfrm>
            <a:off x="20" y="416208"/>
            <a:ext cx="6829087" cy="8919327"/>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8194" name="Picture 2" descr="Bài Thơ] Mời Trầu - Hồ Xuân Hương - Việt Nam Overnight">
            <a:extLst>
              <a:ext uri="{FF2B5EF4-FFF2-40B4-BE49-F238E27FC236}">
                <a16:creationId xmlns:a16="http://schemas.microsoft.com/office/drawing/2014/main" id="{A713861D-3EE2-2A82-C6AF-3B114052268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693" r="34626" b="-1"/>
          <a:stretch/>
        </p:blipFill>
        <p:spPr bwMode="auto">
          <a:xfrm>
            <a:off x="12979611" y="-4"/>
            <a:ext cx="5308389" cy="643527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a:noFill/>
          <a:extLst>
            <a:ext uri="{909E8E84-426E-40DD-AFC4-6F175D3DCCD1}">
              <a14:hiddenFill xmlns:a14="http://schemas.microsoft.com/office/drawing/2010/main">
                <a:solidFill>
                  <a:srgbClr val="FFFFFF"/>
                </a:solidFill>
              </a14:hiddenFill>
            </a:ext>
          </a:extLst>
        </p:spPr>
      </p:pic>
      <p:sp>
        <p:nvSpPr>
          <p:cNvPr id="8" name="TextBox 4">
            <a:extLst>
              <a:ext uri="{FF2B5EF4-FFF2-40B4-BE49-F238E27FC236}">
                <a16:creationId xmlns:a16="http://schemas.microsoft.com/office/drawing/2014/main" id="{E2BDAC94-C2A0-C4CC-C92E-7C784B3EB418}"/>
              </a:ext>
            </a:extLst>
          </p:cNvPr>
          <p:cNvSpPr txBox="1"/>
          <p:nvPr/>
        </p:nvSpPr>
        <p:spPr>
          <a:xfrm>
            <a:off x="6324600" y="7694068"/>
            <a:ext cx="9546325" cy="932115"/>
          </a:xfrm>
          <a:prstGeom prst="rect">
            <a:avLst/>
          </a:prstGeom>
        </p:spPr>
        <p:txBody>
          <a:bodyPr wrap="square" lIns="0" tIns="0" rIns="0" bIns="0" rtlCol="0" anchor="t">
            <a:spAutoFit/>
          </a:bodyPr>
          <a:lstStyle/>
          <a:p>
            <a:pPr marL="0" lvl="0" indent="0" algn="ctr">
              <a:lnSpc>
                <a:spcPts val="5880"/>
              </a:lnSpc>
              <a:spcBef>
                <a:spcPct val="0"/>
              </a:spcBef>
            </a:pPr>
            <a:r>
              <a:rPr lang="en-US" sz="8800" spc="-186" dirty="0" err="1">
                <a:solidFill>
                  <a:srgbClr val="60311B"/>
                </a:solidFill>
                <a:latin typeface="#9Slide05 SVNKitten" pitchFamily="2" charset="0"/>
              </a:rPr>
              <a:t>Mời</a:t>
            </a:r>
            <a:r>
              <a:rPr lang="en-US" sz="8800" spc="-186" dirty="0">
                <a:solidFill>
                  <a:srgbClr val="60311B"/>
                </a:solidFill>
                <a:latin typeface="#9Slide05 SVNKitten" pitchFamily="2" charset="0"/>
              </a:rPr>
              <a:t> </a:t>
            </a:r>
            <a:r>
              <a:rPr lang="en-US" sz="8800" spc="-186" dirty="0" err="1">
                <a:solidFill>
                  <a:srgbClr val="60311B"/>
                </a:solidFill>
                <a:latin typeface="#9Slide05 SVNKitten" pitchFamily="2" charset="0"/>
              </a:rPr>
              <a:t>trầu</a:t>
            </a:r>
            <a:endParaRPr lang="en-US" sz="8800" spc="-186" dirty="0">
              <a:solidFill>
                <a:srgbClr val="60311B"/>
              </a:solidFill>
              <a:latin typeface="#9Slide05 SVNKitten" pitchFamily="2" charset="0"/>
            </a:endParaRPr>
          </a:p>
        </p:txBody>
      </p:sp>
      <p:sp>
        <p:nvSpPr>
          <p:cNvPr id="9" name="TextBox 4">
            <a:extLst>
              <a:ext uri="{FF2B5EF4-FFF2-40B4-BE49-F238E27FC236}">
                <a16:creationId xmlns:a16="http://schemas.microsoft.com/office/drawing/2014/main" id="{2C7B3E03-566D-105F-813C-D610DA072ED5}"/>
              </a:ext>
            </a:extLst>
          </p:cNvPr>
          <p:cNvSpPr txBox="1"/>
          <p:nvPr/>
        </p:nvSpPr>
        <p:spPr>
          <a:xfrm>
            <a:off x="7783105" y="8957226"/>
            <a:ext cx="95463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Hồ</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Xuân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Hương</a:t>
            </a:r>
            <a:r>
              <a:rPr lang="en-US" sz="6000" spc="-186" dirty="0">
                <a:solidFill>
                  <a:srgbClr val="60311B"/>
                </a:solidFill>
                <a:latin typeface="#9Slide07 Pangolin" panose="00000500000000000000" pitchFamily="2" charset="0"/>
              </a:rPr>
              <a:t>-</a:t>
            </a:r>
          </a:p>
        </p:txBody>
      </p:sp>
      <p:sp>
        <p:nvSpPr>
          <p:cNvPr id="10" name="TextBox 14">
            <a:extLst>
              <a:ext uri="{FF2B5EF4-FFF2-40B4-BE49-F238E27FC236}">
                <a16:creationId xmlns:a16="http://schemas.microsoft.com/office/drawing/2014/main" id="{E0982074-C353-3A21-E44A-3F0052F1BFB6}"/>
              </a:ext>
            </a:extLst>
          </p:cNvPr>
          <p:cNvSpPr txBox="1"/>
          <p:nvPr/>
        </p:nvSpPr>
        <p:spPr>
          <a:xfrm>
            <a:off x="5638800" y="5680868"/>
            <a:ext cx="10058400" cy="1231106"/>
          </a:xfrm>
          <a:prstGeom prst="rect">
            <a:avLst/>
          </a:prstGeom>
        </p:spPr>
        <p:txBody>
          <a:bodyPr wrap="square" lIns="0" tIns="0" rIns="0" bIns="0" rtlCol="0" anchor="t">
            <a:spAutoFit/>
          </a:bodyPr>
          <a:lstStyle/>
          <a:p>
            <a:pPr algn="ctr" defTabSz="609630">
              <a:defRPr/>
            </a:pPr>
            <a:r>
              <a:rPr lang="en-US" sz="8000" b="1" dirty="0" err="1">
                <a:solidFill>
                  <a:srgbClr val="2E3137"/>
                </a:solidFill>
                <a:latin typeface="#9Slide05 SVNBellico" panose="02000000000000000000" pitchFamily="2" charset="0"/>
                <a:cs typeface="Times New Roman" panose="02020603050405020304" pitchFamily="18" charset="0"/>
              </a:rPr>
              <a:t>Bài</a:t>
            </a:r>
            <a:r>
              <a:rPr lang="en-US" sz="8000" b="1" dirty="0">
                <a:solidFill>
                  <a:srgbClr val="2E3137"/>
                </a:solidFill>
                <a:latin typeface="#9Slide05 SVNBellico" panose="02000000000000000000" pitchFamily="2" charset="0"/>
                <a:cs typeface="Times New Roman" panose="02020603050405020304" pitchFamily="18" charset="0"/>
              </a:rPr>
              <a:t> 7: </a:t>
            </a:r>
            <a:r>
              <a:rPr lang="en-US" sz="8000" b="1" dirty="0" err="1">
                <a:solidFill>
                  <a:srgbClr val="2E3137"/>
                </a:solidFill>
                <a:latin typeface="#9Slide05 SVNBellico" panose="02000000000000000000" pitchFamily="2" charset="0"/>
                <a:cs typeface="Times New Roman" panose="02020603050405020304" pitchFamily="18" charset="0"/>
              </a:rPr>
              <a:t>Thơ</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Đường</a:t>
            </a:r>
            <a:r>
              <a:rPr lang="en-US" sz="8000" b="1" dirty="0">
                <a:solidFill>
                  <a:srgbClr val="2E3137"/>
                </a:solidFill>
                <a:latin typeface="#9Slide05 SVNBellico" panose="02000000000000000000" pitchFamily="2" charset="0"/>
                <a:cs typeface="Times New Roman" panose="02020603050405020304" pitchFamily="18" charset="0"/>
              </a:rPr>
              <a:t> </a:t>
            </a:r>
            <a:r>
              <a:rPr lang="en-US" sz="8000" b="1" dirty="0" err="1">
                <a:solidFill>
                  <a:srgbClr val="2E3137"/>
                </a:solidFill>
                <a:latin typeface="#9Slide05 SVNBellico" panose="02000000000000000000" pitchFamily="2" charset="0"/>
                <a:cs typeface="Times New Roman" panose="02020603050405020304" pitchFamily="18" charset="0"/>
              </a:rPr>
              <a:t>luật</a:t>
            </a:r>
            <a:endParaRPr lang="en-US" sz="11500" b="1" dirty="0">
              <a:solidFill>
                <a:srgbClr val="2E3137"/>
              </a:solidFill>
              <a:latin typeface="#9Slide05 SVNBellico"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84592801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2200" y="571500"/>
            <a:ext cx="138684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Rectangle 3"/>
          <p:cNvSpPr/>
          <p:nvPr/>
        </p:nvSpPr>
        <p:spPr>
          <a:xfrm>
            <a:off x="1019533" y="2095500"/>
            <a:ext cx="9144000" cy="4033348"/>
          </a:xfrm>
          <a:prstGeom prst="rect">
            <a:avLst/>
          </a:prstGeom>
        </p:spPr>
        <p:txBody>
          <a:bodyPr>
            <a:spAutoFit/>
          </a:bodyPr>
          <a:lstStyle/>
          <a:p>
            <a:pPr algn="just">
              <a:lnSpc>
                <a:spcPct val="150000"/>
              </a:lnSpc>
            </a:pPr>
            <a:r>
              <a:rPr lang="vi-VN" sz="4400" i="1" dirty="0">
                <a:solidFill>
                  <a:schemeClr val="tx1">
                    <a:lumMod val="95000"/>
                    <a:lumOff val="5000"/>
                  </a:schemeClr>
                </a:solidFill>
                <a:latin typeface="+mj-lt"/>
              </a:rPr>
              <a:t>“Quả cau nho nhỏ miếng trầu hôi,</a:t>
            </a:r>
          </a:p>
          <a:p>
            <a:pPr algn="just">
              <a:lnSpc>
                <a:spcPct val="150000"/>
              </a:lnSpc>
            </a:pPr>
            <a:r>
              <a:rPr lang="vi-VN" sz="4400" i="1" dirty="0">
                <a:solidFill>
                  <a:schemeClr val="tx1">
                    <a:lumMod val="95000"/>
                    <a:lumOff val="5000"/>
                  </a:schemeClr>
                </a:solidFill>
                <a:latin typeface="+mj-lt"/>
              </a:rPr>
              <a:t>Này của Xuân Hương mới quệt rồi.</a:t>
            </a:r>
          </a:p>
          <a:p>
            <a:pPr algn="just">
              <a:lnSpc>
                <a:spcPct val="150000"/>
              </a:lnSpc>
            </a:pPr>
            <a:r>
              <a:rPr lang="vi-VN" sz="4400" i="1" dirty="0">
                <a:solidFill>
                  <a:schemeClr val="tx1">
                    <a:lumMod val="95000"/>
                    <a:lumOff val="5000"/>
                  </a:schemeClr>
                </a:solidFill>
                <a:latin typeface="+mj-lt"/>
              </a:rPr>
              <a:t>Có phải duyên nhau thì thắm lại,</a:t>
            </a:r>
          </a:p>
          <a:p>
            <a:pPr algn="just">
              <a:lnSpc>
                <a:spcPct val="150000"/>
              </a:lnSpc>
            </a:pPr>
            <a:r>
              <a:rPr lang="vi-VN" sz="4400" i="1" dirty="0">
                <a:solidFill>
                  <a:schemeClr val="tx1">
                    <a:lumMod val="95000"/>
                    <a:lumOff val="5000"/>
                  </a:schemeClr>
                </a:solidFill>
                <a:latin typeface="+mj-lt"/>
              </a:rPr>
              <a:t>Đừng xanh như lá, bạc như vôi”</a:t>
            </a:r>
          </a:p>
        </p:txBody>
      </p:sp>
      <p:sp>
        <p:nvSpPr>
          <p:cNvPr id="5" name="矩形 8">
            <a:extLst>
              <a:ext uri="{FF2B5EF4-FFF2-40B4-BE49-F238E27FC236}">
                <a16:creationId xmlns:a16="http://schemas.microsoft.com/office/drawing/2014/main" id="{80E41969-0E91-46EF-86BD-9D01A348CFE0}"/>
              </a:ext>
            </a:extLst>
          </p:cNvPr>
          <p:cNvSpPr/>
          <p:nvPr/>
        </p:nvSpPr>
        <p:spPr>
          <a:xfrm>
            <a:off x="10163533" y="2332424"/>
            <a:ext cx="8109227" cy="3477875"/>
          </a:xfrm>
          <a:prstGeom prst="rect">
            <a:avLst/>
          </a:prstGeom>
        </p:spPr>
        <p:txBody>
          <a:bodyPr wrap="square">
            <a:spAutoFit/>
          </a:bodyPr>
          <a:lstStyle/>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 thơ</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luật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defTabSz="1371600"/>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Dấu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hiệu</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nhận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biết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endPar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endParaRP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p>
          <a:p>
            <a:pPr defTabSz="1371600"/>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Số</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a16="http://schemas.microsoft.com/office/drawing/2014/main" id="{49C21186-C5DC-48DD-8A2A-243873FB7C2F}"/>
              </a:ext>
            </a:extLst>
          </p:cNvPr>
          <p:cNvSpPr/>
          <p:nvPr/>
        </p:nvSpPr>
        <p:spPr>
          <a:xfrm>
            <a:off x="1050013" y="7063899"/>
            <a:ext cx="1342798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trong câu một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câu 4 cũng là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chữ thứ 2 của câu 2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chữ thứ 2 của c</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3 cũng 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580461" y="279669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9" name="Rectangle 8"/>
          <p:cNvSpPr/>
          <p:nvPr/>
        </p:nvSpPr>
        <p:spPr>
          <a:xfrm>
            <a:off x="2318930" y="3836514"/>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0" name="Rectangle 9"/>
          <p:cNvSpPr/>
          <p:nvPr/>
        </p:nvSpPr>
        <p:spPr>
          <a:xfrm>
            <a:off x="2090330" y="4915207"/>
            <a:ext cx="543739" cy="738664"/>
          </a:xfrm>
          <a:prstGeom prst="rect">
            <a:avLst/>
          </a:prstGeom>
        </p:spPr>
        <p:txBody>
          <a:bodyPr wrap="none">
            <a:spAutoFit/>
          </a:bodyPr>
          <a:lstStyle/>
          <a:p>
            <a:pPr defTabSz="1371600"/>
            <a:r>
              <a:rPr lang="vi-VN"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T</a:t>
            </a:r>
            <a:endParaRPr lang="en-US" sz="4200" dirty="0">
              <a:solidFill>
                <a:srgbClr val="FF0000"/>
              </a:solidFill>
              <a:latin typeface="Calibri"/>
            </a:endParaRPr>
          </a:p>
        </p:txBody>
      </p:sp>
      <p:sp>
        <p:nvSpPr>
          <p:cNvPr id="11" name="Rectangle 10"/>
          <p:cNvSpPr/>
          <p:nvPr/>
        </p:nvSpPr>
        <p:spPr>
          <a:xfrm>
            <a:off x="2732861" y="5879739"/>
            <a:ext cx="543739" cy="738664"/>
          </a:xfrm>
          <a:prstGeom prst="rect">
            <a:avLst/>
          </a:prstGeom>
        </p:spPr>
        <p:txBody>
          <a:bodyPr wrap="none">
            <a:spAutoFit/>
          </a:bodyPr>
          <a:lstStyle/>
          <a:p>
            <a:pPr defTabSz="1371600"/>
            <a:r>
              <a:rPr lang="en-US" sz="4200"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B</a:t>
            </a:r>
            <a:endParaRPr lang="en-US" sz="4200" dirty="0">
              <a:solidFill>
                <a:srgbClr val="FF0000"/>
              </a:solidFill>
              <a:latin typeface="Calibri"/>
            </a:endParaRPr>
          </a:p>
        </p:txBody>
      </p:sp>
      <p:sp>
        <p:nvSpPr>
          <p:cNvPr id="2" name="Freeform 5">
            <a:extLst>
              <a:ext uri="{FF2B5EF4-FFF2-40B4-BE49-F238E27FC236}">
                <a16:creationId xmlns:a16="http://schemas.microsoft.com/office/drawing/2014/main" id="{615869EE-C4AB-CD95-BF4A-D6B290C6D3D6}"/>
              </a:ext>
            </a:extLst>
          </p:cNvPr>
          <p:cNvSpPr/>
          <p:nvPr/>
        </p:nvSpPr>
        <p:spPr>
          <a:xfrm rot="20975273">
            <a:off x="12106958" y="7765473"/>
            <a:ext cx="6858000" cy="3900054"/>
          </a:xfrm>
          <a:custGeom>
            <a:avLst/>
            <a:gdLst/>
            <a:ahLst/>
            <a:cxnLst/>
            <a:rect l="l" t="t" r="r" b="b"/>
            <a:pathLst>
              <a:path w="14962909" h="8229600">
                <a:moveTo>
                  <a:pt x="0" y="0"/>
                </a:moveTo>
                <a:lnTo>
                  <a:pt x="14962909" y="0"/>
                </a:lnTo>
                <a:lnTo>
                  <a:pt x="1496290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34116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down)">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19533" y="520281"/>
            <a:ext cx="9144000" cy="4154984"/>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“Quả cau nho nhỏ miếng trầu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hôi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Này của Xuân Hương mới quệt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rồi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Có phải duyên nhau thì thắm lại,</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Đừng xanh như lá, bạc như </a:t>
            </a:r>
            <a:r>
              <a:rPr kumimoji="0" lang="vi-VN" sz="4400" b="1"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vôi</a:t>
            </a: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mn-cs"/>
              </a:rPr>
              <a:t>”</a:t>
            </a:r>
          </a:p>
        </p:txBody>
      </p:sp>
      <p:sp>
        <p:nvSpPr>
          <p:cNvPr id="7" name="Rectangle 6"/>
          <p:cNvSpPr/>
          <p:nvPr/>
        </p:nvSpPr>
        <p:spPr>
          <a:xfrm>
            <a:off x="2580461" y="12214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2318930" y="226129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2090330" y="333998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2732861" y="430452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矩形 9">
            <a:extLst>
              <a:ext uri="{FF2B5EF4-FFF2-40B4-BE49-F238E27FC236}">
                <a16:creationId xmlns:a16="http://schemas.microsoft.com/office/drawing/2014/main" id="{E8047B4E-8D55-42E3-A46A-B24B50024CFF}"/>
              </a:ext>
            </a:extLst>
          </p:cNvPr>
          <p:cNvSpPr/>
          <p:nvPr/>
        </p:nvSpPr>
        <p:spPr>
          <a:xfrm>
            <a:off x="9743200" y="3434597"/>
            <a:ext cx="7636707"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tứ</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tuyệt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không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quy</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định</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cụ</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khắt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khe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như</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thất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ngôn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cú</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3" name="TextBox 12">
            <a:extLst>
              <a:ext uri="{FF2B5EF4-FFF2-40B4-BE49-F238E27FC236}">
                <a16:creationId xmlns:a16="http://schemas.microsoft.com/office/drawing/2014/main" id="{88AEE6F0-7BAC-2077-0E84-D9C7909B1C67}"/>
              </a:ext>
            </a:extLst>
          </p:cNvPr>
          <p:cNvSpPr txBox="1"/>
          <p:nvPr/>
        </p:nvSpPr>
        <p:spPr>
          <a:xfrm>
            <a:off x="9743201" y="1579418"/>
            <a:ext cx="7383599" cy="1446550"/>
          </a:xfrm>
          <a:prstGeom prst="rect">
            <a:avLst/>
          </a:prstGeom>
          <a:noFill/>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chỉ</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hiệp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theo</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một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vần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các</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1,2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rồi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vôi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14" name="矩形 9">
            <a:extLst>
              <a:ext uri="{FF2B5EF4-FFF2-40B4-BE49-F238E27FC236}">
                <a16:creationId xmlns:a16="http://schemas.microsoft.com/office/drawing/2014/main" id="{E8047B4E-8D55-42E3-A46A-B24B50024CFF}"/>
              </a:ext>
            </a:extLst>
          </p:cNvPr>
          <p:cNvSpPr/>
          <p:nvPr/>
        </p:nvSpPr>
        <p:spPr>
          <a:xfrm>
            <a:off x="3352800" y="6796898"/>
            <a:ext cx="14098506" cy="2123658"/>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tuyệt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lang="ko-KR" altLang="ko-KR" sz="4400" b="1"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16" name="矩形 9">
            <a:extLst>
              <a:ext uri="{FF2B5EF4-FFF2-40B4-BE49-F238E27FC236}">
                <a16:creationId xmlns:a16="http://schemas.microsoft.com/office/drawing/2014/main" id="{E8047B4E-8D55-42E3-A46A-B24B50024CFF}"/>
              </a:ext>
            </a:extLst>
          </p:cNvPr>
          <p:cNvSpPr/>
          <p:nvPr/>
        </p:nvSpPr>
        <p:spPr>
          <a:xfrm>
            <a:off x="9743200" y="5734402"/>
            <a:ext cx="7636707" cy="769441"/>
          </a:xfrm>
          <a:prstGeom prst="rect">
            <a:avLst/>
          </a:prstGeom>
        </p:spPr>
        <p:txBody>
          <a:bodyPr wrap="square">
            <a:spAutoFit/>
          </a:bodyPr>
          <a:lstStyle/>
          <a:p>
            <a:pPr algn="just" defTabSz="1371600"/>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Nhịp</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4/3</a:t>
            </a:r>
            <a:endParaRPr lang="ko-KR" altLang="ko-KR" sz="4400" dirty="0">
              <a:solidFill>
                <a:prstClr val="black"/>
              </a:solidFill>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8" name="Straight Connector 7"/>
          <p:cNvCxnSpPr/>
          <p:nvPr/>
        </p:nvCxnSpPr>
        <p:spPr>
          <a:xfrm flipH="1">
            <a:off x="5314604" y="740914"/>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019800" y="1661271"/>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38800" y="266010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273040" y="3737148"/>
            <a:ext cx="76200" cy="8385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Freeform 8">
            <a:extLst>
              <a:ext uri="{FF2B5EF4-FFF2-40B4-BE49-F238E27FC236}">
                <a16:creationId xmlns:a16="http://schemas.microsoft.com/office/drawing/2014/main" id="{85D945F9-A30E-1922-8920-ADAD8BB8883D}"/>
              </a:ext>
            </a:extLst>
          </p:cNvPr>
          <p:cNvSpPr/>
          <p:nvPr/>
        </p:nvSpPr>
        <p:spPr>
          <a:xfrm>
            <a:off x="-763506" y="4911339"/>
            <a:ext cx="3810000" cy="5375661"/>
          </a:xfrm>
          <a:custGeom>
            <a:avLst/>
            <a:gdLst/>
            <a:ahLst/>
            <a:cxnLst/>
            <a:rect l="l" t="t" r="r" b="b"/>
            <a:pathLst>
              <a:path w="5832729" h="8229600">
                <a:moveTo>
                  <a:pt x="0" y="0"/>
                </a:moveTo>
                <a:lnTo>
                  <a:pt x="5832729" y="0"/>
                </a:lnTo>
                <a:lnTo>
                  <a:pt x="5832729"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44111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a16="http://schemas.microsoft.com/office/drawing/2014/main" id="{DEB15A29-BA9D-A81B-012F-B46B07528D5E}"/>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id="{166FA69D-A9B8-7AE1-D06D-468EA77E0BCE}"/>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Nghệ</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thuật</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sử</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dụng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ngôn</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từ</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Hồ</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Xuân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Hương</a:t>
            </a:r>
            <a:endParaRPr lang="en-US" sz="7200" dirty="0">
              <a:solidFill>
                <a:srgbClr val="493423"/>
              </a:solidFill>
              <a:latin typeface="#9Slide05 Brannboll Ny" panose="02000000000000000000" pitchFamily="2" charset="0"/>
            </a:endParaRPr>
          </a:p>
        </p:txBody>
      </p:sp>
      <p:sp>
        <p:nvSpPr>
          <p:cNvPr id="5" name="TextBox 12">
            <a:extLst>
              <a:ext uri="{FF2B5EF4-FFF2-40B4-BE49-F238E27FC236}">
                <a16:creationId xmlns:a16="http://schemas.microsoft.com/office/drawing/2014/main" id="{663C9947-17BE-566F-D8DF-CFDE758E7719}"/>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 </a:t>
            </a:r>
          </a:p>
        </p:txBody>
      </p:sp>
    </p:spTree>
    <p:extLst>
      <p:ext uri="{BB962C8B-B14F-4D97-AF65-F5344CB8AC3E}">
        <p14:creationId xmlns:p14="http://schemas.microsoft.com/office/powerpoint/2010/main" val="98383005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2" name="Rectangle 1">
            <a:extLst>
              <a:ext uri="{FF2B5EF4-FFF2-40B4-BE49-F238E27FC236}">
                <a16:creationId xmlns:a16="http://schemas.microsoft.com/office/drawing/2014/main" id="{85F05269-390C-BFE3-D1EA-A4D52794F9CF}"/>
              </a:ext>
            </a:extLst>
          </p:cNvPr>
          <p:cNvSpPr/>
          <p:nvPr/>
        </p:nvSpPr>
        <p:spPr>
          <a:xfrm>
            <a:off x="689264" y="1714500"/>
            <a:ext cx="17221200"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Các cụm từ “quả cau nho nhỏ”, “miếng trầu” gợi nhớ đến các câu ca dao về tình yêu, hôn nhân</a:t>
            </a:r>
          </a:p>
        </p:txBody>
      </p:sp>
      <p:sp>
        <p:nvSpPr>
          <p:cNvPr id="4" name="Freeform 2">
            <a:extLst>
              <a:ext uri="{FF2B5EF4-FFF2-40B4-BE49-F238E27FC236}">
                <a16:creationId xmlns:a16="http://schemas.microsoft.com/office/drawing/2014/main" id="{F97C56D7-0B4E-9DFF-3EBC-E0485B92EAC8}"/>
              </a:ext>
            </a:extLst>
          </p:cNvPr>
          <p:cNvSpPr/>
          <p:nvPr/>
        </p:nvSpPr>
        <p:spPr>
          <a:xfrm>
            <a:off x="-399787" y="5875551"/>
            <a:ext cx="5365652" cy="4694946"/>
          </a:xfrm>
          <a:custGeom>
            <a:avLst/>
            <a:gdLst/>
            <a:ahLst/>
            <a:cxnLst/>
            <a:rect l="l" t="t" r="r" b="b"/>
            <a:pathLst>
              <a:path w="5365652" h="4694946">
                <a:moveTo>
                  <a:pt x="0" y="0"/>
                </a:moveTo>
                <a:lnTo>
                  <a:pt x="5365652" y="0"/>
                </a:lnTo>
                <a:lnTo>
                  <a:pt x="5365652" y="4694946"/>
                </a:lnTo>
                <a:lnTo>
                  <a:pt x="0" y="4694946"/>
                </a:lnTo>
                <a:lnTo>
                  <a:pt x="0" y="0"/>
                </a:lnTo>
                <a:close/>
              </a:path>
            </a:pathLst>
          </a:custGeom>
          <a:blipFill>
            <a:blip r:embed="rId3"/>
            <a:stretch>
              <a:fillRect/>
            </a:stretch>
          </a:blipFill>
        </p:spPr>
        <p:txBody>
          <a:bodyPr/>
          <a:lstStyle/>
          <a:p>
            <a:endParaRPr lang="en-US"/>
          </a:p>
        </p:txBody>
      </p:sp>
      <p:sp>
        <p:nvSpPr>
          <p:cNvPr id="5" name="Rectangle 4">
            <a:extLst>
              <a:ext uri="{FF2B5EF4-FFF2-40B4-BE49-F238E27FC236}">
                <a16:creationId xmlns:a16="http://schemas.microsoft.com/office/drawing/2014/main" id="{EEE8E801-DD18-6732-A3CD-DF890ED1CC94}"/>
              </a:ext>
            </a:extLst>
          </p:cNvPr>
          <p:cNvSpPr/>
          <p:nvPr/>
        </p:nvSpPr>
        <p:spPr>
          <a:xfrm>
            <a:off x="6477000" y="3573839"/>
            <a:ext cx="103632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Quả cau nho nhỏ</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Cái vỏ vân vân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Nay anh học gần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Mai anh học xa...</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Thưa rằng tôi đi hải dân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Hai anh mở tủi đưa trầu cho ăn.</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Từ ngày ăn phải miếng trầu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Miệng ăn, môi đỏ, dạ sầu đăm chiêu.</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Làm thân con gái chớ ăn trầu người.</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492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5">
            <a:extLst>
              <a:ext uri="{FF2B5EF4-FFF2-40B4-BE49-F238E27FC236}">
                <a16:creationId xmlns:a16="http://schemas.microsoft.com/office/drawing/2014/main" id="{2A14520C-8607-9FF8-3618-DAB8A5E892E3}"/>
              </a:ext>
            </a:extLst>
          </p:cNvPr>
          <p:cNvSpPr/>
          <p:nvPr/>
        </p:nvSpPr>
        <p:spPr>
          <a:xfrm rot="4839165">
            <a:off x="-1826910" y="3315388"/>
            <a:ext cx="5313723" cy="3581399"/>
          </a:xfrm>
          <a:custGeom>
            <a:avLst/>
            <a:gdLst/>
            <a:ahLst/>
            <a:cxnLst/>
            <a:rect l="l" t="t" r="r" b="b"/>
            <a:pathLst>
              <a:path w="6380523" h="4609928">
                <a:moveTo>
                  <a:pt x="0" y="0"/>
                </a:moveTo>
                <a:lnTo>
                  <a:pt x="6380523" y="0"/>
                </a:lnTo>
                <a:lnTo>
                  <a:pt x="6380523" y="4609927"/>
                </a:lnTo>
                <a:lnTo>
                  <a:pt x="0" y="4609927"/>
                </a:lnTo>
                <a:lnTo>
                  <a:pt x="0" y="0"/>
                </a:lnTo>
                <a:close/>
              </a:path>
            </a:pathLst>
          </a:custGeom>
          <a:blipFill>
            <a:blip r:embed="rId3"/>
            <a:stretch>
              <a:fillRect/>
            </a:stretch>
          </a:blipFill>
        </p:spPr>
        <p:txBody>
          <a:bodyPr/>
          <a:lstStyle/>
          <a:p>
            <a:endParaRPr lang="en-US"/>
          </a:p>
        </p:txBody>
      </p:sp>
      <p:sp>
        <p:nvSpPr>
          <p:cNvPr id="24" name="Rectangle 23"/>
          <p:cNvSpPr/>
          <p:nvPr/>
        </p:nvSpPr>
        <p:spPr>
          <a:xfrm>
            <a:off x="2830318" y="5106087"/>
            <a:ext cx="14924282" cy="2800767"/>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Hình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ảnh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thơ</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có</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liên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rPr>
              <a:t>quan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quả</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cau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nhỏ</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miếng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trầu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hôi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đừng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xanh</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lá</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bạc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như</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vôi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Xuân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toàn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bộ</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lấy</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tứ</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chúng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đọc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và</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đến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ca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dao</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tục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ngữ</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quen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thuộc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96E55A0F-CCAF-52B0-6139-0168876969C7}"/>
              </a:ext>
            </a:extLst>
          </p:cNvPr>
          <p:cNvSpPr/>
          <p:nvPr/>
        </p:nvSpPr>
        <p:spPr>
          <a:xfrm>
            <a:off x="685800" y="419100"/>
            <a:ext cx="17221200"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a.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Vận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dụng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các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từ ngữ liên quan đến ca dao, tục ngữ, thành ngữ. </a:t>
            </a:r>
          </a:p>
        </p:txBody>
      </p:sp>
      <p:sp>
        <p:nvSpPr>
          <p:cNvPr id="4" name="Rectangle 3">
            <a:extLst>
              <a:ext uri="{FF2B5EF4-FFF2-40B4-BE49-F238E27FC236}">
                <a16:creationId xmlns:a16="http://schemas.microsoft.com/office/drawing/2014/main" id="{521230C5-E5CB-DE9F-38EC-169299C3EB6F}"/>
              </a:ext>
            </a:extLst>
          </p:cNvPr>
          <p:cNvSpPr/>
          <p:nvPr/>
        </p:nvSpPr>
        <p:spPr>
          <a:xfrm>
            <a:off x="829951" y="1670063"/>
            <a:ext cx="17347088" cy="7694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đầu còn gợi nhớ đến câu tục ngữ “Miếng trầu là đầu câu chuyện”.</a:t>
            </a:r>
          </a:p>
        </p:txBody>
      </p:sp>
      <p:sp>
        <p:nvSpPr>
          <p:cNvPr id="5" name="Rectangle 4">
            <a:extLst>
              <a:ext uri="{FF2B5EF4-FFF2-40B4-BE49-F238E27FC236}">
                <a16:creationId xmlns:a16="http://schemas.microsoft.com/office/drawing/2014/main" id="{BEDC0AC7-EEDD-0729-FF4F-F58AFABC03F9}"/>
              </a:ext>
            </a:extLst>
          </p:cNvPr>
          <p:cNvSpPr/>
          <p:nvPr/>
        </p:nvSpPr>
        <p:spPr>
          <a:xfrm>
            <a:off x="2620650" y="3300563"/>
            <a:ext cx="15286349" cy="144655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a:t>
            </a:r>
            <a:r>
              <a:rPr kumimoji="0" lang="vi-VN" sz="4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rPr>
              <a:t> Hai câu cuối bài thơ gợi nhớ đến các thành ngữ: “xanh vỏ, đỏ lòng”, “xanh như lá, bạc như vôi”,...</a:t>
            </a:r>
          </a:p>
        </p:txBody>
      </p:sp>
      <p:sp>
        <p:nvSpPr>
          <p:cNvPr id="7" name="Rectangle 6">
            <a:extLst>
              <a:ext uri="{FF2B5EF4-FFF2-40B4-BE49-F238E27FC236}">
                <a16:creationId xmlns:a16="http://schemas.microsoft.com/office/drawing/2014/main" id="{64651C67-760D-2CF3-616B-3442AF780039}"/>
              </a:ext>
            </a:extLst>
          </p:cNvPr>
          <p:cNvSpPr/>
          <p:nvPr/>
        </p:nvSpPr>
        <p:spPr>
          <a:xfrm>
            <a:off x="304799" y="7911124"/>
            <a:ext cx="17602199" cy="2123658"/>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màu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sắc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gian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tác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phẩm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tạo</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ra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nghĩa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mới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tăng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tính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hàm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ít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ý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biểu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đạt</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điều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sâu</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kín</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nữ</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thi</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sĩ</a:t>
            </a:r>
            <a:r>
              <a:rPr lang="en-US" sz="4400" b="1" dirty="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vi-VN"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447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wipe(down)">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4"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685800" y="526852"/>
            <a:ext cx="17221200" cy="1446550"/>
          </a:xfrm>
          <a:prstGeom prst="rect">
            <a:avLst/>
          </a:prstGeom>
        </p:spPr>
        <p:txBody>
          <a:bodyPr wrap="square">
            <a:spAutoFit/>
          </a:bodyPr>
          <a:lstStyle/>
          <a:p>
            <a:pPr algn="just"/>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b. Những từ ngữ được sử dụng mang dấu ấn cá nhân của Hồ Xuân Hương</a:t>
            </a:r>
          </a:p>
        </p:txBody>
      </p:sp>
      <p:sp>
        <p:nvSpPr>
          <p:cNvPr id="2" name="Rectangle 1">
            <a:extLst>
              <a:ext uri="{FF2B5EF4-FFF2-40B4-BE49-F238E27FC236}">
                <a16:creationId xmlns:a16="http://schemas.microsoft.com/office/drawing/2014/main" id="{FFD4A200-8F89-AA35-798B-043C1CDC2FFE}"/>
              </a:ext>
            </a:extLst>
          </p:cNvPr>
          <p:cNvSpPr/>
          <p:nvPr/>
        </p:nvSpPr>
        <p:spPr>
          <a:xfrm>
            <a:off x="381000" y="7734300"/>
            <a:ext cx="17221200" cy="2123658"/>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Thể</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hiện rõ nét thái độ và tình cảm thắm thiết của tác giả trước tình yêu và hôn nhân. Đây là sự độc đáo, cá tính trong thơ bà, không thể lẫn với người khác.</a:t>
            </a:r>
            <a:endParaRPr lang="vi-VN" sz="4400" b="1"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D18CC3F5-2845-B7C9-1EC2-8F18456B7862}"/>
              </a:ext>
            </a:extLst>
          </p:cNvPr>
          <p:cNvSpPr/>
          <p:nvPr/>
        </p:nvSpPr>
        <p:spPr>
          <a:xfrm>
            <a:off x="6858000" y="1497986"/>
            <a:ext cx="2518707" cy="5857457"/>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id="{42B5CD11-821B-F84D-E356-877236966B7B}"/>
              </a:ext>
            </a:extLst>
          </p:cNvPr>
          <p:cNvSpPr/>
          <p:nvPr/>
        </p:nvSpPr>
        <p:spPr>
          <a:xfrm>
            <a:off x="685800" y="2552700"/>
            <a:ext cx="594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“Trầu 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ô</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i”: thể hiện sự khiêm nhường (kết hợp với “quả cau nho nhỏ”).</a:t>
            </a:r>
            <a:endParaRPr lang="vi-VN" sz="4400" b="0" i="0" dirty="0">
              <a:solidFill>
                <a:schemeClr val="tx1">
                  <a:lumMod val="95000"/>
                  <a:lumOff val="5000"/>
                </a:schemeClr>
              </a:solidFill>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54FF2E0-F550-2F02-1476-3F25621AC67E}"/>
              </a:ext>
            </a:extLst>
          </p:cNvPr>
          <p:cNvSpPr/>
          <p:nvPr/>
        </p:nvSpPr>
        <p:spPr>
          <a:xfrm>
            <a:off x="9677400" y="2095500"/>
            <a:ext cx="8229600" cy="4832092"/>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 “Này của Xuân Hương mới quệt rồi”: sự khẳng định cái “tôi” cá nhân của một phụ nữ.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400" dirty="0">
                <a:solidFill>
                  <a:schemeClr val="tx1">
                    <a:lumMod val="95000"/>
                    <a:lumOff val="5000"/>
                  </a:schemeClr>
                </a:solidFill>
                <a:latin typeface="Times New Roman" panose="02020603050405020304" pitchFamily="18" charset="0"/>
                <a:cs typeface="Times New Roman" panose="02020603050405020304" pitchFamily="18" charset="0"/>
              </a:rPr>
              <a:t>Điều này ở thời trung đại chỉ có mình Hồ Xuân Hương dám thể hiện. Động từ “quệt” cũng cho thấy cá tính mạnh mẽ của nữ sĩ.</a:t>
            </a:r>
          </a:p>
        </p:txBody>
      </p:sp>
    </p:spTree>
    <p:extLst>
      <p:ext uri="{BB962C8B-B14F-4D97-AF65-F5344CB8AC3E}">
        <p14:creationId xmlns:p14="http://schemas.microsoft.com/office/powerpoint/2010/main" val="1499737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ainting of a boat with flowers and a lemon&#10;&#10;Description automatically generated">
            <a:extLst>
              <a:ext uri="{FF2B5EF4-FFF2-40B4-BE49-F238E27FC236}">
                <a16:creationId xmlns:a16="http://schemas.microsoft.com/office/drawing/2014/main" id="{2BFC6C13-3597-C104-1BD5-DCDA7335C670}"/>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0"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12">
            <a:extLst>
              <a:ext uri="{FF2B5EF4-FFF2-40B4-BE49-F238E27FC236}">
                <a16:creationId xmlns:a16="http://schemas.microsoft.com/office/drawing/2014/main" id="{47F1326C-0A90-5C64-57CC-ACF887679315}"/>
              </a:ext>
            </a:extLst>
          </p:cNvPr>
          <p:cNvSpPr txBox="1"/>
          <p:nvPr/>
        </p:nvSpPr>
        <p:spPr>
          <a:xfrm>
            <a:off x="4042064" y="7662026"/>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 </a:t>
            </a:r>
          </a:p>
        </p:txBody>
      </p:sp>
      <p:sp>
        <p:nvSpPr>
          <p:cNvPr id="5" name="TextBox 12">
            <a:extLst>
              <a:ext uri="{FF2B5EF4-FFF2-40B4-BE49-F238E27FC236}">
                <a16:creationId xmlns:a16="http://schemas.microsoft.com/office/drawing/2014/main" id="{812929CD-B6EB-D93B-3A7E-DD851BA4F45A}"/>
              </a:ext>
            </a:extLst>
          </p:cNvPr>
          <p:cNvSpPr txBox="1"/>
          <p:nvPr/>
        </p:nvSpPr>
        <p:spPr>
          <a:xfrm>
            <a:off x="7254733" y="7263734"/>
            <a:ext cx="10308336" cy="221599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Các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cung</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bậc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cảm</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xúc</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nhà</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Tree>
    <p:extLst>
      <p:ext uri="{BB962C8B-B14F-4D97-AF65-F5344CB8AC3E}">
        <p14:creationId xmlns:p14="http://schemas.microsoft.com/office/powerpoint/2010/main" val="2027666077"/>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32B6578-0BF9-A9E4-FC7E-2BD0506274FE}"/>
              </a:ext>
            </a:extLst>
          </p:cNvPr>
          <p:cNvSpPr/>
          <p:nvPr/>
        </p:nvSpPr>
        <p:spPr>
          <a:xfrm>
            <a:off x="4478481" y="1028700"/>
            <a:ext cx="4952999" cy="5410200"/>
          </a:xfrm>
          <a:custGeom>
            <a:avLst/>
            <a:gdLst>
              <a:gd name="connsiteX0" fmla="*/ 0 w 4952999"/>
              <a:gd name="connsiteY0" fmla="*/ 825516 h 5410200"/>
              <a:gd name="connsiteX1" fmla="*/ 825516 w 4952999"/>
              <a:gd name="connsiteY1" fmla="*/ 0 h 5410200"/>
              <a:gd name="connsiteX2" fmla="*/ 4127483 w 4952999"/>
              <a:gd name="connsiteY2" fmla="*/ 0 h 5410200"/>
              <a:gd name="connsiteX3" fmla="*/ 4952999 w 4952999"/>
              <a:gd name="connsiteY3" fmla="*/ 825516 h 5410200"/>
              <a:gd name="connsiteX4" fmla="*/ 4952999 w 4952999"/>
              <a:gd name="connsiteY4" fmla="*/ 4584684 h 5410200"/>
              <a:gd name="connsiteX5" fmla="*/ 4127483 w 4952999"/>
              <a:gd name="connsiteY5" fmla="*/ 5410200 h 5410200"/>
              <a:gd name="connsiteX6" fmla="*/ 825516 w 4952999"/>
              <a:gd name="connsiteY6" fmla="*/ 5410200 h 5410200"/>
              <a:gd name="connsiteX7" fmla="*/ 0 w 4952999"/>
              <a:gd name="connsiteY7" fmla="*/ 4584684 h 5410200"/>
              <a:gd name="connsiteX8" fmla="*/ 0 w 4952999"/>
              <a:gd name="connsiteY8" fmla="*/ 825516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52999" h="5410200" fill="none" extrusionOk="0">
                <a:moveTo>
                  <a:pt x="0" y="825516"/>
                </a:moveTo>
                <a:cubicBezTo>
                  <a:pt x="3026" y="360663"/>
                  <a:pt x="382139" y="-2076"/>
                  <a:pt x="825516" y="0"/>
                </a:cubicBezTo>
                <a:cubicBezTo>
                  <a:pt x="1288884" y="95481"/>
                  <a:pt x="3405403" y="-926"/>
                  <a:pt x="4127483" y="0"/>
                </a:cubicBezTo>
                <a:cubicBezTo>
                  <a:pt x="4554404" y="-32014"/>
                  <a:pt x="4948532" y="363230"/>
                  <a:pt x="4952999" y="825516"/>
                </a:cubicBezTo>
                <a:cubicBezTo>
                  <a:pt x="4991937" y="1212095"/>
                  <a:pt x="4911071" y="3141350"/>
                  <a:pt x="4952999" y="4584684"/>
                </a:cubicBezTo>
                <a:cubicBezTo>
                  <a:pt x="4946113" y="5045487"/>
                  <a:pt x="4592122" y="5428243"/>
                  <a:pt x="4127483" y="5410200"/>
                </a:cubicBezTo>
                <a:cubicBezTo>
                  <a:pt x="2478581" y="5457511"/>
                  <a:pt x="1875999" y="5431822"/>
                  <a:pt x="825516" y="5410200"/>
                </a:cubicBezTo>
                <a:cubicBezTo>
                  <a:pt x="397364" y="5399348"/>
                  <a:pt x="-76096" y="5065086"/>
                  <a:pt x="0" y="4584684"/>
                </a:cubicBezTo>
                <a:cubicBezTo>
                  <a:pt x="-109507" y="3235415"/>
                  <a:pt x="-121897" y="2288632"/>
                  <a:pt x="0" y="825516"/>
                </a:cubicBezTo>
                <a:close/>
              </a:path>
              <a:path w="4952999" h="5410200" stroke="0" extrusionOk="0">
                <a:moveTo>
                  <a:pt x="0" y="825516"/>
                </a:moveTo>
                <a:cubicBezTo>
                  <a:pt x="-4872" y="354818"/>
                  <a:pt x="371919" y="76804"/>
                  <a:pt x="825516" y="0"/>
                </a:cubicBezTo>
                <a:cubicBezTo>
                  <a:pt x="1286057" y="-85265"/>
                  <a:pt x="2563971" y="-145670"/>
                  <a:pt x="4127483" y="0"/>
                </a:cubicBezTo>
                <a:cubicBezTo>
                  <a:pt x="4577455" y="-3008"/>
                  <a:pt x="5033335" y="403729"/>
                  <a:pt x="4952999" y="825516"/>
                </a:cubicBezTo>
                <a:cubicBezTo>
                  <a:pt x="5092951" y="2246550"/>
                  <a:pt x="4959331" y="3404965"/>
                  <a:pt x="4952999" y="4584684"/>
                </a:cubicBezTo>
                <a:cubicBezTo>
                  <a:pt x="4979736" y="5080591"/>
                  <a:pt x="4658590" y="5456730"/>
                  <a:pt x="4127483" y="5410200"/>
                </a:cubicBezTo>
                <a:cubicBezTo>
                  <a:pt x="3335372" y="5437736"/>
                  <a:pt x="1846350" y="5316988"/>
                  <a:pt x="825516" y="5410200"/>
                </a:cubicBezTo>
                <a:cubicBezTo>
                  <a:pt x="366229" y="5340140"/>
                  <a:pt x="81" y="5029430"/>
                  <a:pt x="0" y="4584684"/>
                </a:cubicBezTo>
                <a:cubicBezTo>
                  <a:pt x="150009" y="2780161"/>
                  <a:pt x="43509" y="1940496"/>
                  <a:pt x="0" y="825516"/>
                </a:cubicBezTo>
                <a:close/>
              </a:path>
            </a:pathLst>
          </a:custGeom>
          <a:solidFill>
            <a:schemeClr val="accent2">
              <a:lumMod val="20000"/>
              <a:lumOff val="80000"/>
            </a:schemeClr>
          </a:solidFill>
          <a:ln>
            <a:solidFill>
              <a:schemeClr val="tx1"/>
            </a:solidFill>
            <a:extLst>
              <a:ext uri="{C807C97D-BFC1-408E-A445-0C87EB9F89A2}">
                <ask:lineSketchStyleProps xmlns:ask="http://schemas.microsoft.com/office/drawing/2018/sketchyshapes" sd="69217505">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theo</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2)</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khẳng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định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tin,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vừa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có</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chút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nhí</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nhảnh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trào</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lộng</a:t>
            </a:r>
            <a:r>
              <a:rPr kumimoji="0" lang="en-US"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9827BD68-2E64-92D7-557E-7DC992894539}"/>
              </a:ext>
            </a:extLst>
          </p:cNvPr>
          <p:cNvSpPr/>
          <p:nvPr/>
        </p:nvSpPr>
        <p:spPr>
          <a:xfrm>
            <a:off x="9753600" y="1028698"/>
            <a:ext cx="2743200" cy="5410200"/>
          </a:xfrm>
          <a:custGeom>
            <a:avLst/>
            <a:gdLst>
              <a:gd name="connsiteX0" fmla="*/ 0 w 2743200"/>
              <a:gd name="connsiteY0" fmla="*/ 457209 h 5410200"/>
              <a:gd name="connsiteX1" fmla="*/ 457209 w 2743200"/>
              <a:gd name="connsiteY1" fmla="*/ 0 h 5410200"/>
              <a:gd name="connsiteX2" fmla="*/ 2285991 w 2743200"/>
              <a:gd name="connsiteY2" fmla="*/ 0 h 5410200"/>
              <a:gd name="connsiteX3" fmla="*/ 2743200 w 2743200"/>
              <a:gd name="connsiteY3" fmla="*/ 457209 h 5410200"/>
              <a:gd name="connsiteX4" fmla="*/ 2743200 w 2743200"/>
              <a:gd name="connsiteY4" fmla="*/ 4952991 h 5410200"/>
              <a:gd name="connsiteX5" fmla="*/ 2285991 w 2743200"/>
              <a:gd name="connsiteY5" fmla="*/ 5410200 h 5410200"/>
              <a:gd name="connsiteX6" fmla="*/ 457209 w 2743200"/>
              <a:gd name="connsiteY6" fmla="*/ 5410200 h 5410200"/>
              <a:gd name="connsiteX7" fmla="*/ 0 w 2743200"/>
              <a:gd name="connsiteY7" fmla="*/ 4952991 h 5410200"/>
              <a:gd name="connsiteX8" fmla="*/ 0 w 2743200"/>
              <a:gd name="connsiteY8" fmla="*/ 457209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200" h="5410200" fill="none" extrusionOk="0">
                <a:moveTo>
                  <a:pt x="0" y="457209"/>
                </a:moveTo>
                <a:cubicBezTo>
                  <a:pt x="7570" y="172125"/>
                  <a:pt x="201168" y="15585"/>
                  <a:pt x="457209" y="0"/>
                </a:cubicBezTo>
                <a:cubicBezTo>
                  <a:pt x="839613" y="146408"/>
                  <a:pt x="1400564" y="73746"/>
                  <a:pt x="2285991" y="0"/>
                </a:cubicBezTo>
                <a:cubicBezTo>
                  <a:pt x="2516148" y="15782"/>
                  <a:pt x="2739073" y="203606"/>
                  <a:pt x="2743200" y="457209"/>
                </a:cubicBezTo>
                <a:cubicBezTo>
                  <a:pt x="2719747" y="1084929"/>
                  <a:pt x="2732279" y="3544094"/>
                  <a:pt x="2743200" y="4952991"/>
                </a:cubicBezTo>
                <a:cubicBezTo>
                  <a:pt x="2740089" y="5239891"/>
                  <a:pt x="2515240" y="5377612"/>
                  <a:pt x="2285991" y="5410200"/>
                </a:cubicBezTo>
                <a:cubicBezTo>
                  <a:pt x="1442059" y="5336516"/>
                  <a:pt x="1034259" y="5351584"/>
                  <a:pt x="457209" y="5410200"/>
                </a:cubicBezTo>
                <a:cubicBezTo>
                  <a:pt x="241487" y="5410268"/>
                  <a:pt x="-46625" y="5206436"/>
                  <a:pt x="0" y="4952991"/>
                </a:cubicBezTo>
                <a:cubicBezTo>
                  <a:pt x="83581" y="4301829"/>
                  <a:pt x="146815" y="1231852"/>
                  <a:pt x="0" y="457209"/>
                </a:cubicBezTo>
                <a:close/>
              </a:path>
              <a:path w="2743200" h="5410200" stroke="0" extrusionOk="0">
                <a:moveTo>
                  <a:pt x="0" y="457209"/>
                </a:moveTo>
                <a:cubicBezTo>
                  <a:pt x="-15060" y="195642"/>
                  <a:pt x="186709" y="43202"/>
                  <a:pt x="457209" y="0"/>
                </a:cubicBezTo>
                <a:cubicBezTo>
                  <a:pt x="953050" y="133175"/>
                  <a:pt x="2018679" y="-23726"/>
                  <a:pt x="2285991" y="0"/>
                </a:cubicBezTo>
                <a:cubicBezTo>
                  <a:pt x="2530956" y="-14233"/>
                  <a:pt x="2735812" y="252257"/>
                  <a:pt x="2743200" y="457209"/>
                </a:cubicBezTo>
                <a:cubicBezTo>
                  <a:pt x="2576814" y="2069304"/>
                  <a:pt x="2598706" y="3853693"/>
                  <a:pt x="2743200" y="4952991"/>
                </a:cubicBezTo>
                <a:cubicBezTo>
                  <a:pt x="2709689" y="5191321"/>
                  <a:pt x="2537181" y="5375841"/>
                  <a:pt x="2285991" y="5410200"/>
                </a:cubicBezTo>
                <a:cubicBezTo>
                  <a:pt x="1886943" y="5260076"/>
                  <a:pt x="944788" y="5329297"/>
                  <a:pt x="457209" y="5410200"/>
                </a:cubicBezTo>
                <a:cubicBezTo>
                  <a:pt x="175870" y="5411997"/>
                  <a:pt x="6479" y="5207970"/>
                  <a:pt x="0" y="4952991"/>
                </a:cubicBezTo>
                <a:cubicBezTo>
                  <a:pt x="135151" y="4343209"/>
                  <a:pt x="126633" y="2441250"/>
                  <a:pt x="0" y="457209"/>
                </a:cubicBezTo>
                <a:close/>
              </a:path>
            </a:pathLst>
          </a:custGeom>
          <a:solidFill>
            <a:schemeClr val="accent3">
              <a:lumMod val="20000"/>
              <a:lumOff val="80000"/>
            </a:schemeClr>
          </a:solidFill>
          <a:ln>
            <a:solidFill>
              <a:schemeClr val="tx1"/>
            </a:solidFill>
            <a:extLst>
              <a:ext uri="{C807C97D-BFC1-408E-A445-0C87EB9F89A2}">
                <ask:lineSketchStyleProps xmlns:ask="http://schemas.microsoft.com/office/drawing/2018/sketchyshapes" sd="327321670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Tiếp</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đến</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3): hi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vọng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nghiêm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túc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4A018250-38D8-2D40-EF32-A64AAB167FAB}"/>
              </a:ext>
            </a:extLst>
          </p:cNvPr>
          <p:cNvSpPr/>
          <p:nvPr/>
        </p:nvSpPr>
        <p:spPr>
          <a:xfrm>
            <a:off x="12798138" y="952500"/>
            <a:ext cx="5108862" cy="5638800"/>
          </a:xfrm>
          <a:custGeom>
            <a:avLst/>
            <a:gdLst>
              <a:gd name="connsiteX0" fmla="*/ 0 w 5108862"/>
              <a:gd name="connsiteY0" fmla="*/ 851494 h 5638800"/>
              <a:gd name="connsiteX1" fmla="*/ 851494 w 5108862"/>
              <a:gd name="connsiteY1" fmla="*/ 0 h 5638800"/>
              <a:gd name="connsiteX2" fmla="*/ 4257368 w 5108862"/>
              <a:gd name="connsiteY2" fmla="*/ 0 h 5638800"/>
              <a:gd name="connsiteX3" fmla="*/ 5108862 w 5108862"/>
              <a:gd name="connsiteY3" fmla="*/ 851494 h 5638800"/>
              <a:gd name="connsiteX4" fmla="*/ 5108862 w 5108862"/>
              <a:gd name="connsiteY4" fmla="*/ 4787306 h 5638800"/>
              <a:gd name="connsiteX5" fmla="*/ 4257368 w 5108862"/>
              <a:gd name="connsiteY5" fmla="*/ 5638800 h 5638800"/>
              <a:gd name="connsiteX6" fmla="*/ 851494 w 5108862"/>
              <a:gd name="connsiteY6" fmla="*/ 5638800 h 5638800"/>
              <a:gd name="connsiteX7" fmla="*/ 0 w 5108862"/>
              <a:gd name="connsiteY7" fmla="*/ 4787306 h 5638800"/>
              <a:gd name="connsiteX8" fmla="*/ 0 w 5108862"/>
              <a:gd name="connsiteY8" fmla="*/ 851494 h 563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8862" h="5638800" fill="none" extrusionOk="0">
                <a:moveTo>
                  <a:pt x="0" y="851494"/>
                </a:moveTo>
                <a:cubicBezTo>
                  <a:pt x="25980" y="385586"/>
                  <a:pt x="327944" y="52484"/>
                  <a:pt x="851494" y="0"/>
                </a:cubicBezTo>
                <a:cubicBezTo>
                  <a:pt x="1509583" y="-134733"/>
                  <a:pt x="3713015" y="-66151"/>
                  <a:pt x="4257368" y="0"/>
                </a:cubicBezTo>
                <a:cubicBezTo>
                  <a:pt x="4646314" y="-3025"/>
                  <a:pt x="5151741" y="302515"/>
                  <a:pt x="5108862" y="851494"/>
                </a:cubicBezTo>
                <a:cubicBezTo>
                  <a:pt x="5048961" y="2141620"/>
                  <a:pt x="5266695" y="3509714"/>
                  <a:pt x="5108862" y="4787306"/>
                </a:cubicBezTo>
                <a:cubicBezTo>
                  <a:pt x="5122140" y="5248462"/>
                  <a:pt x="4721683" y="5677630"/>
                  <a:pt x="4257368" y="5638800"/>
                </a:cubicBezTo>
                <a:cubicBezTo>
                  <a:pt x="3884558" y="5688656"/>
                  <a:pt x="1926512" y="5702276"/>
                  <a:pt x="851494" y="5638800"/>
                </a:cubicBezTo>
                <a:cubicBezTo>
                  <a:pt x="295460" y="5623656"/>
                  <a:pt x="-39167" y="5272461"/>
                  <a:pt x="0" y="4787306"/>
                </a:cubicBezTo>
                <a:cubicBezTo>
                  <a:pt x="-137927" y="4267665"/>
                  <a:pt x="103682" y="1606272"/>
                  <a:pt x="0" y="851494"/>
                </a:cubicBezTo>
                <a:close/>
              </a:path>
              <a:path w="5108862" h="5638800" stroke="0" extrusionOk="0">
                <a:moveTo>
                  <a:pt x="0" y="851494"/>
                </a:moveTo>
                <a:cubicBezTo>
                  <a:pt x="14269" y="305364"/>
                  <a:pt x="393623" y="38895"/>
                  <a:pt x="851494" y="0"/>
                </a:cubicBezTo>
                <a:cubicBezTo>
                  <a:pt x="1663880" y="11218"/>
                  <a:pt x="3757403" y="93974"/>
                  <a:pt x="4257368" y="0"/>
                </a:cubicBezTo>
                <a:cubicBezTo>
                  <a:pt x="4694369" y="-55140"/>
                  <a:pt x="5100167" y="354714"/>
                  <a:pt x="5108862" y="851494"/>
                </a:cubicBezTo>
                <a:cubicBezTo>
                  <a:pt x="5027849" y="1743150"/>
                  <a:pt x="4995989" y="3904825"/>
                  <a:pt x="5108862" y="4787306"/>
                </a:cubicBezTo>
                <a:cubicBezTo>
                  <a:pt x="5087696" y="5268681"/>
                  <a:pt x="4804313" y="5590541"/>
                  <a:pt x="4257368" y="5638800"/>
                </a:cubicBezTo>
                <a:cubicBezTo>
                  <a:pt x="3518101" y="5608639"/>
                  <a:pt x="1811981" y="5632424"/>
                  <a:pt x="851494" y="5638800"/>
                </a:cubicBezTo>
                <a:cubicBezTo>
                  <a:pt x="310922" y="5675706"/>
                  <a:pt x="-3821" y="5220017"/>
                  <a:pt x="0" y="4787306"/>
                </a:cubicBezTo>
                <a:cubicBezTo>
                  <a:pt x="87458" y="3897158"/>
                  <a:pt x="64244" y="1709037"/>
                  <a:pt x="0" y="851494"/>
                </a:cubicBezTo>
                <a:close/>
              </a:path>
            </a:pathLst>
          </a:custGeom>
          <a:solidFill>
            <a:schemeClr val="accent5">
              <a:lumMod val="20000"/>
              <a:lumOff val="80000"/>
            </a:schemeClr>
          </a:solidFill>
          <a:ln>
            <a:solidFill>
              <a:schemeClr val="tx1"/>
            </a:solidFill>
            <a:extLst>
              <a:ext uri="{C807C97D-BFC1-408E-A445-0C87EB9F89A2}">
                <ask:lineSketchStyleProps xmlns:ask="http://schemas.microsoft.com/office/drawing/2018/sketchyshapes" sd="105621838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Cuối</a:t>
            </a:r>
            <a:r>
              <a:rPr kumimoji="0" lang="en-US" sz="4400" b="1"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cùng</a:t>
            </a:r>
            <a:r>
              <a:rPr kumimoji="0" lang="en-US" sz="4400" b="1"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câu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4):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thâm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trầm</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phảng</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nỗi</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buồn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xa</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xen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lẫn</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trách</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móc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ngờ</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1" name="Rectangle: Rounded Corners 11">
            <a:extLst>
              <a:ext uri="{FF2B5EF4-FFF2-40B4-BE49-F238E27FC236}">
                <a16:creationId xmlns:a16="http://schemas.microsoft.com/office/drawing/2014/main" id="{FBBBE712-99C7-9884-D91B-ADF8D6D4ABED}"/>
              </a:ext>
            </a:extLst>
          </p:cNvPr>
          <p:cNvSpPr/>
          <p:nvPr/>
        </p:nvSpPr>
        <p:spPr>
          <a:xfrm>
            <a:off x="152400" y="952500"/>
            <a:ext cx="4099986" cy="5410200"/>
          </a:xfrm>
          <a:custGeom>
            <a:avLst/>
            <a:gdLst>
              <a:gd name="connsiteX0" fmla="*/ 0 w 4099986"/>
              <a:gd name="connsiteY0" fmla="*/ 683345 h 5410200"/>
              <a:gd name="connsiteX1" fmla="*/ 683345 w 4099986"/>
              <a:gd name="connsiteY1" fmla="*/ 0 h 5410200"/>
              <a:gd name="connsiteX2" fmla="*/ 3416641 w 4099986"/>
              <a:gd name="connsiteY2" fmla="*/ 0 h 5410200"/>
              <a:gd name="connsiteX3" fmla="*/ 4099986 w 4099986"/>
              <a:gd name="connsiteY3" fmla="*/ 683345 h 5410200"/>
              <a:gd name="connsiteX4" fmla="*/ 4099986 w 4099986"/>
              <a:gd name="connsiteY4" fmla="*/ 4726855 h 5410200"/>
              <a:gd name="connsiteX5" fmla="*/ 3416641 w 4099986"/>
              <a:gd name="connsiteY5" fmla="*/ 5410200 h 5410200"/>
              <a:gd name="connsiteX6" fmla="*/ 683345 w 4099986"/>
              <a:gd name="connsiteY6" fmla="*/ 5410200 h 5410200"/>
              <a:gd name="connsiteX7" fmla="*/ 0 w 4099986"/>
              <a:gd name="connsiteY7" fmla="*/ 4726855 h 5410200"/>
              <a:gd name="connsiteX8" fmla="*/ 0 w 4099986"/>
              <a:gd name="connsiteY8" fmla="*/ 683345 h 541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9986" h="5410200" fill="none" extrusionOk="0">
                <a:moveTo>
                  <a:pt x="0" y="683345"/>
                </a:moveTo>
                <a:cubicBezTo>
                  <a:pt x="-44659" y="275342"/>
                  <a:pt x="345392" y="-62735"/>
                  <a:pt x="683345" y="0"/>
                </a:cubicBezTo>
                <a:cubicBezTo>
                  <a:pt x="1020695" y="-52227"/>
                  <a:pt x="2245839" y="-32843"/>
                  <a:pt x="3416641" y="0"/>
                </a:cubicBezTo>
                <a:cubicBezTo>
                  <a:pt x="3801572" y="15222"/>
                  <a:pt x="4143801" y="252895"/>
                  <a:pt x="4099986" y="683345"/>
                </a:cubicBezTo>
                <a:cubicBezTo>
                  <a:pt x="4208245" y="1867369"/>
                  <a:pt x="3942356" y="3194172"/>
                  <a:pt x="4099986" y="4726855"/>
                </a:cubicBezTo>
                <a:cubicBezTo>
                  <a:pt x="4058422" y="5103304"/>
                  <a:pt x="3741213" y="5370290"/>
                  <a:pt x="3416641" y="5410200"/>
                </a:cubicBezTo>
                <a:cubicBezTo>
                  <a:pt x="2153916" y="5296053"/>
                  <a:pt x="1917636" y="5315266"/>
                  <a:pt x="683345" y="5410200"/>
                </a:cubicBezTo>
                <a:cubicBezTo>
                  <a:pt x="325298" y="5413190"/>
                  <a:pt x="14886" y="5058140"/>
                  <a:pt x="0" y="4726855"/>
                </a:cubicBezTo>
                <a:cubicBezTo>
                  <a:pt x="138842" y="3906861"/>
                  <a:pt x="27594" y="1298864"/>
                  <a:pt x="0" y="683345"/>
                </a:cubicBezTo>
                <a:close/>
              </a:path>
              <a:path w="4099986" h="5410200" stroke="0" extrusionOk="0">
                <a:moveTo>
                  <a:pt x="0" y="683345"/>
                </a:moveTo>
                <a:cubicBezTo>
                  <a:pt x="3225" y="352031"/>
                  <a:pt x="259059" y="-34730"/>
                  <a:pt x="683345" y="0"/>
                </a:cubicBezTo>
                <a:cubicBezTo>
                  <a:pt x="1185672" y="-121636"/>
                  <a:pt x="2274325" y="-61595"/>
                  <a:pt x="3416641" y="0"/>
                </a:cubicBezTo>
                <a:cubicBezTo>
                  <a:pt x="3840621" y="58350"/>
                  <a:pt x="4047227" y="349909"/>
                  <a:pt x="4099986" y="683345"/>
                </a:cubicBezTo>
                <a:cubicBezTo>
                  <a:pt x="3992915" y="2309088"/>
                  <a:pt x="4130802" y="3288333"/>
                  <a:pt x="4099986" y="4726855"/>
                </a:cubicBezTo>
                <a:cubicBezTo>
                  <a:pt x="4151991" y="5129771"/>
                  <a:pt x="3840887" y="5376531"/>
                  <a:pt x="3416641" y="5410200"/>
                </a:cubicBezTo>
                <a:cubicBezTo>
                  <a:pt x="2465159" y="5499667"/>
                  <a:pt x="1306448" y="5310024"/>
                  <a:pt x="683345" y="5410200"/>
                </a:cubicBezTo>
                <a:cubicBezTo>
                  <a:pt x="255661" y="5413734"/>
                  <a:pt x="19885" y="5112937"/>
                  <a:pt x="0" y="4726855"/>
                </a:cubicBezTo>
                <a:cubicBezTo>
                  <a:pt x="12582" y="3079524"/>
                  <a:pt x="-115981" y="2288603"/>
                  <a:pt x="0" y="683345"/>
                </a:cubicBezTo>
                <a:close/>
              </a:path>
            </a:pathLst>
          </a:custGeom>
          <a:solidFill>
            <a:schemeClr val="accent1">
              <a:lumMod val="20000"/>
              <a:lumOff val="80000"/>
            </a:schemeClr>
          </a:solidFill>
          <a:ln>
            <a:solidFill>
              <a:schemeClr val="tx1"/>
            </a:solidFill>
            <a:extLst>
              <a:ext uri="{C807C97D-BFC1-408E-A445-0C87EB9F89A2}">
                <ask:lineSketchStyleProps xmlns:ask="http://schemas.microsoft.com/office/drawing/2018/sketchyshapes" sd="424950866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400" b="1" dirty="0" err="1">
                <a:solidFill>
                  <a:srgbClr val="EEECE1">
                    <a:lumMod val="10000"/>
                  </a:srgbClr>
                </a:solidFill>
                <a:latin typeface="Times New Roman" panose="02020603050405020304" pitchFamily="18" charset="0"/>
                <a:cs typeface="Times New Roman" panose="02020603050405020304" pitchFamily="18" charset="0"/>
              </a:rPr>
              <a:t>Đầu</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b="1" dirty="0" err="1">
                <a:solidFill>
                  <a:srgbClr val="EEECE1">
                    <a:lumMod val="10000"/>
                  </a:srgbClr>
                </a:solidFill>
                <a:latin typeface="Times New Roman" panose="02020603050405020304" pitchFamily="18" charset="0"/>
                <a:cs typeface="Times New Roman" panose="02020603050405020304" pitchFamily="18" charset="0"/>
              </a:rPr>
              <a:t>tiên</a:t>
            </a:r>
            <a:r>
              <a:rPr lang="en-US" sz="4400" b="1" dirty="0">
                <a:solidFill>
                  <a:srgbClr val="EEECE1">
                    <a:lumMod val="10000"/>
                  </a:srgbClr>
                </a:solidFill>
                <a:latin typeface="Times New Roman" panose="02020603050405020304" pitchFamily="18" charset="0"/>
                <a:cs typeface="Times New Roman" panose="02020603050405020304" pitchFamily="18" charset="0"/>
              </a:rPr>
              <a:t> </a:t>
            </a:r>
            <a:r>
              <a:rPr lang="en-US" sz="4400" dirty="0">
                <a:solidFill>
                  <a:srgbClr val="EEECE1">
                    <a:lumMod val="10000"/>
                  </a:srgbClr>
                </a:solidFill>
                <a:latin typeface="Times New Roman" panose="02020603050405020304" pitchFamily="18" charset="0"/>
                <a:cs typeface="Times New Roman" panose="02020603050405020304" pitchFamily="18" charset="0"/>
              </a:rPr>
              <a:t>(</a:t>
            </a:r>
            <a:r>
              <a:rPr lang="en-US" sz="4400" dirty="0" err="1">
                <a:solidFill>
                  <a:srgbClr val="EEECE1">
                    <a:lumMod val="10000"/>
                  </a:srgbClr>
                </a:solidFill>
                <a:latin typeface="Times New Roman" panose="02020603050405020304" pitchFamily="18" charset="0"/>
                <a:cs typeface="Times New Roman" panose="02020603050405020304" pitchFamily="18" charset="0"/>
              </a:rPr>
              <a:t>câu</a:t>
            </a:r>
            <a:r>
              <a:rPr lang="en-US" sz="4400" dirty="0">
                <a:solidFill>
                  <a:srgbClr val="EEECE1">
                    <a:lumMod val="10000"/>
                  </a:srgbClr>
                </a:solidFill>
                <a:latin typeface="Times New Roman" panose="02020603050405020304" pitchFamily="18" charset="0"/>
                <a:cs typeface="Times New Roman" panose="02020603050405020304" pitchFamily="18" charset="0"/>
              </a:rPr>
              <a:t> 1): </a:t>
            </a:r>
            <a:r>
              <a:rPr lang="en-US" sz="4400" dirty="0" err="1">
                <a:solidFill>
                  <a:srgbClr val="EEECE1">
                    <a:lumMod val="10000"/>
                  </a:srgbClr>
                </a:solidFill>
                <a:latin typeface="Times New Roman" panose="02020603050405020304" pitchFamily="18" charset="0"/>
                <a:cs typeface="Times New Roman" panose="02020603050405020304" pitchFamily="18" charset="0"/>
              </a:rPr>
              <a:t>cảm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xúc</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chân</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thật</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khiêm</a:t>
            </a:r>
            <a:r>
              <a:rPr lang="en-US" sz="4400" dirty="0">
                <a:solidFill>
                  <a:srgbClr val="EEECE1">
                    <a:lumMod val="10000"/>
                  </a:srgbClr>
                </a:solidFill>
                <a:latin typeface="Times New Roman" panose="02020603050405020304" pitchFamily="18" charset="0"/>
                <a:cs typeface="Times New Roman" panose="02020603050405020304" pitchFamily="18" charset="0"/>
              </a:rPr>
              <a:t> </a:t>
            </a:r>
            <a:r>
              <a:rPr lang="en-US" sz="4400" dirty="0" err="1">
                <a:solidFill>
                  <a:srgbClr val="EEECE1">
                    <a:lumMod val="10000"/>
                  </a:srgbClr>
                </a:solidFill>
                <a:latin typeface="Times New Roman" panose="02020603050405020304" pitchFamily="18" charset="0"/>
                <a:cs typeface="Times New Roman" panose="02020603050405020304" pitchFamily="18" charset="0"/>
              </a:rPr>
              <a:t>nhường</a:t>
            </a:r>
            <a:endParaRPr kumimoji="0" lang="vi-VN" sz="4400" b="0" i="0" u="none" strike="noStrike" kern="1200" cap="none" spc="0" normalizeH="0" baseline="0" noProof="0" dirty="0">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04800" y="6896100"/>
            <a:ext cx="17602200" cy="3017686"/>
          </a:xfrm>
          <a:prstGeom prst="rect">
            <a:avLst/>
          </a:prstGeom>
        </p:spPr>
        <p:txBody>
          <a:bodyPr wrap="square">
            <a:spAutoFit/>
          </a:bodyPr>
          <a:lstStyle/>
          <a:p>
            <a:pPr algn="just">
              <a:lnSpc>
                <a:spcPct val="150000"/>
              </a:lnSpc>
            </a:pPr>
            <a:r>
              <a:rPr lang="en-US" sz="4400" b="1" dirty="0">
                <a:solidFill>
                  <a:schemeClr val="tx1">
                    <a:lumMod val="95000"/>
                    <a:lumOff val="5000"/>
                  </a:schemeClr>
                </a:solidFill>
                <a:latin typeface="+mj-lt"/>
                <a:sym typeface="Wingdings" panose="05000000000000000000" pitchFamily="2" charset="2"/>
              </a:rPr>
              <a:t> </a:t>
            </a:r>
            <a:r>
              <a:rPr lang="vi-VN" sz="4400" b="1" dirty="0">
                <a:solidFill>
                  <a:schemeClr val="tx1">
                    <a:lumMod val="95000"/>
                    <a:lumOff val="5000"/>
                  </a:schemeClr>
                </a:solidFill>
                <a:latin typeface="+mj-lt"/>
              </a:rPr>
              <a:t>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ỉ</a:t>
            </a:r>
            <a:r>
              <a:rPr lang="vi-VN"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400" b="1" dirty="0">
                <a:solidFill>
                  <a:schemeClr val="tx1">
                    <a:lumMod val="95000"/>
                    <a:lumOff val="5000"/>
                  </a:schemeClr>
                </a:solidFill>
                <a:latin typeface="+mj-lt"/>
              </a:rPr>
              <a:t>qua bốn câu thơ mà Hồ Xuân Hương đã thể hiện nhiều cung bậc sinh động của tình cảm con người, bộc lộ thế giới nội</a:t>
            </a:r>
            <a:r>
              <a:rPr lang="en-US" sz="4400" b="1" dirty="0">
                <a:solidFill>
                  <a:schemeClr val="tx1">
                    <a:lumMod val="95000"/>
                    <a:lumOff val="5000"/>
                  </a:schemeClr>
                </a:solidFill>
                <a:latin typeface="+mj-lt"/>
              </a:rPr>
              <a:t> </a:t>
            </a:r>
            <a:r>
              <a:rPr lang="vi-VN" sz="4400" b="1" dirty="0">
                <a:solidFill>
                  <a:schemeClr val="tx1">
                    <a:lumMod val="95000"/>
                    <a:lumOff val="5000"/>
                  </a:schemeClr>
                </a:solidFill>
                <a:latin typeface="+mj-lt"/>
              </a:rPr>
              <a:t>tâm của một thiếu nữ đang khao khát một tình yêu chân thành, sâu sắc.</a:t>
            </a:r>
            <a:endParaRPr lang="vi-VN" sz="4400" b="1" i="0" dirty="0">
              <a:solidFill>
                <a:schemeClr val="tx1">
                  <a:lumMod val="95000"/>
                  <a:lumOff val="5000"/>
                </a:schemeClr>
              </a:solidFill>
              <a:effectLst/>
              <a:latin typeface="+mj-lt"/>
            </a:endParaRPr>
          </a:p>
        </p:txBody>
      </p:sp>
    </p:spTree>
    <p:extLst>
      <p:ext uri="{BB962C8B-B14F-4D97-AF65-F5344CB8AC3E}">
        <p14:creationId xmlns:p14="http://schemas.microsoft.com/office/powerpoint/2010/main" val="77708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120" y="3880491"/>
            <a:ext cx="5212080" cy="27432"/>
          </a:xfrm>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 name="connsiteX0" fmla="*/ 0 w 5212080"/>
              <a:gd name="connsiteY0" fmla="*/ 0 h 27432"/>
              <a:gd name="connsiteX1" fmla="*/ 547268 w 5212080"/>
              <a:gd name="connsiteY1" fmla="*/ 0 h 27432"/>
              <a:gd name="connsiteX2" fmla="*/ 1303020 w 5212080"/>
              <a:gd name="connsiteY2" fmla="*/ 0 h 27432"/>
              <a:gd name="connsiteX3" fmla="*/ 1798168 w 5212080"/>
              <a:gd name="connsiteY3" fmla="*/ 0 h 27432"/>
              <a:gd name="connsiteX4" fmla="*/ 2293315 w 5212080"/>
              <a:gd name="connsiteY4" fmla="*/ 0 h 27432"/>
              <a:gd name="connsiteX5" fmla="*/ 2944825 w 5212080"/>
              <a:gd name="connsiteY5" fmla="*/ 0 h 27432"/>
              <a:gd name="connsiteX6" fmla="*/ 3544214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456328 w 5212080"/>
              <a:gd name="connsiteY10" fmla="*/ 27432 h 27432"/>
              <a:gd name="connsiteX11" fmla="*/ 3856939 w 5212080"/>
              <a:gd name="connsiteY11" fmla="*/ 27432 h 27432"/>
              <a:gd name="connsiteX12" fmla="*/ 3257550 w 5212080"/>
              <a:gd name="connsiteY12" fmla="*/ 27432 h 27432"/>
              <a:gd name="connsiteX13" fmla="*/ 2710282 w 5212080"/>
              <a:gd name="connsiteY13" fmla="*/ 27432 h 27432"/>
              <a:gd name="connsiteX14" fmla="*/ 2110892 w 5212080"/>
              <a:gd name="connsiteY14" fmla="*/ 27432 h 27432"/>
              <a:gd name="connsiteX15" fmla="*/ 1615745 w 5212080"/>
              <a:gd name="connsiteY15" fmla="*/ 27432 h 27432"/>
              <a:gd name="connsiteX16" fmla="*/ 1016356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96474" y="-27007"/>
                  <a:pt x="292400" y="26529"/>
                  <a:pt x="599389" y="0"/>
                </a:cubicBezTo>
                <a:cubicBezTo>
                  <a:pt x="892517" y="-381"/>
                  <a:pt x="919817" y="-23813"/>
                  <a:pt x="1198778" y="0"/>
                </a:cubicBezTo>
                <a:cubicBezTo>
                  <a:pt x="1501801" y="44010"/>
                  <a:pt x="1733115" y="-18100"/>
                  <a:pt x="1954530" y="0"/>
                </a:cubicBezTo>
                <a:cubicBezTo>
                  <a:pt x="2150845" y="11235"/>
                  <a:pt x="2239613" y="-6014"/>
                  <a:pt x="2501798" y="0"/>
                </a:cubicBezTo>
                <a:cubicBezTo>
                  <a:pt x="2758063" y="19983"/>
                  <a:pt x="2850561" y="14043"/>
                  <a:pt x="3049067" y="0"/>
                </a:cubicBezTo>
                <a:cubicBezTo>
                  <a:pt x="3207556" y="-14393"/>
                  <a:pt x="3477530" y="-19753"/>
                  <a:pt x="3700577" y="0"/>
                </a:cubicBezTo>
                <a:cubicBezTo>
                  <a:pt x="3929215" y="7084"/>
                  <a:pt x="4069702" y="-22784"/>
                  <a:pt x="4247845" y="0"/>
                </a:cubicBezTo>
                <a:cubicBezTo>
                  <a:pt x="4443198" y="41703"/>
                  <a:pt x="4663267" y="-1065"/>
                  <a:pt x="5212080" y="0"/>
                </a:cubicBezTo>
                <a:cubicBezTo>
                  <a:pt x="5212814" y="8195"/>
                  <a:pt x="5212075" y="20831"/>
                  <a:pt x="5212080" y="27432"/>
                </a:cubicBezTo>
                <a:cubicBezTo>
                  <a:pt x="4999632" y="35182"/>
                  <a:pt x="4933665" y="30939"/>
                  <a:pt x="4664812" y="27432"/>
                </a:cubicBezTo>
                <a:cubicBezTo>
                  <a:pt x="4396025" y="21575"/>
                  <a:pt x="4377951" y="39956"/>
                  <a:pt x="4117543" y="27432"/>
                </a:cubicBezTo>
                <a:cubicBezTo>
                  <a:pt x="3861056" y="-6090"/>
                  <a:pt x="3784297" y="37016"/>
                  <a:pt x="3466033" y="27432"/>
                </a:cubicBezTo>
                <a:cubicBezTo>
                  <a:pt x="3158876" y="21999"/>
                  <a:pt x="3143400" y="53247"/>
                  <a:pt x="2918765" y="27432"/>
                </a:cubicBezTo>
                <a:cubicBezTo>
                  <a:pt x="2689439" y="-16416"/>
                  <a:pt x="2531374" y="16832"/>
                  <a:pt x="2423617" y="27432"/>
                </a:cubicBezTo>
                <a:cubicBezTo>
                  <a:pt x="2303792" y="-11864"/>
                  <a:pt x="2078859" y="41493"/>
                  <a:pt x="1772107" y="27432"/>
                </a:cubicBezTo>
                <a:cubicBezTo>
                  <a:pt x="1531795" y="-4315"/>
                  <a:pt x="1305394" y="21270"/>
                  <a:pt x="1120597" y="27432"/>
                </a:cubicBezTo>
                <a:cubicBezTo>
                  <a:pt x="908196" y="-10128"/>
                  <a:pt x="346466" y="12797"/>
                  <a:pt x="0" y="27432"/>
                </a:cubicBezTo>
                <a:cubicBezTo>
                  <a:pt x="-1863" y="23160"/>
                  <a:pt x="-1394" y="9117"/>
                  <a:pt x="0" y="0"/>
                </a:cubicBezTo>
                <a:close/>
              </a:path>
              <a:path w="5212080" h="27432" stroke="0" extrusionOk="0">
                <a:moveTo>
                  <a:pt x="0" y="0"/>
                </a:moveTo>
                <a:cubicBezTo>
                  <a:pt x="229720" y="17728"/>
                  <a:pt x="357156" y="16601"/>
                  <a:pt x="547268" y="0"/>
                </a:cubicBezTo>
                <a:cubicBezTo>
                  <a:pt x="720661" y="-22161"/>
                  <a:pt x="937335" y="-38607"/>
                  <a:pt x="1303020" y="0"/>
                </a:cubicBezTo>
                <a:cubicBezTo>
                  <a:pt x="1666909" y="29361"/>
                  <a:pt x="1613761" y="13702"/>
                  <a:pt x="1798168" y="0"/>
                </a:cubicBezTo>
                <a:cubicBezTo>
                  <a:pt x="1974664" y="-10556"/>
                  <a:pt x="2075524" y="-6507"/>
                  <a:pt x="2293315" y="0"/>
                </a:cubicBezTo>
                <a:cubicBezTo>
                  <a:pt x="2524269" y="1327"/>
                  <a:pt x="2752851" y="-6500"/>
                  <a:pt x="2944825" y="0"/>
                </a:cubicBezTo>
                <a:cubicBezTo>
                  <a:pt x="3150173" y="44448"/>
                  <a:pt x="3302355" y="36314"/>
                  <a:pt x="3544214" y="0"/>
                </a:cubicBezTo>
                <a:cubicBezTo>
                  <a:pt x="3766434" y="-15289"/>
                  <a:pt x="4038482" y="22269"/>
                  <a:pt x="4247845" y="0"/>
                </a:cubicBezTo>
                <a:cubicBezTo>
                  <a:pt x="4412536" y="-568"/>
                  <a:pt x="4774768" y="95275"/>
                  <a:pt x="5212080" y="0"/>
                </a:cubicBezTo>
                <a:cubicBezTo>
                  <a:pt x="5212934" y="6861"/>
                  <a:pt x="5210625" y="20290"/>
                  <a:pt x="5212080" y="27432"/>
                </a:cubicBezTo>
                <a:cubicBezTo>
                  <a:pt x="4889320" y="61929"/>
                  <a:pt x="4629135" y="58125"/>
                  <a:pt x="4456328" y="27432"/>
                </a:cubicBezTo>
                <a:cubicBezTo>
                  <a:pt x="4296817" y="-12820"/>
                  <a:pt x="4029504" y="38852"/>
                  <a:pt x="3856939" y="27432"/>
                </a:cubicBezTo>
                <a:cubicBezTo>
                  <a:pt x="3652830" y="2368"/>
                  <a:pt x="3514725" y="-5800"/>
                  <a:pt x="3257550" y="27432"/>
                </a:cubicBezTo>
                <a:cubicBezTo>
                  <a:pt x="3009808" y="40464"/>
                  <a:pt x="2851605" y="32802"/>
                  <a:pt x="2710282" y="27432"/>
                </a:cubicBezTo>
                <a:cubicBezTo>
                  <a:pt x="2550285" y="-2690"/>
                  <a:pt x="2362912" y="50136"/>
                  <a:pt x="2110892" y="27432"/>
                </a:cubicBezTo>
                <a:cubicBezTo>
                  <a:pt x="1871487" y="5556"/>
                  <a:pt x="1825567" y="48260"/>
                  <a:pt x="1615745" y="27432"/>
                </a:cubicBezTo>
                <a:cubicBezTo>
                  <a:pt x="1404625" y="25056"/>
                  <a:pt x="1224002" y="56693"/>
                  <a:pt x="1016356" y="27432"/>
                </a:cubicBezTo>
                <a:cubicBezTo>
                  <a:pt x="840146" y="-29891"/>
                  <a:pt x="354393" y="34807"/>
                  <a:pt x="0" y="27432"/>
                </a:cubicBezTo>
                <a:cubicBezTo>
                  <a:pt x="-950" y="19940"/>
                  <a:pt x="-1338" y="5279"/>
                  <a:pt x="0" y="0"/>
                </a:cubicBezTo>
                <a:close/>
              </a:path>
              <a:path w="5212080" h="27432" fill="none" stroke="0" extrusionOk="0">
                <a:moveTo>
                  <a:pt x="0" y="0"/>
                </a:moveTo>
                <a:cubicBezTo>
                  <a:pt x="153327" y="-47686"/>
                  <a:pt x="305404" y="11447"/>
                  <a:pt x="599389" y="0"/>
                </a:cubicBezTo>
                <a:cubicBezTo>
                  <a:pt x="895186" y="-9887"/>
                  <a:pt x="915628" y="-24497"/>
                  <a:pt x="1198778" y="0"/>
                </a:cubicBezTo>
                <a:cubicBezTo>
                  <a:pt x="1479436" y="16436"/>
                  <a:pt x="1739997" y="23836"/>
                  <a:pt x="1954530" y="0"/>
                </a:cubicBezTo>
                <a:cubicBezTo>
                  <a:pt x="2148745" y="39892"/>
                  <a:pt x="2229461" y="-15416"/>
                  <a:pt x="2501798" y="0"/>
                </a:cubicBezTo>
                <a:cubicBezTo>
                  <a:pt x="2752471" y="19418"/>
                  <a:pt x="2830752" y="26869"/>
                  <a:pt x="3049067" y="0"/>
                </a:cubicBezTo>
                <a:cubicBezTo>
                  <a:pt x="3279293" y="-14744"/>
                  <a:pt x="3462053" y="-18627"/>
                  <a:pt x="3700577" y="0"/>
                </a:cubicBezTo>
                <a:cubicBezTo>
                  <a:pt x="3915072" y="30719"/>
                  <a:pt x="4036026" y="-5275"/>
                  <a:pt x="4247845" y="0"/>
                </a:cubicBezTo>
                <a:cubicBezTo>
                  <a:pt x="4502648" y="48766"/>
                  <a:pt x="4790306" y="-4755"/>
                  <a:pt x="5212080" y="0"/>
                </a:cubicBezTo>
                <a:cubicBezTo>
                  <a:pt x="5213105" y="8856"/>
                  <a:pt x="5210361" y="21150"/>
                  <a:pt x="5212080" y="27432"/>
                </a:cubicBezTo>
                <a:cubicBezTo>
                  <a:pt x="4996137" y="35599"/>
                  <a:pt x="4928148" y="45023"/>
                  <a:pt x="4664812" y="27432"/>
                </a:cubicBezTo>
                <a:cubicBezTo>
                  <a:pt x="4397951" y="14322"/>
                  <a:pt x="4373546" y="48128"/>
                  <a:pt x="4117543" y="27432"/>
                </a:cubicBezTo>
                <a:cubicBezTo>
                  <a:pt x="3857009" y="-2743"/>
                  <a:pt x="3755441" y="23918"/>
                  <a:pt x="3466033" y="27432"/>
                </a:cubicBezTo>
                <a:cubicBezTo>
                  <a:pt x="3161482" y="21872"/>
                  <a:pt x="3134629" y="50980"/>
                  <a:pt x="2918765" y="27432"/>
                </a:cubicBezTo>
                <a:cubicBezTo>
                  <a:pt x="2696535" y="-3872"/>
                  <a:pt x="2538830" y="-4112"/>
                  <a:pt x="2423617" y="27432"/>
                </a:cubicBezTo>
                <a:cubicBezTo>
                  <a:pt x="2293007" y="50120"/>
                  <a:pt x="2078028" y="8275"/>
                  <a:pt x="1772107" y="27432"/>
                </a:cubicBezTo>
                <a:cubicBezTo>
                  <a:pt x="1526682" y="45050"/>
                  <a:pt x="1323857" y="16313"/>
                  <a:pt x="1120597" y="27432"/>
                </a:cubicBezTo>
                <a:cubicBezTo>
                  <a:pt x="936514" y="147399"/>
                  <a:pt x="504592" y="-48589"/>
                  <a:pt x="0" y="27432"/>
                </a:cubicBezTo>
                <a:cubicBezTo>
                  <a:pt x="-1240" y="20554"/>
                  <a:pt x="-2351" y="807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5212080"/>
                      <a:gd name="connsiteY0" fmla="*/ 0 h 27432"/>
                      <a:gd name="connsiteX1" fmla="*/ 599389 w 5212080"/>
                      <a:gd name="connsiteY1" fmla="*/ 0 h 27432"/>
                      <a:gd name="connsiteX2" fmla="*/ 1198778 w 5212080"/>
                      <a:gd name="connsiteY2" fmla="*/ 0 h 27432"/>
                      <a:gd name="connsiteX3" fmla="*/ 1954530 w 5212080"/>
                      <a:gd name="connsiteY3" fmla="*/ 0 h 27432"/>
                      <a:gd name="connsiteX4" fmla="*/ 2501798 w 5212080"/>
                      <a:gd name="connsiteY4" fmla="*/ 0 h 27432"/>
                      <a:gd name="connsiteX5" fmla="*/ 3049067 w 5212080"/>
                      <a:gd name="connsiteY5" fmla="*/ 0 h 27432"/>
                      <a:gd name="connsiteX6" fmla="*/ 3700577 w 5212080"/>
                      <a:gd name="connsiteY6" fmla="*/ 0 h 27432"/>
                      <a:gd name="connsiteX7" fmla="*/ 4247845 w 5212080"/>
                      <a:gd name="connsiteY7" fmla="*/ 0 h 27432"/>
                      <a:gd name="connsiteX8" fmla="*/ 5212080 w 5212080"/>
                      <a:gd name="connsiteY8" fmla="*/ 0 h 27432"/>
                      <a:gd name="connsiteX9" fmla="*/ 5212080 w 5212080"/>
                      <a:gd name="connsiteY9" fmla="*/ 27432 h 27432"/>
                      <a:gd name="connsiteX10" fmla="*/ 4664812 w 5212080"/>
                      <a:gd name="connsiteY10" fmla="*/ 27432 h 27432"/>
                      <a:gd name="connsiteX11" fmla="*/ 4117543 w 5212080"/>
                      <a:gd name="connsiteY11" fmla="*/ 27432 h 27432"/>
                      <a:gd name="connsiteX12" fmla="*/ 3466033 w 5212080"/>
                      <a:gd name="connsiteY12" fmla="*/ 27432 h 27432"/>
                      <a:gd name="connsiteX13" fmla="*/ 2918765 w 5212080"/>
                      <a:gd name="connsiteY13" fmla="*/ 27432 h 27432"/>
                      <a:gd name="connsiteX14" fmla="*/ 2423617 w 5212080"/>
                      <a:gd name="connsiteY14" fmla="*/ 27432 h 27432"/>
                      <a:gd name="connsiteX15" fmla="*/ 1772107 w 5212080"/>
                      <a:gd name="connsiteY15" fmla="*/ 27432 h 27432"/>
                      <a:gd name="connsiteX16" fmla="*/ 1120597 w 5212080"/>
                      <a:gd name="connsiteY16" fmla="*/ 27432 h 27432"/>
                      <a:gd name="connsiteX17" fmla="*/ 0 w 5212080"/>
                      <a:gd name="connsiteY17" fmla="*/ 27432 h 27432"/>
                      <a:gd name="connsiteX18" fmla="*/ 0 w 5212080"/>
                      <a:gd name="connsiteY1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212080" h="27432" fill="none" extrusionOk="0">
                        <a:moveTo>
                          <a:pt x="0" y="0"/>
                        </a:moveTo>
                        <a:cubicBezTo>
                          <a:pt x="128838" y="-11329"/>
                          <a:pt x="306779" y="5198"/>
                          <a:pt x="599389" y="0"/>
                        </a:cubicBezTo>
                        <a:cubicBezTo>
                          <a:pt x="891999" y="-5198"/>
                          <a:pt x="916635" y="-24425"/>
                          <a:pt x="1198778" y="0"/>
                        </a:cubicBezTo>
                        <a:cubicBezTo>
                          <a:pt x="1480921" y="24425"/>
                          <a:pt x="1761605" y="-17440"/>
                          <a:pt x="1954530" y="0"/>
                        </a:cubicBezTo>
                        <a:cubicBezTo>
                          <a:pt x="2147455" y="17440"/>
                          <a:pt x="2239112" y="-16223"/>
                          <a:pt x="2501798" y="0"/>
                        </a:cubicBezTo>
                        <a:cubicBezTo>
                          <a:pt x="2764484" y="16223"/>
                          <a:pt x="2838074" y="12987"/>
                          <a:pt x="3049067" y="0"/>
                        </a:cubicBezTo>
                        <a:cubicBezTo>
                          <a:pt x="3260060" y="-12987"/>
                          <a:pt x="3470388" y="-15138"/>
                          <a:pt x="3700577" y="0"/>
                        </a:cubicBezTo>
                        <a:cubicBezTo>
                          <a:pt x="3930766" y="15138"/>
                          <a:pt x="4052672" y="-14938"/>
                          <a:pt x="4247845" y="0"/>
                        </a:cubicBezTo>
                        <a:cubicBezTo>
                          <a:pt x="4443018" y="14938"/>
                          <a:pt x="4730158" y="-1623"/>
                          <a:pt x="5212080" y="0"/>
                        </a:cubicBezTo>
                        <a:cubicBezTo>
                          <a:pt x="5212790" y="9050"/>
                          <a:pt x="5211442" y="21151"/>
                          <a:pt x="5212080" y="27432"/>
                        </a:cubicBezTo>
                        <a:cubicBezTo>
                          <a:pt x="4991075" y="27722"/>
                          <a:pt x="4932008" y="37429"/>
                          <a:pt x="4664812" y="27432"/>
                        </a:cubicBezTo>
                        <a:cubicBezTo>
                          <a:pt x="4397616" y="17435"/>
                          <a:pt x="4374940" y="47585"/>
                          <a:pt x="4117543" y="27432"/>
                        </a:cubicBezTo>
                        <a:cubicBezTo>
                          <a:pt x="3860146" y="7279"/>
                          <a:pt x="3773367" y="36569"/>
                          <a:pt x="3466033" y="27432"/>
                        </a:cubicBezTo>
                        <a:cubicBezTo>
                          <a:pt x="3158699" y="18296"/>
                          <a:pt x="3137854" y="54523"/>
                          <a:pt x="2918765" y="27432"/>
                        </a:cubicBezTo>
                        <a:cubicBezTo>
                          <a:pt x="2699676" y="341"/>
                          <a:pt x="2536311" y="13149"/>
                          <a:pt x="2423617" y="27432"/>
                        </a:cubicBezTo>
                        <a:cubicBezTo>
                          <a:pt x="2310923" y="41715"/>
                          <a:pt x="2021228" y="23141"/>
                          <a:pt x="1772107" y="27432"/>
                        </a:cubicBezTo>
                        <a:cubicBezTo>
                          <a:pt x="1522986" y="31724"/>
                          <a:pt x="1317107" y="20364"/>
                          <a:pt x="1120597" y="27432"/>
                        </a:cubicBezTo>
                        <a:cubicBezTo>
                          <a:pt x="924087" y="34501"/>
                          <a:pt x="454536" y="8495"/>
                          <a:pt x="0" y="27432"/>
                        </a:cubicBezTo>
                        <a:cubicBezTo>
                          <a:pt x="-1228" y="21145"/>
                          <a:pt x="-815" y="8816"/>
                          <a:pt x="0" y="0"/>
                        </a:cubicBezTo>
                        <a:close/>
                      </a:path>
                      <a:path w="5212080" h="27432" stroke="0" extrusionOk="0">
                        <a:moveTo>
                          <a:pt x="0" y="0"/>
                        </a:moveTo>
                        <a:cubicBezTo>
                          <a:pt x="233695" y="-764"/>
                          <a:pt x="364103" y="24957"/>
                          <a:pt x="547268" y="0"/>
                        </a:cubicBezTo>
                        <a:cubicBezTo>
                          <a:pt x="730433" y="-24957"/>
                          <a:pt x="937737" y="-21107"/>
                          <a:pt x="1303020" y="0"/>
                        </a:cubicBezTo>
                        <a:cubicBezTo>
                          <a:pt x="1668303" y="21107"/>
                          <a:pt x="1620404" y="13071"/>
                          <a:pt x="1798168" y="0"/>
                        </a:cubicBezTo>
                        <a:cubicBezTo>
                          <a:pt x="1975932" y="-13071"/>
                          <a:pt x="2090998" y="4232"/>
                          <a:pt x="2293315" y="0"/>
                        </a:cubicBezTo>
                        <a:cubicBezTo>
                          <a:pt x="2495632" y="-4232"/>
                          <a:pt x="2738710" y="-17332"/>
                          <a:pt x="2944825" y="0"/>
                        </a:cubicBezTo>
                        <a:cubicBezTo>
                          <a:pt x="3150940" y="17332"/>
                          <a:pt x="3308101" y="26665"/>
                          <a:pt x="3544214" y="0"/>
                        </a:cubicBezTo>
                        <a:cubicBezTo>
                          <a:pt x="3780327" y="-26665"/>
                          <a:pt x="4028425" y="-24303"/>
                          <a:pt x="4247845" y="0"/>
                        </a:cubicBezTo>
                        <a:cubicBezTo>
                          <a:pt x="4467265" y="24303"/>
                          <a:pt x="4779418" y="33057"/>
                          <a:pt x="5212080" y="0"/>
                        </a:cubicBezTo>
                        <a:cubicBezTo>
                          <a:pt x="5212137" y="6776"/>
                          <a:pt x="5210915" y="20935"/>
                          <a:pt x="5212080" y="27432"/>
                        </a:cubicBezTo>
                        <a:cubicBezTo>
                          <a:pt x="4921467" y="60248"/>
                          <a:pt x="4631077" y="62273"/>
                          <a:pt x="4456328" y="27432"/>
                        </a:cubicBezTo>
                        <a:cubicBezTo>
                          <a:pt x="4281579" y="-7409"/>
                          <a:pt x="4048724" y="47667"/>
                          <a:pt x="3856939" y="27432"/>
                        </a:cubicBezTo>
                        <a:cubicBezTo>
                          <a:pt x="3665154" y="7197"/>
                          <a:pt x="3498754" y="15866"/>
                          <a:pt x="3257550" y="27432"/>
                        </a:cubicBezTo>
                        <a:cubicBezTo>
                          <a:pt x="3016346" y="38998"/>
                          <a:pt x="2854089" y="39360"/>
                          <a:pt x="2710282" y="27432"/>
                        </a:cubicBezTo>
                        <a:cubicBezTo>
                          <a:pt x="2566475" y="15504"/>
                          <a:pt x="2336282" y="56792"/>
                          <a:pt x="2110892" y="27432"/>
                        </a:cubicBezTo>
                        <a:cubicBezTo>
                          <a:pt x="1885502" y="-1928"/>
                          <a:pt x="1825148" y="42061"/>
                          <a:pt x="1615745" y="27432"/>
                        </a:cubicBezTo>
                        <a:cubicBezTo>
                          <a:pt x="1406342" y="12803"/>
                          <a:pt x="1193655" y="44031"/>
                          <a:pt x="1016356" y="27432"/>
                        </a:cubicBezTo>
                        <a:cubicBezTo>
                          <a:pt x="839057" y="10833"/>
                          <a:pt x="292902" y="7819"/>
                          <a:pt x="0" y="27432"/>
                        </a:cubicBezTo>
                        <a:cubicBezTo>
                          <a:pt x="-234" y="21031"/>
                          <a:pt x="-921" y="6323"/>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023C627-0A99-571F-C9D7-8098AD849F67}"/>
              </a:ext>
            </a:extLst>
          </p:cNvPr>
          <p:cNvPicPr>
            <a:picLocks noChangeAspect="1"/>
          </p:cNvPicPr>
          <p:nvPr/>
        </p:nvPicPr>
        <p:blipFill rotWithShape="1">
          <a:blip r:embed="rId3"/>
          <a:srcRect l="15745"/>
          <a:stretch/>
        </p:blipFill>
        <p:spPr>
          <a:xfrm>
            <a:off x="7967553" y="10"/>
            <a:ext cx="10318162" cy="10286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extBox 12">
            <a:extLst>
              <a:ext uri="{FF2B5EF4-FFF2-40B4-BE49-F238E27FC236}">
                <a16:creationId xmlns:a16="http://schemas.microsoft.com/office/drawing/2014/main" id="{EA861A2D-B2E8-18F7-3B56-731917CB99A8}"/>
              </a:ext>
            </a:extLst>
          </p:cNvPr>
          <p:cNvSpPr txBox="1"/>
          <p:nvPr/>
        </p:nvSpPr>
        <p:spPr>
          <a:xfrm>
            <a:off x="960120" y="4686300"/>
            <a:ext cx="10744200" cy="110799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72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Chủ</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đề</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của</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bài</a:t>
            </a:r>
            <a:r>
              <a:rPr kumimoji="0" lang="en-US" sz="7200" b="0" i="0" u="none" strike="noStrike" kern="1200" cap="none" spc="0" normalizeH="0" noProof="0" dirty="0">
                <a:ln>
                  <a:noFill/>
                </a:ln>
                <a:solidFill>
                  <a:srgbClr val="493423"/>
                </a:solidFill>
                <a:effectLst/>
                <a:uLnTx/>
                <a:uFillTx/>
                <a:latin typeface="#9Slide05 Brannboll Ny" panose="02000000000000000000" pitchFamily="2" charset="0"/>
                <a:ea typeface="+mn-ea"/>
                <a:cs typeface="+mn-cs"/>
              </a:rPr>
              <a:t> </a:t>
            </a:r>
            <a:r>
              <a:rPr kumimoji="0" lang="en-US" sz="7200" b="0" i="0" u="none" strike="noStrike" kern="1200" cap="none" spc="0" normalizeH="0" noProof="0" dirty="0" err="1">
                <a:ln>
                  <a:noFill/>
                </a:ln>
                <a:solidFill>
                  <a:srgbClr val="493423"/>
                </a:solidFill>
                <a:effectLst/>
                <a:uLnTx/>
                <a:uFillTx/>
                <a:latin typeface="#9Slide05 Brannboll Ny" panose="02000000000000000000" pitchFamily="2" charset="0"/>
                <a:ea typeface="+mn-ea"/>
                <a:cs typeface="+mn-cs"/>
              </a:rPr>
              <a:t>thơ</a:t>
            </a:r>
            <a:endParaRPr kumimoji="0" lang="en-US" sz="72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6" name="TextBox 12">
            <a:extLst>
              <a:ext uri="{FF2B5EF4-FFF2-40B4-BE49-F238E27FC236}">
                <a16:creationId xmlns:a16="http://schemas.microsoft.com/office/drawing/2014/main" id="{7A64A172-3925-4A9C-FC42-26E4E6391012}"/>
              </a:ext>
            </a:extLst>
          </p:cNvPr>
          <p:cNvSpPr txBox="1"/>
          <p:nvPr/>
        </p:nvSpPr>
        <p:spPr>
          <a:xfrm>
            <a:off x="970511" y="2247900"/>
            <a:ext cx="1992976" cy="1139073"/>
          </a:xfrm>
          <a:custGeom>
            <a:avLst/>
            <a:gdLst>
              <a:gd name="connsiteX0" fmla="*/ 0 w 1992976"/>
              <a:gd name="connsiteY0" fmla="*/ 0 h 1139073"/>
              <a:gd name="connsiteX1" fmla="*/ 1992976 w 1992976"/>
              <a:gd name="connsiteY1" fmla="*/ 0 h 1139073"/>
              <a:gd name="connsiteX2" fmla="*/ 1992976 w 1992976"/>
              <a:gd name="connsiteY2" fmla="*/ 1139073 h 1139073"/>
              <a:gd name="connsiteX3" fmla="*/ 0 w 1992976"/>
              <a:gd name="connsiteY3" fmla="*/ 1139073 h 1139073"/>
              <a:gd name="connsiteX4" fmla="*/ 0 w 1992976"/>
              <a:gd name="connsiteY4" fmla="*/ 0 h 113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2976" h="1139073" fill="none" extrusionOk="0">
                <a:moveTo>
                  <a:pt x="0" y="0"/>
                </a:moveTo>
                <a:cubicBezTo>
                  <a:pt x="484351" y="5241"/>
                  <a:pt x="1639761" y="-74092"/>
                  <a:pt x="1992976" y="0"/>
                </a:cubicBezTo>
                <a:cubicBezTo>
                  <a:pt x="2059226" y="409926"/>
                  <a:pt x="2009721" y="806928"/>
                  <a:pt x="1992976" y="1139073"/>
                </a:cubicBezTo>
                <a:cubicBezTo>
                  <a:pt x="1608667" y="993567"/>
                  <a:pt x="763058" y="1118959"/>
                  <a:pt x="0" y="1139073"/>
                </a:cubicBezTo>
                <a:cubicBezTo>
                  <a:pt x="-5104" y="769592"/>
                  <a:pt x="99960" y="151997"/>
                  <a:pt x="0" y="0"/>
                </a:cubicBezTo>
                <a:close/>
              </a:path>
              <a:path w="1992976" h="1139073" stroke="0" extrusionOk="0">
                <a:moveTo>
                  <a:pt x="0" y="0"/>
                </a:moveTo>
                <a:cubicBezTo>
                  <a:pt x="629449" y="122814"/>
                  <a:pt x="1088277" y="120343"/>
                  <a:pt x="1992976" y="0"/>
                </a:cubicBezTo>
                <a:cubicBezTo>
                  <a:pt x="2066763" y="262510"/>
                  <a:pt x="1962139" y="920356"/>
                  <a:pt x="1992976" y="1139073"/>
                </a:cubicBezTo>
                <a:cubicBezTo>
                  <a:pt x="1568929" y="1242281"/>
                  <a:pt x="373626" y="1253229"/>
                  <a:pt x="0" y="1139073"/>
                </a:cubicBezTo>
                <a:cubicBezTo>
                  <a:pt x="-66301" y="570218"/>
                  <a:pt x="-36039" y="408219"/>
                  <a:pt x="0" y="0"/>
                </a:cubicBezTo>
                <a:close/>
              </a:path>
            </a:pathLst>
          </a:custGeom>
          <a:ln>
            <a:solidFill>
              <a:srgbClr val="C0504D"/>
            </a:solidFill>
            <a:extLst>
              <a:ext uri="{C807C97D-BFC1-408E-A445-0C87EB9F89A2}">
                <ask:lineSketchStyleProp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4.</a:t>
            </a:r>
          </a:p>
        </p:txBody>
      </p:sp>
    </p:spTree>
    <p:extLst>
      <p:ext uri="{BB962C8B-B14F-4D97-AF65-F5344CB8AC3E}">
        <p14:creationId xmlns:p14="http://schemas.microsoft.com/office/powerpoint/2010/main" val="1337052914"/>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6D954-9068-6A36-5787-5B09B331E514}"/>
              </a:ext>
            </a:extLst>
          </p:cNvPr>
          <p:cNvPicPr>
            <a:picLocks noChangeAspect="1"/>
          </p:cNvPicPr>
          <p:nvPr/>
        </p:nvPicPr>
        <p:blipFill rotWithShape="1">
          <a:blip r:embed="rId3"/>
          <a:srcRect l="3855" r="18572" b="1"/>
          <a:stretch/>
        </p:blipFill>
        <p:spPr>
          <a:xfrm>
            <a:off x="3" y="2380"/>
            <a:ext cx="9143998" cy="1028462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Rectangle 4"/>
          <p:cNvSpPr/>
          <p:nvPr/>
        </p:nvSpPr>
        <p:spPr>
          <a:xfrm>
            <a:off x="9677400" y="419100"/>
            <a:ext cx="7937494" cy="1524000"/>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vọng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đôi</a:t>
            </a:r>
            <a:endParaRPr lang="en-US" sz="4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487A57E-888E-E5DA-0070-0E3460725691}"/>
              </a:ext>
            </a:extLst>
          </p:cNvPr>
          <p:cNvSpPr/>
          <p:nvPr/>
        </p:nvSpPr>
        <p:spPr>
          <a:xfrm>
            <a:off x="9677400" y="3924300"/>
            <a:ext cx="7937494" cy="5629273"/>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đây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quốc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riêng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con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phụ</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nữ</a:t>
            </a:r>
            <a:r>
              <a:rPr lang="en-US" sz="4400" dirty="0">
                <a:latin typeface="Times New Roman" panose="02020603050405020304" pitchFamily="18" charset="0"/>
                <a:cs typeface="Times New Roman" panose="02020603050405020304" pitchFamily="18" charset="0"/>
              </a:rPr>
              <a:t>).</a:t>
            </a:r>
          </a:p>
        </p:txBody>
      </p:sp>
      <p:sp>
        <p:nvSpPr>
          <p:cNvPr id="6" name="Rectangle 5">
            <a:extLst>
              <a:ext uri="{FF2B5EF4-FFF2-40B4-BE49-F238E27FC236}">
                <a16:creationId xmlns:a16="http://schemas.microsoft.com/office/drawing/2014/main" id="{9382CD9B-61D4-BEE3-9388-268246A73A91}"/>
              </a:ext>
            </a:extLst>
          </p:cNvPr>
          <p:cNvSpPr/>
          <p:nvPr/>
        </p:nvSpPr>
        <p:spPr>
          <a:xfrm>
            <a:off x="9677400" y="1977736"/>
            <a:ext cx="7937494" cy="1392382"/>
          </a:xfrm>
          <a:prstGeom prst="rect">
            <a:avLst/>
          </a:prstGeom>
        </p:spPr>
        <p:txBody>
          <a:bodyPr vert="horz" lIns="91440" tIns="45720" rIns="91440" bIns="45720" rtlCol="0">
            <a:noAutofit/>
          </a:bodyPr>
          <a:lstStyle/>
          <a:p>
            <a:pPr algn="just">
              <a:lnSpc>
                <a:spcPct val="90000"/>
              </a:lnSpc>
              <a:spcAft>
                <a:spcPts val="600"/>
              </a:spcAf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bẽo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đời</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20653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765982846"/>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a:t>
            </a:r>
          </a:p>
          <a:p>
            <a:pPr marL="0" lvl="0" indent="0" algn="ct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707107533"/>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txBody>
          <a:bodyPr/>
          <a:lstStyle/>
          <a:p>
            <a:endParaRPr lang="en-US"/>
          </a:p>
        </p:txBody>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txBody>
          <a:bodyPr/>
          <a:lstStyle/>
          <a:p>
            <a:endParaRPr lang="en-US"/>
          </a:p>
        </p:txBody>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txBody>
          <a:bodyPr/>
          <a:lstStyle/>
          <a:p>
            <a:endParaRPr lang="en-US"/>
          </a:p>
        </p:txBody>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1. </a:t>
            </a:r>
            <a:r>
              <a:rPr lang="en-US" sz="8500" spc="-263" dirty="0" err="1">
                <a:solidFill>
                  <a:srgbClr val="60311B"/>
                </a:solidFill>
                <a:latin typeface="#9Slide06 Thillends" pitchFamily="2" charset="0"/>
              </a:rPr>
              <a:t>Nghệ</a:t>
            </a:r>
            <a:r>
              <a:rPr lang="en-US" sz="8500" spc="-263" dirty="0">
                <a:solidFill>
                  <a:srgbClr val="60311B"/>
                </a:solidFill>
                <a:latin typeface="#9Slide06 Thillends" pitchFamily="2" charset="0"/>
              </a:rPr>
              <a:t> </a:t>
            </a:r>
            <a:r>
              <a:rPr lang="en-US" sz="8500" spc="-263" dirty="0" err="1">
                <a:solidFill>
                  <a:srgbClr val="60311B"/>
                </a:solidFill>
                <a:latin typeface="#9Slide06 Thillends" pitchFamily="2" charset="0"/>
              </a:rPr>
              <a:t>thuật</a:t>
            </a:r>
            <a:endParaRPr lang="en-US" sz="8500" spc="-263" dirty="0">
              <a:solidFill>
                <a:srgbClr val="60311B"/>
              </a:solidFill>
              <a:latin typeface="#9Slide06 Thillends" pitchFamily="2" charset="0"/>
            </a:endParaRPr>
          </a:p>
        </p:txBody>
      </p:sp>
      <p:sp>
        <p:nvSpPr>
          <p:cNvPr id="15" name="TextBox 12">
            <a:extLst>
              <a:ext uri="{FF2B5EF4-FFF2-40B4-BE49-F238E27FC236}">
                <a16:creationId xmlns:a16="http://schemas.microsoft.com/office/drawing/2014/main" id="{8EDE5AF5-FCE2-30A7-4E24-563AB60D34D0}"/>
              </a:ext>
            </a:extLst>
          </p:cNvPr>
          <p:cNvSpPr txBox="1"/>
          <p:nvPr/>
        </p:nvSpPr>
        <p:spPr>
          <a:xfrm>
            <a:off x="1143001" y="4000500"/>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Thất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ngôn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tứ</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tuyệt</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17" name="TextBox 12">
            <a:extLst>
              <a:ext uri="{FF2B5EF4-FFF2-40B4-BE49-F238E27FC236}">
                <a16:creationId xmlns:a16="http://schemas.microsoft.com/office/drawing/2014/main" id="{4A187CB7-74BB-FF72-C23B-FB0868EAF0EF}"/>
              </a:ext>
            </a:extLst>
          </p:cNvPr>
          <p:cNvSpPr txBox="1"/>
          <p:nvPr/>
        </p:nvSpPr>
        <p:spPr>
          <a:xfrm>
            <a:off x="6431516" y="3982932"/>
            <a:ext cx="4724400" cy="2462213"/>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a:t>
            </a:r>
            <a:r>
              <a:rPr lang="en-US" sz="4400" dirty="0">
                <a:latin typeface="Times New Roman" panose="02020603050405020304" pitchFamily="18" charset="0"/>
                <a:cs typeface="Times New Roman" panose="02020603050405020304" pitchFamily="18" charset="0"/>
              </a:rPr>
              <a:t>g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dấu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id="{BC7D4922-6013-85B4-4200-67598B96419E}"/>
              </a:ext>
            </a:extLst>
          </p:cNvPr>
          <p:cNvSpPr txBox="1"/>
          <p:nvPr/>
        </p:nvSpPr>
        <p:spPr>
          <a:xfrm>
            <a:off x="12115800" y="3980453"/>
            <a:ext cx="4724400" cy="2708434"/>
          </a:xfrm>
          <a:prstGeom prst="rect">
            <a:avLst/>
          </a:prstGeom>
        </p:spPr>
        <p:txBody>
          <a:bodyPr wrap="square" lIns="0" tIns="0" rIns="0" bIns="0" rtlCol="0" anchor="t">
            <a:spAutoFit/>
          </a:bodyPr>
          <a:lstStyle/>
          <a:p>
            <a:pPr lvl="0" algn="just">
              <a:defRPr/>
            </a:pP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Vận</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dụng</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400"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4400" dirty="0">
                <a:solidFill>
                  <a:prstClr val="black">
                    <a:lumMod val="95000"/>
                    <a:lumOff val="5000"/>
                  </a:prstClr>
                </a:solidFill>
                <a:latin typeface="Times New Roman" panose="02020603050405020304" pitchFamily="18" charset="0"/>
                <a:cs typeface="Times New Roman" panose="02020603050405020304" pitchFamily="18" charset="0"/>
              </a:rPr>
              <a:t> </a:t>
            </a:r>
            <a:r>
              <a:rPr lang="vi-VN" sz="4400" dirty="0">
                <a:solidFill>
                  <a:prstClr val="black">
                    <a:lumMod val="95000"/>
                    <a:lumOff val="5000"/>
                  </a:prstClr>
                </a:solidFill>
                <a:latin typeface="Times New Roman" panose="02020603050405020304" pitchFamily="18" charset="0"/>
                <a:cs typeface="Times New Roman" panose="02020603050405020304" pitchFamily="18" charset="0"/>
              </a:rPr>
              <a:t>từ ngữ liên quan đến ca dao, tục ngữ, thành ngữ. </a:t>
            </a:r>
          </a:p>
        </p:txBody>
      </p:sp>
      <p:sp>
        <p:nvSpPr>
          <p:cNvPr id="2" name="Freeform 7">
            <a:extLst>
              <a:ext uri="{FF2B5EF4-FFF2-40B4-BE49-F238E27FC236}">
                <a16:creationId xmlns:a16="http://schemas.microsoft.com/office/drawing/2014/main" id="{0DF37011-049F-C9E2-CBAC-4E1E5187A800}"/>
              </a:ext>
            </a:extLst>
          </p:cNvPr>
          <p:cNvSpPr/>
          <p:nvPr/>
        </p:nvSpPr>
        <p:spPr>
          <a:xfrm>
            <a:off x="12115800" y="5641975"/>
            <a:ext cx="7987249" cy="5071903"/>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3"/>
            <a:stretch>
              <a:fillRect/>
            </a:stretch>
          </a:blipFill>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txBody>
          <a:bodyPr/>
          <a:lstStyle/>
          <a:p>
            <a:endParaRPr lang="en-US"/>
          </a:p>
        </p:txBody>
      </p:sp>
      <p:sp>
        <p:nvSpPr>
          <p:cNvPr id="4" name="Freeform 4"/>
          <p:cNvSpPr/>
          <p:nvPr/>
        </p:nvSpPr>
        <p:spPr>
          <a:xfrm>
            <a:off x="6514657" y="3548233"/>
            <a:ext cx="5255858" cy="5071903"/>
          </a:xfrm>
          <a:custGeom>
            <a:avLst/>
            <a:gdLst/>
            <a:ahLst/>
            <a:cxnLst/>
            <a:rect l="l" t="t" r="r" b="b"/>
            <a:pathLst>
              <a:path w="5255858" h="5071903">
                <a:moveTo>
                  <a:pt x="0" y="0"/>
                </a:moveTo>
                <a:lnTo>
                  <a:pt x="5255857" y="0"/>
                </a:lnTo>
                <a:lnTo>
                  <a:pt x="5255857" y="5071902"/>
                </a:lnTo>
                <a:lnTo>
                  <a:pt x="0" y="5071902"/>
                </a:lnTo>
                <a:lnTo>
                  <a:pt x="0" y="0"/>
                </a:lnTo>
                <a:close/>
              </a:path>
            </a:pathLst>
          </a:custGeom>
          <a:solidFill>
            <a:srgbClr val="F9F6F2"/>
          </a:solidFill>
        </p:spPr>
        <p:txBody>
          <a:bodyPr/>
          <a:lstStyle/>
          <a:p>
            <a:endParaRPr lang="en-US"/>
          </a:p>
        </p:txBody>
      </p:sp>
      <p:sp>
        <p:nvSpPr>
          <p:cNvPr id="5" name="Freeform 5"/>
          <p:cNvSpPr/>
          <p:nvPr/>
        </p:nvSpPr>
        <p:spPr>
          <a:xfrm>
            <a:off x="12003442" y="3548233"/>
            <a:ext cx="5255858" cy="5071903"/>
          </a:xfrm>
          <a:custGeom>
            <a:avLst/>
            <a:gdLst/>
            <a:ahLst/>
            <a:cxnLst/>
            <a:rect l="l" t="t" r="r" b="b"/>
            <a:pathLst>
              <a:path w="5255858" h="5071903">
                <a:moveTo>
                  <a:pt x="0" y="0"/>
                </a:moveTo>
                <a:lnTo>
                  <a:pt x="5255858" y="0"/>
                </a:lnTo>
                <a:lnTo>
                  <a:pt x="5255858" y="5071902"/>
                </a:lnTo>
                <a:lnTo>
                  <a:pt x="0" y="5071902"/>
                </a:lnTo>
                <a:lnTo>
                  <a:pt x="0" y="0"/>
                </a:lnTo>
                <a:close/>
              </a:path>
            </a:pathLst>
          </a:custGeom>
          <a:solidFill>
            <a:srgbClr val="F9F6F2"/>
          </a:solidFill>
        </p:spPr>
        <p:txBody>
          <a:bodyPr/>
          <a:lstStyle/>
          <a:p>
            <a:endParaRPr lang="en-US"/>
          </a:p>
        </p:txBody>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p>
        </p:txBody>
      </p:sp>
      <p:sp>
        <p:nvSpPr>
          <p:cNvPr id="15" name="TextBox 12">
            <a:extLst>
              <a:ext uri="{FF2B5EF4-FFF2-40B4-BE49-F238E27FC236}">
                <a16:creationId xmlns:a16="http://schemas.microsoft.com/office/drawing/2014/main" id="{8EDE5AF5-FCE2-30A7-4E24-563AB60D34D0}"/>
              </a:ext>
            </a:extLst>
          </p:cNvPr>
          <p:cNvSpPr txBox="1"/>
          <p:nvPr/>
        </p:nvSpPr>
        <p:spPr>
          <a:xfrm>
            <a:off x="1143001" y="4000500"/>
            <a:ext cx="4724400" cy="3282950"/>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gắn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liền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với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trầu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Việt</a:t>
            </a:r>
            <a:endParaRPr lang="en-US" sz="4400" dirty="0">
              <a:latin typeface="Times New Roman" panose="02020603050405020304" pitchFamily="18" charset="0"/>
              <a:cs typeface="Times New Roman" panose="02020603050405020304" pitchFamily="18" charset="0"/>
            </a:endParaRPr>
          </a:p>
        </p:txBody>
      </p:sp>
      <p:sp>
        <p:nvSpPr>
          <p:cNvPr id="17" name="TextBox 12">
            <a:extLst>
              <a:ext uri="{FF2B5EF4-FFF2-40B4-BE49-F238E27FC236}">
                <a16:creationId xmlns:a16="http://schemas.microsoft.com/office/drawing/2014/main" id="{4A187CB7-74BB-FF72-C23B-FB0868EAF0EF}"/>
              </a:ext>
            </a:extLst>
          </p:cNvPr>
          <p:cNvSpPr txBox="1"/>
          <p:nvPr/>
        </p:nvSpPr>
        <p:spPr>
          <a:xfrm>
            <a:off x="6431516" y="3982932"/>
            <a:ext cx="4724400" cy="4103688"/>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Là</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tiếng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nói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bênh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vực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số</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bi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thảm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người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nữ</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xã</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hội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cũ</a:t>
            </a:r>
            <a:endPar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8" name="TextBox 12">
            <a:extLst>
              <a:ext uri="{FF2B5EF4-FFF2-40B4-BE49-F238E27FC236}">
                <a16:creationId xmlns:a16="http://schemas.microsoft.com/office/drawing/2014/main" id="{BC7D4922-6013-85B4-4200-67598B96419E}"/>
              </a:ext>
            </a:extLst>
          </p:cNvPr>
          <p:cNvSpPr txBox="1"/>
          <p:nvPr/>
        </p:nvSpPr>
        <p:spPr>
          <a:xfrm>
            <a:off x="12115800" y="3980453"/>
            <a:ext cx="4724400" cy="1641475"/>
          </a:xfrm>
          <a:prstGeom prst="rect">
            <a:avLst/>
          </a:prstGeom>
        </p:spPr>
        <p:txBody>
          <a:bodyPr wrap="square" lIns="0" tIns="0" rIns="0" bIns="0" rtlCol="0" anchor="t">
            <a:spAutoFit/>
          </a:bodyPr>
          <a:lstStyle/>
          <a:p>
            <a:pPr marL="496569" marR="0" lvl="1" indent="0" algn="just" defTabSz="914400" rtl="0" eaLnBrk="1" fontAlgn="auto" latinLnBrk="0" hangingPunct="1">
              <a:lnSpc>
                <a:spcPts val="6439"/>
              </a:lnSpc>
              <a:spcBef>
                <a:spcPts val="0"/>
              </a:spcBef>
              <a:spcAft>
                <a:spcPts val="0"/>
              </a:spcAft>
              <a:buClrTx/>
              <a:buSzTx/>
              <a:buFontTx/>
              <a:buNone/>
              <a:tabLst/>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sự</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tính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giả</a:t>
            </a:r>
            <a:endParaRPr kumimoji="0" lang="en-US" sz="4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4">
            <a:extLst>
              <a:ext uri="{FF2B5EF4-FFF2-40B4-BE49-F238E27FC236}">
                <a16:creationId xmlns:a16="http://schemas.microsoft.com/office/drawing/2014/main" id="{814EEC1E-305D-1177-F058-45C661FFF891}"/>
              </a:ext>
            </a:extLst>
          </p:cNvPr>
          <p:cNvSpPr/>
          <p:nvPr/>
        </p:nvSpPr>
        <p:spPr>
          <a:xfrm rot="17690544">
            <a:off x="1946032" y="46332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200005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6743700"/>
            <a:ext cx="17221200" cy="2123658"/>
          </a:xfrm>
          <a:prstGeom prst="rect">
            <a:avLst/>
          </a:prstGeom>
        </p:spPr>
        <p:txBody>
          <a:bodyPr wrap="square">
            <a:spAutoFit/>
          </a:bodyPr>
          <a:lstStyle/>
          <a:p>
            <a:pPr algn="just"/>
            <a:r>
              <a:rPr lang="vi-VN" sz="4400" b="1" dirty="0">
                <a:solidFill>
                  <a:schemeClr val="tx1">
                    <a:lumMod val="95000"/>
                    <a:lumOff val="5000"/>
                  </a:schemeClr>
                </a:solidFill>
                <a:latin typeface="+mj-lt"/>
              </a:rPr>
              <a:t>Đề bài:</a:t>
            </a:r>
            <a:r>
              <a:rPr lang="vi-VN" sz="4400" dirty="0">
                <a:solidFill>
                  <a:schemeClr val="tx1">
                    <a:lumMod val="95000"/>
                    <a:lumOff val="5000"/>
                  </a:schemeClr>
                </a:solidFill>
                <a:latin typeface="+mj-lt"/>
              </a:rPr>
              <a:t> Hồ Xuân Hương viết về việc mời trầu nhưng là để nói chuyện tình cảm. Nêu lên điều tác giả muốn nói qua bài thơ này bằng một đoạn văn (khoảng 6 – 8 dòng).</a:t>
            </a:r>
            <a:endParaRPr lang="en-US" sz="4400" dirty="0">
              <a:solidFill>
                <a:schemeClr val="tx1">
                  <a:lumMod val="95000"/>
                  <a:lumOff val="5000"/>
                </a:schemeClr>
              </a:solidFill>
              <a:latin typeface="+mj-lt"/>
            </a:endParaRPr>
          </a:p>
        </p:txBody>
      </p:sp>
      <p:pic>
        <p:nvPicPr>
          <p:cNvPr id="5" name="Picture 4">
            <a:extLst>
              <a:ext uri="{FF2B5EF4-FFF2-40B4-BE49-F238E27FC236}">
                <a16:creationId xmlns:a16="http://schemas.microsoft.com/office/drawing/2014/main" id="{779D8F7D-C376-4181-2F90-1FAE270C46AA}"/>
              </a:ext>
            </a:extLst>
          </p:cNvPr>
          <p:cNvPicPr>
            <a:picLocks noChangeAspect="1"/>
          </p:cNvPicPr>
          <p:nvPr/>
        </p:nvPicPr>
        <p:blipFill rotWithShape="1">
          <a:blip r:embed="rId3"/>
          <a:srcRect t="7000" b="44304"/>
          <a:stretch/>
        </p:blipFill>
        <p:spPr>
          <a:xfrm>
            <a:off x="20" y="-46214"/>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176206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1943100"/>
            <a:ext cx="16230600" cy="6863417"/>
          </a:xfrm>
          <a:prstGeom prst="rect">
            <a:avLst/>
          </a:prstGeom>
        </p:spPr>
        <p:txBody>
          <a:bodyPr wrap="square">
            <a:spAutoFit/>
          </a:bodyPr>
          <a:lstStyle/>
          <a:p>
            <a:pPr algn="ct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Đoạn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sz="44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i="1" dirty="0" err="1">
                <a:solidFill>
                  <a:schemeClr val="tx1">
                    <a:lumMod val="95000"/>
                    <a:lumOff val="5000"/>
                  </a:schemeClr>
                </a:solidFill>
                <a:latin typeface="Times New Roman" panose="02020603050405020304" pitchFamily="18" charset="0"/>
                <a:cs typeface="Times New Roman" panose="02020603050405020304" pitchFamily="18" charset="0"/>
              </a:rPr>
              <a:t>khảo</a:t>
            </a:r>
            <a:endParaRPr lang="en-US" sz="4400" b="1" i="1"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a:r>
              <a:rPr lang="en-US" sz="4400" i="1" dirty="0">
                <a:solidFill>
                  <a:schemeClr val="tx1">
                    <a:lumMod val="95000"/>
                    <a:lumOff val="5000"/>
                  </a:schemeClr>
                </a:solidFill>
                <a:latin typeface="+mj-lt"/>
              </a:rPr>
              <a:t>     </a:t>
            </a:r>
            <a:r>
              <a:rPr lang="vi-VN" sz="4400" i="1" dirty="0">
                <a:solidFill>
                  <a:schemeClr val="tx1">
                    <a:lumMod val="95000"/>
                    <a:lumOff val="5000"/>
                  </a:schemeClr>
                </a:solidFill>
                <a:latin typeface="+mj-lt"/>
              </a:rPr>
              <a:t>Bài thơ </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“M</a:t>
            </a:r>
            <a:r>
              <a:rPr lang="vi-VN" sz="4400" i="1" dirty="0">
                <a:solidFill>
                  <a:schemeClr val="tx1">
                    <a:lumMod val="95000"/>
                    <a:lumOff val="5000"/>
                  </a:schemeClr>
                </a:solidFill>
                <a:latin typeface="+mj-lt"/>
              </a:rPr>
              <a:t>ời trầu</a:t>
            </a:r>
            <a:r>
              <a:rPr lang="en-US" sz="4400" i="1"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400" i="1" dirty="0">
                <a:solidFill>
                  <a:schemeClr val="tx1">
                    <a:lumMod val="95000"/>
                    <a:lumOff val="5000"/>
                  </a:schemeClr>
                </a:solidFill>
                <a:latin typeface="+mj-lt"/>
              </a:rPr>
              <a:t> là một thi phẩm xuất sắc được nhiều thế hệ bạn đọc yêu thích của Hồ Xuân Hương. Bài thơ Mời Trầu mang đậm phong cách thơ của bà, là tiếng nói bênh vực số phận bi thảm của người phụ nữ trong thời kì xưa. Chỉ với 4 câu thơ nhưng cũng đủ bộc lộ những tâm tư của bà về tình duyên và cuộc đời. Bài thơ nói lên được ý thức cá nhân, tinh thần đấu tranh đòi hạnh phúc của người phụ nữ trong xã hội phong kiến xưa mặc cho những hủ tục, những định kiến u ám của thời đại. Qua đó là một tiếng nói trân trọng người phụ nữ, trân trọng những giá trị và ước mơ của họ trước cuộc đời</a:t>
            </a:r>
            <a:endParaRPr lang="en-US" sz="4400" i="1" dirty="0">
              <a:solidFill>
                <a:schemeClr val="tx1">
                  <a:lumMod val="95000"/>
                  <a:lumOff val="5000"/>
                </a:schemeClr>
              </a:solidFill>
              <a:latin typeface="+mj-lt"/>
            </a:endParaRPr>
          </a:p>
        </p:txBody>
      </p:sp>
      <p:sp>
        <p:nvSpPr>
          <p:cNvPr id="3" name="Freeform 4">
            <a:extLst>
              <a:ext uri="{FF2B5EF4-FFF2-40B4-BE49-F238E27FC236}">
                <a16:creationId xmlns:a16="http://schemas.microsoft.com/office/drawing/2014/main" id="{1FC0952C-ED12-33AD-698A-9C9F7122FFC1}"/>
              </a:ext>
            </a:extLst>
          </p:cNvPr>
          <p:cNvSpPr/>
          <p:nvPr/>
        </p:nvSpPr>
        <p:spPr>
          <a:xfrm rot="17690544">
            <a:off x="13528433" y="-3409336"/>
            <a:ext cx="3538728" cy="8229600"/>
          </a:xfrm>
          <a:custGeom>
            <a:avLst/>
            <a:gdLst/>
            <a:ahLst/>
            <a:cxnLst/>
            <a:rect l="l" t="t" r="r" b="b"/>
            <a:pathLst>
              <a:path w="3538728" h="8229600">
                <a:moveTo>
                  <a:pt x="0" y="0"/>
                </a:moveTo>
                <a:lnTo>
                  <a:pt x="3538728" y="0"/>
                </a:lnTo>
                <a:lnTo>
                  <a:pt x="353872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598569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6302" y="2476500"/>
            <a:ext cx="10493654" cy="5509200"/>
          </a:xfrm>
          <a:prstGeom prst="rect">
            <a:avLst/>
          </a:prstGeom>
        </p:spPr>
        <p:txBody>
          <a:bodyPr wrap="square">
            <a:spAutoFit/>
          </a:bodyPr>
          <a:lstStyle/>
          <a:p>
            <a:pPr algn="just"/>
            <a:r>
              <a:rPr lang="vi-VN" sz="4400" dirty="0">
                <a:solidFill>
                  <a:srgbClr val="000000"/>
                </a:solidFill>
                <a:latin typeface="+mj-lt"/>
              </a:rPr>
              <a:t>Chỉ ra sự giống nhau và khác nhau về thể thơ, đề tài, thái độ của tác giả được thể hiện trong bài thơ </a:t>
            </a:r>
            <a:r>
              <a:rPr lang="vi-VN" sz="4400" i="1" dirty="0">
                <a:solidFill>
                  <a:srgbClr val="000000"/>
                </a:solidFill>
                <a:latin typeface="+mj-lt"/>
              </a:rPr>
              <a:t>Mời trầu</a:t>
            </a:r>
            <a:r>
              <a:rPr lang="vi-VN" sz="4400" dirty="0">
                <a:solidFill>
                  <a:srgbClr val="000000"/>
                </a:solidFill>
                <a:latin typeface="+mj-lt"/>
              </a:rPr>
              <a:t> của Hồ Xuân Hương với bài ca dao sau:</a:t>
            </a:r>
          </a:p>
          <a:p>
            <a:pPr algn="ctr"/>
            <a:r>
              <a:rPr lang="vi-VN" sz="4400" i="1" dirty="0">
                <a:solidFill>
                  <a:srgbClr val="000000"/>
                </a:solidFill>
                <a:latin typeface="+mj-lt"/>
              </a:rPr>
              <a:t>Miếng trầu ăn kết làm đôi</a:t>
            </a:r>
            <a:endParaRPr lang="vi-VN" sz="4400" dirty="0">
              <a:solidFill>
                <a:srgbClr val="000000"/>
              </a:solidFill>
              <a:latin typeface="+mj-lt"/>
            </a:endParaRPr>
          </a:p>
          <a:p>
            <a:pPr algn="ctr"/>
            <a:r>
              <a:rPr lang="vi-VN" sz="4400" i="1" dirty="0">
                <a:solidFill>
                  <a:srgbClr val="000000"/>
                </a:solidFill>
                <a:latin typeface="+mj-lt"/>
              </a:rPr>
              <a:t>Lá trầu là vợ, cau tươi là chồng</a:t>
            </a:r>
            <a:endParaRPr lang="vi-VN" sz="4400" dirty="0">
              <a:solidFill>
                <a:srgbClr val="000000"/>
              </a:solidFill>
              <a:latin typeface="+mj-lt"/>
            </a:endParaRPr>
          </a:p>
          <a:p>
            <a:pPr algn="ctr"/>
            <a:r>
              <a:rPr lang="vi-VN" sz="4400" i="1" dirty="0">
                <a:solidFill>
                  <a:srgbClr val="000000"/>
                </a:solidFill>
                <a:latin typeface="+mj-lt"/>
              </a:rPr>
              <a:t>Trầu xanh, cau trắng cay nồng</a:t>
            </a:r>
            <a:endParaRPr lang="vi-VN" sz="4400" dirty="0">
              <a:solidFill>
                <a:srgbClr val="000000"/>
              </a:solidFill>
              <a:latin typeface="+mj-lt"/>
            </a:endParaRPr>
          </a:p>
          <a:p>
            <a:pPr algn="ctr"/>
            <a:r>
              <a:rPr lang="vi-VN" sz="4400" i="1" dirty="0">
                <a:solidFill>
                  <a:srgbClr val="000000"/>
                </a:solidFill>
                <a:latin typeface="+mj-lt"/>
              </a:rPr>
              <a:t>Vôi pha với nghĩa, thuốc nồng với duyên</a:t>
            </a:r>
            <a:endParaRPr lang="vi-VN" sz="4400" b="0" i="0" dirty="0">
              <a:solidFill>
                <a:srgbClr val="000000"/>
              </a:solidFill>
              <a:effectLst/>
              <a:latin typeface="+mj-lt"/>
            </a:endParaRPr>
          </a:p>
        </p:txBody>
      </p:sp>
      <p:pic>
        <p:nvPicPr>
          <p:cNvPr id="7" name="Picture 6">
            <a:extLst>
              <a:ext uri="{FF2B5EF4-FFF2-40B4-BE49-F238E27FC236}">
                <a16:creationId xmlns:a16="http://schemas.microsoft.com/office/drawing/2014/main" id="{3CA27693-0976-EA9E-3FD3-186FD7E4D8DF}"/>
              </a:ext>
            </a:extLst>
          </p:cNvPr>
          <p:cNvPicPr>
            <a:picLocks noChangeAspect="1"/>
          </p:cNvPicPr>
          <p:nvPr/>
        </p:nvPicPr>
        <p:blipFill>
          <a:blip r:embed="rId3"/>
          <a:stretch>
            <a:fillRect/>
          </a:stretch>
        </p:blipFill>
        <p:spPr>
          <a:xfrm>
            <a:off x="11201400" y="952500"/>
            <a:ext cx="6789348" cy="9677400"/>
          </a:xfrm>
          <a:prstGeom prst="rect">
            <a:avLst/>
          </a:prstGeom>
        </p:spPr>
      </p:pic>
      <p:sp>
        <p:nvSpPr>
          <p:cNvPr id="4" name="TextBox 8"/>
          <p:cNvSpPr txBox="1"/>
          <p:nvPr/>
        </p:nvSpPr>
        <p:spPr>
          <a:xfrm>
            <a:off x="-533400" y="95250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Think- pair- share</a:t>
            </a:r>
          </a:p>
        </p:txBody>
      </p:sp>
    </p:spTree>
    <p:extLst>
      <p:ext uri="{BB962C8B-B14F-4D97-AF65-F5344CB8AC3E}">
        <p14:creationId xmlns:p14="http://schemas.microsoft.com/office/powerpoint/2010/main" val="124776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45554364"/>
              </p:ext>
            </p:extLst>
          </p:nvPr>
        </p:nvGraphicFramePr>
        <p:xfrm>
          <a:off x="228599" y="434340"/>
          <a:ext cx="17830801" cy="9418320"/>
        </p:xfrm>
        <a:graphic>
          <a:graphicData uri="http://schemas.openxmlformats.org/drawingml/2006/table">
            <a:tbl>
              <a:tblPr firstRow="1" bandRow="1">
                <a:tableStyleId>{5C22544A-7EE6-4342-B048-85BDC9FD1C3A}</a:tableStyleId>
              </a:tblPr>
              <a:tblGrid>
                <a:gridCol w="2015072">
                  <a:extLst>
                    <a:ext uri="{9D8B030D-6E8A-4147-A177-3AD203B41FA5}">
                      <a16:colId xmlns:a16="http://schemas.microsoft.com/office/drawing/2014/main" val="697082684"/>
                    </a:ext>
                  </a:extLst>
                </a:gridCol>
                <a:gridCol w="9997855">
                  <a:extLst>
                    <a:ext uri="{9D8B030D-6E8A-4147-A177-3AD203B41FA5}">
                      <a16:colId xmlns:a16="http://schemas.microsoft.com/office/drawing/2014/main" val="3240763075"/>
                    </a:ext>
                  </a:extLst>
                </a:gridCol>
                <a:gridCol w="118838">
                  <a:extLst>
                    <a:ext uri="{9D8B030D-6E8A-4147-A177-3AD203B41FA5}">
                      <a16:colId xmlns:a16="http://schemas.microsoft.com/office/drawing/2014/main" val="1692932955"/>
                    </a:ext>
                  </a:extLst>
                </a:gridCol>
                <a:gridCol w="5699036">
                  <a:extLst>
                    <a:ext uri="{9D8B030D-6E8A-4147-A177-3AD203B41FA5}">
                      <a16:colId xmlns:a16="http://schemas.microsoft.com/office/drawing/2014/main" val="683276433"/>
                    </a:ext>
                  </a:extLst>
                </a:gridCol>
              </a:tblGrid>
              <a:tr h="370840">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Tiêu</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chí</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gridSpan="2">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thơ</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Mời</a:t>
                      </a:r>
                      <a:r>
                        <a:rPr lang="en-US" sz="4000" baseline="0" dirty="0">
                          <a:solidFill>
                            <a:schemeClr val="tx1"/>
                          </a:solidFill>
                          <a:latin typeface="Times New Roman" panose="02020603050405020304" pitchFamily="18" charset="0"/>
                          <a:cs typeface="Times New Roman" panose="02020603050405020304" pitchFamily="18" charset="0"/>
                        </a:rPr>
                        <a:t> </a:t>
                      </a:r>
                      <a:r>
                        <a:rPr lang="en-US" sz="4000" baseline="0" dirty="0" err="1">
                          <a:solidFill>
                            <a:schemeClr val="tx1"/>
                          </a:solidFill>
                          <a:latin typeface="Times New Roman" panose="02020603050405020304" pitchFamily="18" charset="0"/>
                          <a:cs typeface="Times New Roman" panose="02020603050405020304" pitchFamily="18" charset="0"/>
                        </a:rPr>
                        <a:t>trầu</a:t>
                      </a:r>
                      <a:r>
                        <a:rPr lang="en-US" sz="4000" baseline="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tc hMerge="1">
                  <a:txBody>
                    <a:bodyPr/>
                    <a:lstStyle/>
                    <a:p>
                      <a:endParaRPr lang="en-US"/>
                    </a:p>
                  </a:txBody>
                  <a:tcPr/>
                </a:tc>
                <a:tc>
                  <a:txBody>
                    <a:bodyPr/>
                    <a:lstStyle/>
                    <a:p>
                      <a:pPr algn="ctr"/>
                      <a:r>
                        <a:rPr lang="en-US" sz="4000" dirty="0" err="1">
                          <a:solidFill>
                            <a:schemeClr val="tx1"/>
                          </a:solidFill>
                          <a:latin typeface="Times New Roman" panose="02020603050405020304" pitchFamily="18" charset="0"/>
                          <a:cs typeface="Times New Roman" panose="02020603050405020304" pitchFamily="18" charset="0"/>
                        </a:rPr>
                        <a:t>Bài</a:t>
                      </a:r>
                      <a:r>
                        <a:rPr lang="en-US" sz="4000" baseline="0" dirty="0">
                          <a:solidFill>
                            <a:schemeClr val="tx1"/>
                          </a:solidFill>
                          <a:latin typeface="Times New Roman" panose="02020603050405020304" pitchFamily="18" charset="0"/>
                          <a:cs typeface="Times New Roman" panose="02020603050405020304" pitchFamily="18" charset="0"/>
                        </a:rPr>
                        <a:t> ca </a:t>
                      </a:r>
                      <a:r>
                        <a:rPr lang="en-US" sz="4000" baseline="0" dirty="0" err="1">
                          <a:solidFill>
                            <a:schemeClr val="tx1"/>
                          </a:solidFill>
                          <a:latin typeface="Times New Roman" panose="02020603050405020304" pitchFamily="18" charset="0"/>
                          <a:cs typeface="Times New Roman" panose="02020603050405020304" pitchFamily="18" charset="0"/>
                        </a:rPr>
                        <a:t>dao</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BD0B3"/>
                    </a:solidFill>
                  </a:tcPr>
                </a:tc>
                <a:extLst>
                  <a:ext uri="{0D108BD9-81ED-4DB2-BD59-A6C34878D82A}">
                    <a16:rowId xmlns:a16="http://schemas.microsoft.com/office/drawing/2014/main" val="358453659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Giống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3">
                  <a:txBody>
                    <a:bodyPr/>
                    <a:lstStyle/>
                    <a:p>
                      <a:pPr algn="just"/>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Đều qua tục ăn trầu với những thao tác như t</a:t>
                      </a:r>
                      <a:r>
                        <a:rPr lang="en-US" sz="4000" b="0" i="0" kern="1200" dirty="0">
                          <a:solidFill>
                            <a:schemeClr val="tx1"/>
                          </a:solidFill>
                          <a:effectLst/>
                          <a:latin typeface="Times New Roman" panose="02020603050405020304" pitchFamily="18" charset="0"/>
                          <a:ea typeface="+mn-ea"/>
                          <a:cs typeface="Times New Roman" panose="02020603050405020304" pitchFamily="18" charset="0"/>
                        </a:rPr>
                        <a:t>ê</a:t>
                      </a:r>
                      <a:r>
                        <a:rPr lang="vi-VN" sz="4000" b="0" i="0" kern="1200" dirty="0">
                          <a:solidFill>
                            <a:schemeClr val="tx1"/>
                          </a:solidFill>
                          <a:effectLst/>
                          <a:latin typeface="Times New Roman" panose="02020603050405020304" pitchFamily="18" charset="0"/>
                          <a:ea typeface="+mn-ea"/>
                          <a:cs typeface="Times New Roman" panose="02020603050405020304" pitchFamily="18" charset="0"/>
                        </a:rPr>
                        <a:t>m trầu, ăn trầu để nói về chuyện tình cảm.</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87414969"/>
                  </a:ext>
                </a:extLst>
              </a:tr>
              <a:tr h="370840">
                <a:tc>
                  <a:txBody>
                    <a:bodyPr/>
                    <a:lstStyle/>
                    <a:p>
                      <a:pPr algn="ctr"/>
                      <a:r>
                        <a:rPr lang="en-US" sz="4000" b="1" dirty="0" err="1">
                          <a:solidFill>
                            <a:schemeClr val="tx1"/>
                          </a:solidFill>
                          <a:latin typeface="Times New Roman" panose="02020603050405020304" pitchFamily="18" charset="0"/>
                          <a:cs typeface="Times New Roman" panose="02020603050405020304" pitchFamily="18" charset="0"/>
                        </a:rPr>
                        <a:t>Khác</a:t>
                      </a:r>
                      <a:r>
                        <a:rPr lang="en-US" sz="4000" b="1" baseline="0" dirty="0">
                          <a:solidFill>
                            <a:schemeClr val="tx1"/>
                          </a:solidFill>
                          <a:latin typeface="Times New Roman" panose="02020603050405020304" pitchFamily="18" charset="0"/>
                          <a:cs typeface="Times New Roman" panose="02020603050405020304" pitchFamily="18" charset="0"/>
                        </a:rPr>
                        <a:t> </a:t>
                      </a:r>
                      <a:r>
                        <a:rPr lang="en-US" sz="4000" b="1" baseline="0" dirty="0" err="1">
                          <a:solidFill>
                            <a:schemeClr val="tx1"/>
                          </a:solidFill>
                          <a:latin typeface="Times New Roman" panose="02020603050405020304" pitchFamily="18" charset="0"/>
                          <a:cs typeface="Times New Roman" panose="02020603050405020304" pitchFamily="18" charset="0"/>
                        </a:rPr>
                        <a:t>nhau</a:t>
                      </a:r>
                      <a:endParaRPr lang="en-US" sz="4000" b="1"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viết bằng chữ Nôm, thể thơ thất ngôn tứ tuyệt Đường luật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Nội</a:t>
                      </a:r>
                      <a:r>
                        <a:rPr lang="en-US" sz="4000" b="1" dirty="0">
                          <a:solidFill>
                            <a:schemeClr val="tx1"/>
                          </a:solidFill>
                          <a:latin typeface="Times New Roman" panose="02020603050405020304" pitchFamily="18" charset="0"/>
                          <a:cs typeface="Times New Roman" panose="02020603050405020304" pitchFamily="18" charset="0"/>
                        </a:rPr>
                        <a:t> dung</a:t>
                      </a:r>
                      <a:r>
                        <a:rPr lang="en-US" sz="4000" dirty="0">
                          <a:solidFill>
                            <a:schemeClr val="tx1"/>
                          </a:solidFill>
                          <a:latin typeface="Times New Roman" panose="02020603050405020304" pitchFamily="18" charset="0"/>
                          <a:cs typeface="Times New Roman" panose="02020603050405020304" pitchFamily="18" charset="0"/>
                        </a:rPr>
                        <a:t>: </a:t>
                      </a: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tình yêu nam nữ để tiến đến hôn nhân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quan hệ giữa chàng trai và cô gái nên nó cũng có thể trở nên vô duyên nếu đối phương trong tình yêu là kẻ “xanh như lá, bạc như vôi”.</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a:t>
                      </a:r>
                      <a:r>
                        <a:rPr lang="vi-VN" sz="4000" kern="1200" dirty="0">
                          <a:solidFill>
                            <a:schemeClr val="tx1"/>
                          </a:solidFill>
                          <a:latin typeface="Times New Roman" panose="02020603050405020304" pitchFamily="18" charset="0"/>
                          <a:ea typeface="+mn-ea"/>
                          <a:cs typeface="Times New Roman" panose="02020603050405020304" pitchFamily="18" charset="0"/>
                        </a:rPr>
                        <a:t>mang cả tính mạnh mẽ với những từ ngữ có nét riêng rõ rệt và ít nhiều có ý vị trào phúng như “này của Xuân Hương”, dùng từ “quệt” thay cho từ “pha” hiền lành trong bài ca dao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Thể</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thơ</a:t>
                      </a:r>
                      <a:r>
                        <a:rPr lang="en-US" sz="4000" kern="1200" dirty="0">
                          <a:solidFill>
                            <a:schemeClr val="tx1"/>
                          </a:solidFill>
                          <a:latin typeface="Times New Roman" panose="02020603050405020304" pitchFamily="18" charset="0"/>
                          <a:ea typeface="+mn-ea"/>
                          <a:cs typeface="Times New Roman" panose="02020603050405020304" pitchFamily="18" charset="0"/>
                        </a:rPr>
                        <a:t>:</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được lưu truyền trong dân gian bằng thơ lục bát</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Nội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dung</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p>
                    <a:p>
                      <a:pPr algn="just"/>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về chuyện hôn nhân vợ chồng</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nói đến duyên vợ chồng gắn bó, keo sơn</a:t>
                      </a:r>
                      <a:endParaRPr lang="en-US" sz="40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4000"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Từ</a:t>
                      </a:r>
                      <a:r>
                        <a:rPr lang="en-US" sz="4000" b="1" kern="1200" dirty="0">
                          <a:solidFill>
                            <a:schemeClr val="tx1"/>
                          </a:solidFill>
                          <a:latin typeface="Times New Roman" panose="02020603050405020304" pitchFamily="18" charset="0"/>
                          <a:ea typeface="+mn-ea"/>
                          <a:cs typeface="Times New Roman" panose="02020603050405020304" pitchFamily="18" charset="0"/>
                        </a:rPr>
                        <a:t> </a:t>
                      </a:r>
                      <a:r>
                        <a:rPr lang="en-US" sz="4000" b="1" kern="1200" dirty="0" err="1">
                          <a:solidFill>
                            <a:schemeClr val="tx1"/>
                          </a:solidFill>
                          <a:latin typeface="Times New Roman" panose="02020603050405020304" pitchFamily="18" charset="0"/>
                          <a:ea typeface="+mn-ea"/>
                          <a:cs typeface="Times New Roman" panose="02020603050405020304" pitchFamily="18" charset="0"/>
                        </a:rPr>
                        <a:t>ngữ</a:t>
                      </a:r>
                      <a:r>
                        <a:rPr lang="en-US" sz="4000" b="1" kern="1200" dirty="0">
                          <a:solidFill>
                            <a:schemeClr val="tx1"/>
                          </a:solidFill>
                          <a:latin typeface="Times New Roman" panose="02020603050405020304" pitchFamily="18" charset="0"/>
                          <a:ea typeface="+mn-ea"/>
                          <a:cs typeface="Times New Roman" panose="02020603050405020304" pitchFamily="18" charset="0"/>
                        </a:rPr>
                        <a:t>,</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thái</a:t>
                      </a:r>
                      <a:r>
                        <a:rPr lang="en-US" sz="40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4000" b="1" kern="1200" baseline="0" dirty="0" err="1">
                          <a:solidFill>
                            <a:schemeClr val="tx1"/>
                          </a:solidFill>
                          <a:latin typeface="Times New Roman" panose="02020603050405020304" pitchFamily="18" charset="0"/>
                          <a:ea typeface="+mn-ea"/>
                          <a:cs typeface="Times New Roman" panose="02020603050405020304" pitchFamily="18" charset="0"/>
                        </a:rPr>
                        <a:t>độ</a:t>
                      </a:r>
                      <a:r>
                        <a:rPr lang="en-US" sz="4000" kern="1200" baseline="0" dirty="0">
                          <a:solidFill>
                            <a:schemeClr val="tx1"/>
                          </a:solidFill>
                          <a:latin typeface="Times New Roman" panose="02020603050405020304" pitchFamily="18" charset="0"/>
                          <a:ea typeface="+mn-ea"/>
                          <a:cs typeface="Times New Roman" panose="02020603050405020304" pitchFamily="18" charset="0"/>
                        </a:rPr>
                        <a:t>: </a:t>
                      </a:r>
                      <a:r>
                        <a:rPr lang="vi-VN" sz="4000" kern="1200" dirty="0">
                          <a:solidFill>
                            <a:schemeClr val="tx1"/>
                          </a:solidFill>
                          <a:latin typeface="Times New Roman" panose="02020603050405020304" pitchFamily="18" charset="0"/>
                          <a:ea typeface="+mn-ea"/>
                          <a:cs typeface="Times New Roman" panose="02020603050405020304" pitchFamily="18" charset="0"/>
                        </a:rPr>
                        <a:t>về cơ bản, là những từ ngữ không thể hiện nét riêng cá tính</a:t>
                      </a:r>
                      <a:endParaRPr lang="en-US" sz="4000" dirty="0">
                        <a:solidFill>
                          <a:schemeClr val="tx1"/>
                        </a:solidFill>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532384026"/>
                  </a:ext>
                </a:extLst>
              </a:tr>
            </a:tbl>
          </a:graphicData>
        </a:graphic>
      </p:graphicFrame>
    </p:spTree>
    <p:extLst>
      <p:ext uri="{BB962C8B-B14F-4D97-AF65-F5344CB8AC3E}">
        <p14:creationId xmlns:p14="http://schemas.microsoft.com/office/powerpoint/2010/main" val="223562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34A7991B-35D1-B489-91E8-8548C7102F21}"/>
              </a:ext>
            </a:extLst>
          </p:cNvPr>
          <p:cNvSpPr txBox="1"/>
          <p:nvPr/>
        </p:nvSpPr>
        <p:spPr>
          <a:xfrm>
            <a:off x="685800" y="419100"/>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1851597" y="1639066"/>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71580" y="4305300"/>
            <a:ext cx="10515600" cy="3416320"/>
          </a:xfrm>
          <a:prstGeom prst="rect">
            <a:avLst/>
          </a:prstGeom>
        </p:spPr>
        <p:txBody>
          <a:bodyPr wrap="square">
            <a:spAutoFit/>
          </a:bodyPr>
          <a:lstStyle/>
          <a:p>
            <a:pPr algn="just"/>
            <a:r>
              <a:rPr lang="vi-VN" sz="5400" dirty="0">
                <a:solidFill>
                  <a:schemeClr val="tx1">
                    <a:lumMod val="95000"/>
                    <a:lumOff val="5000"/>
                  </a:schemeClr>
                </a:solidFill>
                <a:latin typeface="#9Slide05 Braxton Regular" panose="03060000000000000000" pitchFamily="66" charset="0"/>
              </a:rPr>
              <a:t>“Quả cau nho nhỏ miếng trầu hôi,</a:t>
            </a:r>
          </a:p>
          <a:p>
            <a:pPr algn="just"/>
            <a:r>
              <a:rPr lang="vi-VN" sz="5400" dirty="0">
                <a:solidFill>
                  <a:schemeClr val="tx1">
                    <a:lumMod val="95000"/>
                    <a:lumOff val="5000"/>
                  </a:schemeClr>
                </a:solidFill>
                <a:latin typeface="#9Slide05 Braxton Regular" panose="03060000000000000000" pitchFamily="66" charset="0"/>
              </a:rPr>
              <a:t>Này của Xuân Hương mới quệt rồi.</a:t>
            </a:r>
          </a:p>
          <a:p>
            <a:pPr algn="just"/>
            <a:r>
              <a:rPr lang="vi-VN" sz="5400" dirty="0">
                <a:solidFill>
                  <a:schemeClr val="tx1">
                    <a:lumMod val="95000"/>
                    <a:lumOff val="5000"/>
                  </a:schemeClr>
                </a:solidFill>
                <a:latin typeface="#9Slide05 Braxton Regular" panose="03060000000000000000" pitchFamily="66" charset="0"/>
              </a:rPr>
              <a:t>Có phải duyên nhau thì thắm lại,</a:t>
            </a:r>
          </a:p>
          <a:p>
            <a:pPr algn="just"/>
            <a:r>
              <a:rPr lang="vi-VN" sz="5400" dirty="0">
                <a:solidFill>
                  <a:schemeClr val="tx1">
                    <a:lumMod val="95000"/>
                    <a:lumOff val="5000"/>
                  </a:schemeClr>
                </a:solidFill>
                <a:latin typeface="#9Slide05 Braxton Regular" panose="03060000000000000000" pitchFamily="66" charset="0"/>
              </a:rPr>
              <a:t>Đừng xanh như lá, bạc như vôi”</a:t>
            </a:r>
          </a:p>
        </p:txBody>
      </p:sp>
      <p:pic>
        <p:nvPicPr>
          <p:cNvPr id="5" name="Picture 4">
            <a:extLst>
              <a:ext uri="{FF2B5EF4-FFF2-40B4-BE49-F238E27FC236}">
                <a16:creationId xmlns:a16="http://schemas.microsoft.com/office/drawing/2014/main" id="{F04B98D9-CEF8-6998-D34A-24F67532F92F}"/>
              </a:ext>
            </a:extLst>
          </p:cNvPr>
          <p:cNvPicPr>
            <a:picLocks noChangeAspect="1"/>
          </p:cNvPicPr>
          <p:nvPr/>
        </p:nvPicPr>
        <p:blipFill rotWithShape="1">
          <a:blip r:embed="rId3"/>
          <a:srcRect l="27091" r="3617"/>
          <a:stretch/>
        </p:blipFill>
        <p:spPr>
          <a:xfrm>
            <a:off x="1" y="3162300"/>
            <a:ext cx="5455030" cy="7124700"/>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spTree>
    <p:extLst>
      <p:ext uri="{BB962C8B-B14F-4D97-AF65-F5344CB8AC3E}">
        <p14:creationId xmlns:p14="http://schemas.microsoft.com/office/powerpoint/2010/main" val="131754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34A7991B-35D1-B489-91E8-8548C7102F21}"/>
              </a:ext>
            </a:extLst>
          </p:cNvPr>
          <p:cNvSpPr txBox="1"/>
          <p:nvPr/>
        </p:nvSpPr>
        <p:spPr>
          <a:xfrm>
            <a:off x="838200" y="395291"/>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133600" y="1562100"/>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1219200" y="7212414"/>
            <a:ext cx="148590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trắng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màu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p>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bẽo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lòng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dạ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8F3A5EB9-2D4A-BA68-14F4-E13D309AF377}"/>
              </a:ext>
            </a:extLst>
          </p:cNvPr>
          <p:cNvSpPr/>
          <p:nvPr/>
        </p:nvSpPr>
        <p:spPr>
          <a:xfrm>
            <a:off x="1219200" y="2881342"/>
            <a:ext cx="9753600" cy="2123658"/>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hôi</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thơm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ngon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loại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Đây</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nói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nhường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Hồ</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Xuân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Hương</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AC458C4F-DC8E-347B-32ED-202510C0CBA1}"/>
              </a:ext>
            </a:extLst>
          </p:cNvPr>
          <p:cNvSpPr/>
          <p:nvPr/>
        </p:nvSpPr>
        <p:spPr>
          <a:xfrm>
            <a:off x="1219200" y="5417728"/>
            <a:ext cx="9753600" cy="1446550"/>
          </a:xfrm>
          <a:prstGeom prst="rect">
            <a:avLst/>
          </a:prstGeom>
        </p:spPr>
        <p:txBody>
          <a:bodyPr wrap="square">
            <a:spAutoFit/>
          </a:bodyPr>
          <a:lstStyle/>
          <a:p>
            <a:pPr algn="just"/>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Quệt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phết</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vôi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vào</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lá</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têm</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trầu</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393DC187-D446-1837-DCD0-AB333345312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07" b="89927" l="9530" r="90597">
                        <a14:foregroundMark x1="9530" y1="48352" x2="14867" y2="41575"/>
                        <a14:foregroundMark x1="90597" y1="82234" x2="85133" y2="77656"/>
                      </a14:backgroundRemoval>
                    </a14:imgEffect>
                  </a14:imgLayer>
                </a14:imgProps>
              </a:ext>
            </a:extLst>
          </a:blip>
          <a:stretch>
            <a:fillRect/>
          </a:stretch>
        </p:blipFill>
        <p:spPr>
          <a:xfrm>
            <a:off x="10515600" y="2012757"/>
            <a:ext cx="8848329" cy="6138739"/>
          </a:xfrm>
          <a:prstGeom prst="rect">
            <a:avLst/>
          </a:prstGeom>
        </p:spPr>
      </p:pic>
    </p:spTree>
    <p:extLst>
      <p:ext uri="{BB962C8B-B14F-4D97-AF65-F5344CB8AC3E}">
        <p14:creationId xmlns:p14="http://schemas.microsoft.com/office/powerpoint/2010/main" val="669754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22" presetClass="entr" presetSubtype="4"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AA997519-5159-5C23-E102-C66674A6F2B9}"/>
              </a:ext>
            </a:extLst>
          </p:cNvPr>
          <p:cNvSpPr txBox="1"/>
          <p:nvPr/>
        </p:nvSpPr>
        <p:spPr>
          <a:xfrm>
            <a:off x="7842322" y="2703097"/>
            <a:ext cx="10293278" cy="769441"/>
          </a:xfrm>
          <a:prstGeom prst="rect">
            <a:avLst/>
          </a:prstGeom>
          <a:noFill/>
        </p:spPr>
        <p:txBody>
          <a:bodyPr wrap="square">
            <a:spAutoFit/>
          </a:bodyPr>
          <a:lstStyle/>
          <a:p>
            <a:pPr algn="just" defTabSz="1828756"/>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Cuối</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XVIII- </a:t>
            </a:r>
            <a:r>
              <a:rPr lang="fr-FR" sz="4400" dirty="0" err="1">
                <a:solidFill>
                  <a:prstClr val="black"/>
                </a:solidFill>
                <a:latin typeface="Times New Roman" panose="02020603050405020304" pitchFamily="18" charset="0"/>
                <a:cs typeface="Times New Roman" panose="02020603050405020304" pitchFamily="18" charset="0"/>
              </a:rPr>
              <a:t>đầu</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thế</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kỉ</a:t>
            </a:r>
            <a:r>
              <a:rPr lang="fr-FR" sz="4400" dirty="0">
                <a:solidFill>
                  <a:prstClr val="black"/>
                </a:solidFill>
                <a:latin typeface="Times New Roman" panose="02020603050405020304" pitchFamily="18" charset="0"/>
                <a:cs typeface="Times New Roman" panose="02020603050405020304" pitchFamily="18" charset="0"/>
              </a:rPr>
              <a:t> XIX</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C3324546-D08A-BFAC-FC4D-73A2DFE2A4A0}"/>
              </a:ext>
            </a:extLst>
          </p:cNvPr>
          <p:cNvSpPr txBox="1"/>
          <p:nvPr/>
        </p:nvSpPr>
        <p:spPr>
          <a:xfrm>
            <a:off x="7851548" y="3533258"/>
            <a:ext cx="11523518" cy="769441"/>
          </a:xfrm>
          <a:prstGeom prst="rect">
            <a:avLst/>
          </a:prstGeom>
          <a:noFill/>
        </p:spPr>
        <p:txBody>
          <a:bodyPr wrap="square">
            <a:spAutoFit/>
          </a:bodyPr>
          <a:lstStyle/>
          <a:p>
            <a:pPr algn="just" defTabSz="1828756"/>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An</a:t>
            </a:r>
            <a:endParaRPr lang="en-US" altLang="en-US" sz="44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C65B3A8F-A684-B97C-94F8-E1310C563A1F}"/>
              </a:ext>
            </a:extLst>
          </p:cNvPr>
          <p:cNvSpPr txBox="1"/>
          <p:nvPr/>
        </p:nvSpPr>
        <p:spPr>
          <a:xfrm>
            <a:off x="7842322" y="4433896"/>
            <a:ext cx="9988478"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nữ</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tính</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B97F1E69-8B99-4A5C-2F66-4D16BCC9758A}"/>
              </a:ext>
            </a:extLst>
          </p:cNvPr>
          <p:cNvSpPr txBox="1"/>
          <p:nvPr/>
        </p:nvSpPr>
        <p:spPr>
          <a:xfrm>
            <a:off x="7865403" y="5398298"/>
            <a:ext cx="9965397" cy="769441"/>
          </a:xfrm>
          <a:prstGeom prst="rect">
            <a:avLst/>
          </a:prstGeom>
          <a:noFill/>
        </p:spPr>
        <p:txBody>
          <a:bodyPr wrap="square">
            <a:spAutoFit/>
          </a:bodyPr>
          <a:lstStyle/>
          <a:p>
            <a:pPr algn="just" defTabSz="1828756"/>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mệnh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danh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chúa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Nôm</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1220B91A-0C68-33F1-F960-2EC2B8866B09}"/>
              </a:ext>
            </a:extLst>
          </p:cNvPr>
          <p:cNvSpPr txBox="1"/>
          <p:nvPr/>
        </p:nvSpPr>
        <p:spPr>
          <a:xfrm>
            <a:off x="7870598" y="6350963"/>
            <a:ext cx="10410475" cy="769441"/>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Cuộc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đời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gặp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nhiều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bất</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hạnh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về</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tình</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duyên</a:t>
            </a:r>
            <a:endParaRPr lang="en-US" alt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220B91A-0C68-33F1-F960-2EC2B8866B09}"/>
              </a:ext>
            </a:extLst>
          </p:cNvPr>
          <p:cNvSpPr txBox="1"/>
          <p:nvPr/>
        </p:nvSpPr>
        <p:spPr>
          <a:xfrm>
            <a:off x="7842322" y="7356352"/>
            <a:ext cx="10293278" cy="2123658"/>
          </a:xfrm>
          <a:prstGeom prst="rect">
            <a:avLst/>
          </a:prstGeom>
          <a:noFill/>
        </p:spPr>
        <p:txBody>
          <a:bodyPr wrap="square">
            <a:spAutoFit/>
          </a:bodyPr>
          <a:lstStyle/>
          <a:p>
            <a:pPr algn="just" defTabSz="1828756"/>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Sự</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nghiệp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sáng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tác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có</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khoảng</a:t>
            </a:r>
            <a:r>
              <a:rPr lang="en-US" altLang="en-US" sz="4400" dirty="0">
                <a:latin typeface="Times New Roman" panose="02020603050405020304" pitchFamily="18" charset="0"/>
                <a:cs typeface="Times New Roman" panose="02020603050405020304" pitchFamily="18" charset="0"/>
              </a:rPr>
              <a:t> 50 </a:t>
            </a:r>
            <a:r>
              <a:rPr lang="en-US" altLang="en-US" sz="4400" dirty="0" err="1">
                <a:latin typeface="Times New Roman" panose="02020603050405020304" pitchFamily="18" charset="0"/>
                <a:cs typeface="Times New Roman" panose="02020603050405020304" pitchFamily="18" charset="0"/>
              </a:rPr>
              <a:t>bài</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Nôm</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và</a:t>
            </a:r>
            <a:r>
              <a:rPr lang="en-US" altLang="en-US" sz="4400" dirty="0">
                <a:latin typeface="Times New Roman" panose="02020603050405020304" pitchFamily="18" charset="0"/>
                <a:cs typeface="Times New Roman" panose="02020603050405020304" pitchFamily="18" charset="0"/>
              </a:rPr>
              <a:t> 1 </a:t>
            </a:r>
            <a:r>
              <a:rPr lang="en-US" altLang="en-US" sz="4400" dirty="0" err="1">
                <a:latin typeface="Times New Roman" panose="02020603050405020304" pitchFamily="18" charset="0"/>
                <a:cs typeface="Times New Roman" panose="02020603050405020304" pitchFamily="18" charset="0"/>
              </a:rPr>
              <a:t>tập</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thơ</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chữ</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Hán</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Lưu</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Hương</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kí</a:t>
            </a:r>
            <a:r>
              <a:rPr lang="en-US" altLang="en-US" sz="4400" dirty="0">
                <a:latin typeface="Times New Roman" panose="02020603050405020304" pitchFamily="18" charset="0"/>
                <a:cs typeface="Times New Roman" panose="02020603050405020304" pitchFamily="18" charset="0"/>
              </a:rPr>
              <a:t>"</a:t>
            </a:r>
          </a:p>
        </p:txBody>
      </p:sp>
      <p:pic>
        <p:nvPicPr>
          <p:cNvPr id="5" name="Picture 2" descr="Triết lý phồn thực và tiếng nói phản kháng trong thơ Hồ Xuân Hương -  Sài·gòn·eer">
            <a:extLst>
              <a:ext uri="{FF2B5EF4-FFF2-40B4-BE49-F238E27FC236}">
                <a16:creationId xmlns:a16="http://schemas.microsoft.com/office/drawing/2014/main" id="{D6B381E3-3BA8-B961-2CB3-B5C50BF738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4"/>
          <a:stretch/>
        </p:blipFill>
        <p:spPr bwMode="auto">
          <a:xfrm>
            <a:off x="6927" y="3481156"/>
            <a:ext cx="7844621" cy="5245399"/>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78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P spid="21"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a:extLst>
              <a:ext uri="{FF2B5EF4-FFF2-40B4-BE49-F238E27FC236}">
                <a16:creationId xmlns:a16="http://schemas.microsoft.com/office/drawing/2014/main" id="{34A7991B-35D1-B489-91E8-8548C7102F21}"/>
              </a:ext>
            </a:extLst>
          </p:cNvPr>
          <p:cNvSpPr txBox="1"/>
          <p:nvPr/>
        </p:nvSpPr>
        <p:spPr>
          <a:xfrm>
            <a:off x="1262205" y="115285"/>
            <a:ext cx="11643580" cy="1047146"/>
          </a:xfrm>
          <a:prstGeom prst="rect">
            <a:avLst/>
          </a:prstGeom>
        </p:spPr>
        <p:txBody>
          <a:bodyPr wrap="square" lIns="0" tIns="0" rIns="0" bIns="0" rtlCol="0" anchor="t">
            <a:spAutoFit/>
          </a:bodyPr>
          <a:lstStyle/>
          <a:p>
            <a:pPr algn="just">
              <a:lnSpc>
                <a:spcPts val="9239"/>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a:extLst>
              <a:ext uri="{FF2B5EF4-FFF2-40B4-BE49-F238E27FC236}">
                <a16:creationId xmlns:a16="http://schemas.microsoft.com/office/drawing/2014/main" id="{10A8811A-ED4B-E7DF-BEF8-C970065DF3C6}"/>
              </a:ext>
            </a:extLst>
          </p:cNvPr>
          <p:cNvSpPr txBox="1"/>
          <p:nvPr/>
        </p:nvSpPr>
        <p:spPr>
          <a:xfrm>
            <a:off x="2209800" y="1560445"/>
            <a:ext cx="3352800" cy="913712"/>
          </a:xfrm>
          <a:prstGeom prst="rect">
            <a:avLst/>
          </a:prstGeom>
        </p:spPr>
        <p:txBody>
          <a:bodyPr wrap="square" lIns="0" tIns="0" rIns="0" bIns="0" rtlCol="0" anchor="t">
            <a:spAutoFit/>
          </a:bodyPr>
          <a:lstStyle/>
          <a:p>
            <a:pPr algn="just">
              <a:lnSpc>
                <a:spcPts val="7979"/>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a:extLst>
              <a:ext uri="{FF2B5EF4-FFF2-40B4-BE49-F238E27FC236}">
                <a16:creationId xmlns:a16="http://schemas.microsoft.com/office/drawing/2014/main" id="{FE9E781C-0A94-5C3D-3818-489A7E90101D}"/>
              </a:ext>
            </a:extLst>
          </p:cNvPr>
          <p:cNvSpPr txBox="1"/>
          <p:nvPr/>
        </p:nvSpPr>
        <p:spPr>
          <a:xfrm>
            <a:off x="762000"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a:extLst>
              <a:ext uri="{FF2B5EF4-FFF2-40B4-BE49-F238E27FC236}">
                <a16:creationId xmlns:a16="http://schemas.microsoft.com/office/drawing/2014/main" id="{5B9C8CB9-2CDE-03DF-C9D1-F8B2A0BA391F}"/>
              </a:ext>
            </a:extLst>
          </p:cNvPr>
          <p:cNvSpPr txBox="1"/>
          <p:nvPr/>
        </p:nvSpPr>
        <p:spPr>
          <a:xfrm>
            <a:off x="846206" y="4602677"/>
            <a:ext cx="5024295" cy="2031325"/>
          </a:xfrm>
          <a:prstGeom prst="rect">
            <a:avLst/>
          </a:prstGeom>
        </p:spPr>
        <p:txBody>
          <a:bodyPr wrap="square" lIns="0" tIns="0" rIns="0" bIns="0" rtlCol="0" anchor="t">
            <a:spAutoFit/>
          </a:bodyPr>
          <a:lstStyle/>
          <a:p>
            <a:pPr marL="496569" lvl="1" algn="just"/>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Hồ</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NXB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1987)</a:t>
            </a:r>
          </a:p>
        </p:txBody>
      </p:sp>
      <p:sp>
        <p:nvSpPr>
          <p:cNvPr id="11" name="TextBox 12">
            <a:extLst>
              <a:ext uri="{FF2B5EF4-FFF2-40B4-BE49-F238E27FC236}">
                <a16:creationId xmlns:a16="http://schemas.microsoft.com/office/drawing/2014/main" id="{142B7FB8-3915-4103-8251-BC73F8CF1A3B}"/>
              </a:ext>
            </a:extLst>
          </p:cNvPr>
          <p:cNvSpPr txBox="1"/>
          <p:nvPr/>
        </p:nvSpPr>
        <p:spPr>
          <a:xfrm>
            <a:off x="11603037" y="3008871"/>
            <a:ext cx="5327829" cy="763029"/>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a:extLst>
              <a:ext uri="{FF2B5EF4-FFF2-40B4-BE49-F238E27FC236}">
                <a16:creationId xmlns:a16="http://schemas.microsoft.com/office/drawing/2014/main" id="{DF6E51A8-6897-269F-F411-FC1BD0116697}"/>
              </a:ext>
            </a:extLst>
          </p:cNvPr>
          <p:cNvSpPr txBox="1"/>
          <p:nvPr/>
        </p:nvSpPr>
        <p:spPr>
          <a:xfrm>
            <a:off x="10684620" y="4000500"/>
            <a:ext cx="7164664" cy="4062651"/>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endParaRPr lang="en-US" sz="4400" dirty="0">
              <a:latin typeface="Times New Roman" panose="02020603050405020304" pitchFamily="18" charset="0"/>
              <a:cs typeface="Times New Roman" panose="02020603050405020304" pitchFamily="18" charset="0"/>
            </a:endParaRPr>
          </a:p>
          <a:p>
            <a:pPr marL="496569" lvl="1" algn="ct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a:t>
            </a:r>
          </a:p>
        </p:txBody>
      </p:sp>
      <p:sp>
        <p:nvSpPr>
          <p:cNvPr id="14" name="TextBox 12">
            <a:extLst>
              <a:ext uri="{FF2B5EF4-FFF2-40B4-BE49-F238E27FC236}">
                <a16:creationId xmlns:a16="http://schemas.microsoft.com/office/drawing/2014/main" id="{9E741C6B-406D-BEFC-40D3-466A3CD6B5EE}"/>
              </a:ext>
            </a:extLst>
          </p:cNvPr>
          <p:cNvSpPr txBox="1"/>
          <p:nvPr/>
        </p:nvSpPr>
        <p:spPr>
          <a:xfrm>
            <a:off x="5516489" y="7917834"/>
            <a:ext cx="5829300" cy="747833"/>
          </a:xfrm>
          <a:prstGeom prst="rect">
            <a:avLst/>
          </a:prstGeom>
        </p:spPr>
        <p:txBody>
          <a:bodyPr wrap="square" lIns="0" tIns="0" rIns="0" bIns="0" rtlCol="0" anchor="t">
            <a:spAutoFit/>
          </a:bodyPr>
          <a:lstStyle/>
          <a:p>
            <a:pPr marL="496569" lvl="1" algn="ctr">
              <a:lnSpc>
                <a:spcPts val="6439"/>
              </a:lnSpc>
            </a:pPr>
            <a:r>
              <a:rPr lang="en-US" sz="4400" b="1" dirty="0" err="1">
                <a:latin typeface="Times New Roman" panose="02020603050405020304" pitchFamily="18" charset="0"/>
                <a:cs typeface="Times New Roman" panose="02020603050405020304" pitchFamily="18" charset="0"/>
              </a:rPr>
              <a:t>Phương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đạt</a:t>
            </a:r>
            <a:endParaRPr lang="en-US" sz="4400" b="1" dirty="0">
              <a:latin typeface="Times New Roman" panose="02020603050405020304" pitchFamily="18" charset="0"/>
              <a:cs typeface="Times New Roman" panose="02020603050405020304" pitchFamily="18" charset="0"/>
            </a:endParaRPr>
          </a:p>
        </p:txBody>
      </p:sp>
      <p:sp>
        <p:nvSpPr>
          <p:cNvPr id="16" name="TextBox 12">
            <a:extLst>
              <a:ext uri="{FF2B5EF4-FFF2-40B4-BE49-F238E27FC236}">
                <a16:creationId xmlns:a16="http://schemas.microsoft.com/office/drawing/2014/main" id="{FF1B1104-3D77-BBAE-B456-032F3C34244D}"/>
              </a:ext>
            </a:extLst>
          </p:cNvPr>
          <p:cNvSpPr txBox="1"/>
          <p:nvPr/>
        </p:nvSpPr>
        <p:spPr>
          <a:xfrm>
            <a:off x="6019437" y="9008429"/>
            <a:ext cx="5024295" cy="677108"/>
          </a:xfrm>
          <a:prstGeom prst="rect">
            <a:avLst/>
          </a:prstGeom>
        </p:spPr>
        <p:txBody>
          <a:bodyPr wrap="square" lIns="0" tIns="0" rIns="0" bIns="0" rtlCol="0" anchor="t">
            <a:spAutoFit/>
          </a:bodyPr>
          <a:lstStyle/>
          <a:p>
            <a:pPr marL="496569" lvl="1" algn="ct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
        <p:nvSpPr>
          <p:cNvPr id="2" name="Freeform 7">
            <a:extLst>
              <a:ext uri="{FF2B5EF4-FFF2-40B4-BE49-F238E27FC236}">
                <a16:creationId xmlns:a16="http://schemas.microsoft.com/office/drawing/2014/main" id="{51FB51E5-96CF-D75F-FD30-7F7D314CB7B1}"/>
              </a:ext>
            </a:extLst>
          </p:cNvPr>
          <p:cNvSpPr/>
          <p:nvPr/>
        </p:nvSpPr>
        <p:spPr>
          <a:xfrm>
            <a:off x="6555965" y="3605333"/>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7">
            <a:extLst>
              <a:ext uri="{FF2B5EF4-FFF2-40B4-BE49-F238E27FC236}">
                <a16:creationId xmlns:a16="http://schemas.microsoft.com/office/drawing/2014/main" id="{0A7B94F0-DDE9-B3CD-E580-2884C0FEE554}"/>
              </a:ext>
            </a:extLst>
          </p:cNvPr>
          <p:cNvSpPr/>
          <p:nvPr/>
        </p:nvSpPr>
        <p:spPr>
          <a:xfrm>
            <a:off x="13182600" y="-697271"/>
            <a:ext cx="5327829" cy="3103626"/>
          </a:xfrm>
          <a:custGeom>
            <a:avLst/>
            <a:gdLst/>
            <a:ahLst/>
            <a:cxnLst/>
            <a:rect l="l" t="t" r="r" b="b"/>
            <a:pathLst>
              <a:path w="12960000" h="8229600">
                <a:moveTo>
                  <a:pt x="0" y="0"/>
                </a:moveTo>
                <a:lnTo>
                  <a:pt x="12960000" y="0"/>
                </a:lnTo>
                <a:lnTo>
                  <a:pt x="12960000" y="8229600"/>
                </a:lnTo>
                <a:lnTo>
                  <a:pt x="0" y="8229600"/>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51206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animEffect transition="in" filter="wipe(down)">
                                      <p:cBhvr>
                                        <p:cTn id="31" dur="500"/>
                                        <p:tgtEl>
                                          <p:spTgt spid="12">
                                            <p:txEl>
                                              <p:pRg st="0" end="0"/>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A86D9-593B-3CE1-8EA7-879020FE7F24}"/>
              </a:ext>
            </a:extLst>
          </p:cNvPr>
          <p:cNvPicPr>
            <a:picLocks noChangeAspect="1"/>
          </p:cNvPicPr>
          <p:nvPr/>
        </p:nvPicPr>
        <p:blipFill rotWithShape="1">
          <a:blip r:embed="rId3"/>
          <a:srcRect t="45652"/>
          <a:stretch/>
        </p:blipFill>
        <p:spPr>
          <a:xfrm>
            <a:off x="20" y="10"/>
            <a:ext cx="18287980" cy="556590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5" name="TextBox 4">
            <a:extLst>
              <a:ext uri="{FF2B5EF4-FFF2-40B4-BE49-F238E27FC236}">
                <a16:creationId xmlns:a16="http://schemas.microsoft.com/office/drawing/2014/main" id="{540B6106-257C-33F9-5ACF-E90D5A4977BC}"/>
              </a:ext>
            </a:extLst>
          </p:cNvPr>
          <p:cNvSpPr txBox="1"/>
          <p:nvPr/>
        </p:nvSpPr>
        <p:spPr>
          <a:xfrm>
            <a:off x="4583875" y="5829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 </a:t>
            </a: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extLst>
      <p:ext uri="{BB962C8B-B14F-4D97-AF65-F5344CB8AC3E}">
        <p14:creationId xmlns:p14="http://schemas.microsoft.com/office/powerpoint/2010/main" val="1869354800"/>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3B0578-DA43-9017-5D22-1719A8C387F8}"/>
              </a:ext>
            </a:extLst>
          </p:cNvPr>
          <p:cNvPicPr>
            <a:picLocks noChangeAspect="1"/>
          </p:cNvPicPr>
          <p:nvPr/>
        </p:nvPicPr>
        <p:blipFill rotWithShape="1">
          <a:blip r:embed="rId3"/>
          <a:srcRect t="22456" b="15999"/>
          <a:stretch/>
        </p:blipFill>
        <p:spPr>
          <a:xfrm>
            <a:off x="20" y="10"/>
            <a:ext cx="18287980"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12">
            <a:extLst>
              <a:ext uri="{FF2B5EF4-FFF2-40B4-BE49-F238E27FC236}">
                <a16:creationId xmlns:a16="http://schemas.microsoft.com/office/drawing/2014/main" id="{97CEEC5D-9D6F-3512-EF00-6A08A6A6075F}"/>
              </a:ext>
            </a:extLst>
          </p:cNvPr>
          <p:cNvSpPr txBox="1"/>
          <p:nvPr/>
        </p:nvSpPr>
        <p:spPr>
          <a:xfrm>
            <a:off x="7254733" y="7263734"/>
            <a:ext cx="10308336" cy="2215991"/>
          </a:xfrm>
          <a:prstGeom prst="rect">
            <a:avLst/>
          </a:prstGeom>
        </p:spPr>
        <p:txBody>
          <a:bodyPr wrap="square" lIns="0" tIns="0" rIns="0" bIns="0" rtlCol="0" anchor="t">
            <a:spAutoFit/>
          </a:bodyPr>
          <a:lstStyle/>
          <a:p>
            <a:pPr algn="just">
              <a:spcBef>
                <a:spcPct val="0"/>
              </a:spcBef>
            </a:pPr>
            <a:r>
              <a:rPr lang="en-US" sz="7200" dirty="0" err="1">
                <a:solidFill>
                  <a:srgbClr val="493423"/>
                </a:solidFill>
                <a:latin typeface="#9Slide05 Brannboll Ny" panose="02000000000000000000" pitchFamily="2" charset="0"/>
              </a:rPr>
              <a:t>Bố</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cục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đặc</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luật</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bài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thơ</a:t>
            </a:r>
            <a:endParaRPr lang="en-US" sz="7200" dirty="0">
              <a:solidFill>
                <a:srgbClr val="493423"/>
              </a:solidFill>
              <a:latin typeface="#9Slide05 Brannboll Ny" panose="02000000000000000000" pitchFamily="2" charset="0"/>
            </a:endParaRPr>
          </a:p>
        </p:txBody>
      </p:sp>
      <p:sp>
        <p:nvSpPr>
          <p:cNvPr id="6" name="TextBox 12">
            <a:extLst>
              <a:ext uri="{FF2B5EF4-FFF2-40B4-BE49-F238E27FC236}">
                <a16:creationId xmlns:a16="http://schemas.microsoft.com/office/drawing/2014/main" id="{C11B9926-11DB-91E9-2532-E5460A153D31}"/>
              </a:ext>
            </a:extLst>
          </p:cNvPr>
          <p:cNvSpPr txBox="1"/>
          <p:nvPr/>
        </p:nvSpPr>
        <p:spPr>
          <a:xfrm>
            <a:off x="4038600" y="7662027"/>
            <a:ext cx="1996440" cy="1107996"/>
          </a:xfrm>
          <a:custGeom>
            <a:avLst/>
            <a:gdLst>
              <a:gd name="connsiteX0" fmla="*/ 0 w 1996440"/>
              <a:gd name="connsiteY0" fmla="*/ 0 h 1107996"/>
              <a:gd name="connsiteX1" fmla="*/ 1996440 w 1996440"/>
              <a:gd name="connsiteY1" fmla="*/ 0 h 1107996"/>
              <a:gd name="connsiteX2" fmla="*/ 1996440 w 1996440"/>
              <a:gd name="connsiteY2" fmla="*/ 1107996 h 1107996"/>
              <a:gd name="connsiteX3" fmla="*/ 0 w 1996440"/>
              <a:gd name="connsiteY3" fmla="*/ 1107996 h 1107996"/>
              <a:gd name="connsiteX4" fmla="*/ 0 w 1996440"/>
              <a:gd name="connsiteY4" fmla="*/ 0 h 1107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440" h="1107996" fill="none" extrusionOk="0">
                <a:moveTo>
                  <a:pt x="0" y="0"/>
                </a:moveTo>
                <a:cubicBezTo>
                  <a:pt x="847753" y="5241"/>
                  <a:pt x="1402284" y="-74092"/>
                  <a:pt x="1996440" y="0"/>
                </a:cubicBezTo>
                <a:cubicBezTo>
                  <a:pt x="2036388" y="330094"/>
                  <a:pt x="2032779" y="709361"/>
                  <a:pt x="1996440" y="1107996"/>
                </a:cubicBezTo>
                <a:cubicBezTo>
                  <a:pt x="1769714" y="962490"/>
                  <a:pt x="440945" y="1087882"/>
                  <a:pt x="0" y="1107996"/>
                </a:cubicBezTo>
                <a:cubicBezTo>
                  <a:pt x="-95336" y="905200"/>
                  <a:pt x="87228" y="316784"/>
                  <a:pt x="0" y="0"/>
                </a:cubicBezTo>
                <a:close/>
              </a:path>
              <a:path w="1996440" h="1107996" stroke="0" extrusionOk="0">
                <a:moveTo>
                  <a:pt x="0" y="0"/>
                </a:moveTo>
                <a:cubicBezTo>
                  <a:pt x="949455" y="122814"/>
                  <a:pt x="1735256" y="120343"/>
                  <a:pt x="1996440" y="0"/>
                </a:cubicBezTo>
                <a:cubicBezTo>
                  <a:pt x="1981128" y="324716"/>
                  <a:pt x="1928547" y="709085"/>
                  <a:pt x="1996440" y="1107996"/>
                </a:cubicBezTo>
                <a:cubicBezTo>
                  <a:pt x="1026092" y="1211204"/>
                  <a:pt x="358702" y="1222152"/>
                  <a:pt x="0" y="1107996"/>
                </a:cubicBezTo>
                <a:cubicBezTo>
                  <a:pt x="-55485" y="816545"/>
                  <a:pt x="16396" y="533219"/>
                  <a:pt x="0" y="0"/>
                </a:cubicBezTo>
                <a:close/>
              </a:path>
            </a:pathLst>
          </a:custGeom>
          <a:ln>
            <a:solidFill>
              <a:srgbClr val="C0504D"/>
            </a:solidFill>
            <a:extLst>
              <a:ext uri="{C807C97D-BFC1-408E-A445-0C87EB9F89A2}">
                <ask:lineSketchStyleProps xmlns:ask="http://schemas.microsoft.com/office/drawing/2018/sketchyshapes" sd="2247162806">
                  <a:prstGeom prst="rect">
                    <a:avLst/>
                  </a:prstGeom>
                  <ask:type>
                    <ask:lineSketchCurved/>
                  </ask:type>
                </ask:lineSketchStyleProps>
              </a:ext>
            </a:extLst>
          </a:ln>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1. </a:t>
            </a:r>
          </a:p>
        </p:txBody>
      </p:sp>
    </p:spTree>
    <p:extLst>
      <p:ext uri="{BB962C8B-B14F-4D97-AF65-F5344CB8AC3E}">
        <p14:creationId xmlns:p14="http://schemas.microsoft.com/office/powerpoint/2010/main" val="1443647933"/>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629400" y="571500"/>
            <a:ext cx="4648200" cy="769441"/>
          </a:xfrm>
          <a:prstGeom prst="rect">
            <a:avLst/>
          </a:prstGeom>
          <a:noFill/>
        </p:spPr>
        <p:txBody>
          <a:bodyPr wrap="square" rtlCol="0">
            <a:spAutoFit/>
          </a:bodyPr>
          <a:lstStyle/>
          <a:p>
            <a:pPr algn="ct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endParaRPr lang="en-US" sz="4400" b="1" dirty="0">
              <a:latin typeface="Times New Roman" panose="02020603050405020304" pitchFamily="18" charset="0"/>
              <a:cs typeface="Times New Roman" panose="02020603050405020304" pitchFamily="18" charset="0"/>
            </a:endParaRPr>
          </a:p>
        </p:txBody>
      </p:sp>
      <p:sp>
        <p:nvSpPr>
          <p:cNvPr id="9" name="Rectangle 8"/>
          <p:cNvSpPr/>
          <p:nvPr/>
        </p:nvSpPr>
        <p:spPr>
          <a:xfrm>
            <a:off x="4381500" y="2324100"/>
            <a:ext cx="9144000" cy="3046988"/>
          </a:xfrm>
          <a:prstGeom prst="rect">
            <a:avLst/>
          </a:prstGeom>
        </p:spPr>
        <p:txBody>
          <a:bodyPr>
            <a:spAutoFit/>
          </a:bodyPr>
          <a:lstStyle/>
          <a:p>
            <a:pPr algn="just"/>
            <a:r>
              <a:rPr lang="vi-VN" sz="4800" i="1" dirty="0">
                <a:solidFill>
                  <a:schemeClr val="tx1">
                    <a:lumMod val="95000"/>
                    <a:lumOff val="5000"/>
                  </a:schemeClr>
                </a:solidFill>
                <a:latin typeface="+mj-lt"/>
              </a:rPr>
              <a:t>“Quả cau nho nhỏ miếng trầu hôi,</a:t>
            </a:r>
          </a:p>
          <a:p>
            <a:pPr algn="just"/>
            <a:r>
              <a:rPr lang="vi-VN" sz="4800" i="1" dirty="0">
                <a:solidFill>
                  <a:schemeClr val="tx1">
                    <a:lumMod val="95000"/>
                    <a:lumOff val="5000"/>
                  </a:schemeClr>
                </a:solidFill>
                <a:latin typeface="+mj-lt"/>
              </a:rPr>
              <a:t>Này của Xuân Hương mới quệt rồi.</a:t>
            </a:r>
          </a:p>
          <a:p>
            <a:pPr algn="just"/>
            <a:r>
              <a:rPr lang="vi-VN" sz="4800" i="1" dirty="0">
                <a:solidFill>
                  <a:schemeClr val="tx1">
                    <a:lumMod val="95000"/>
                    <a:lumOff val="5000"/>
                  </a:schemeClr>
                </a:solidFill>
                <a:latin typeface="+mj-lt"/>
              </a:rPr>
              <a:t>Có phải duyên nhau thì thắm lại,</a:t>
            </a:r>
          </a:p>
          <a:p>
            <a:pPr algn="just"/>
            <a:r>
              <a:rPr lang="vi-VN" sz="4800" i="1" dirty="0">
                <a:solidFill>
                  <a:schemeClr val="tx1">
                    <a:lumMod val="95000"/>
                    <a:lumOff val="5000"/>
                  </a:schemeClr>
                </a:solidFill>
                <a:latin typeface="+mj-lt"/>
              </a:rPr>
              <a:t>Đừng xanh như lá, bạc như vôi”</a:t>
            </a:r>
          </a:p>
        </p:txBody>
      </p:sp>
      <p:sp>
        <p:nvSpPr>
          <p:cNvPr id="13" name="Rectangle 12"/>
          <p:cNvSpPr/>
          <p:nvPr/>
        </p:nvSpPr>
        <p:spPr>
          <a:xfrm>
            <a:off x="3124200" y="6210300"/>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1: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4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Khởi</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Thừa</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Chuyển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Hợp</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 name="Freeform 6">
            <a:extLst>
              <a:ext uri="{FF2B5EF4-FFF2-40B4-BE49-F238E27FC236}">
                <a16:creationId xmlns:a16="http://schemas.microsoft.com/office/drawing/2014/main" id="{C0B27594-188E-0A5D-CE1E-03C0B058E04A}"/>
              </a:ext>
            </a:extLst>
          </p:cNvPr>
          <p:cNvSpPr/>
          <p:nvPr/>
        </p:nvSpPr>
        <p:spPr>
          <a:xfrm>
            <a:off x="609600" y="0"/>
            <a:ext cx="2743200" cy="5821116"/>
          </a:xfrm>
          <a:custGeom>
            <a:avLst/>
            <a:gdLst/>
            <a:ahLst/>
            <a:cxnLst/>
            <a:rect l="l" t="t" r="r" b="b"/>
            <a:pathLst>
              <a:path w="1939099" h="4114800">
                <a:moveTo>
                  <a:pt x="0" y="0"/>
                </a:moveTo>
                <a:lnTo>
                  <a:pt x="1939099" y="0"/>
                </a:lnTo>
                <a:lnTo>
                  <a:pt x="193909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id="{5706CB66-D310-8B58-6975-5450BEBE59FD}"/>
              </a:ext>
            </a:extLst>
          </p:cNvPr>
          <p:cNvSpPr/>
          <p:nvPr/>
        </p:nvSpPr>
        <p:spPr>
          <a:xfrm>
            <a:off x="3124200" y="7578179"/>
            <a:ext cx="14173200" cy="769441"/>
          </a:xfrm>
          <a:prstGeom prst="rect">
            <a:avLst/>
          </a:prstGeom>
        </p:spPr>
        <p:txBody>
          <a:bodyPr wrap="square">
            <a:spAutoFit/>
          </a:bodyPr>
          <a:lstStyle/>
          <a:p>
            <a:pPr algn="just"/>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b="1"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4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400" dirty="0" err="1">
                <a:solidFill>
                  <a:schemeClr val="tx1">
                    <a:lumMod val="95000"/>
                    <a:lumOff val="5000"/>
                  </a:schemeClr>
                </a:solidFill>
                <a:latin typeface="Times New Roman" panose="02020603050405020304" pitchFamily="18" charset="0"/>
                <a:cs typeface="Times New Roman" panose="02020603050405020304" pitchFamily="18" charset="0"/>
              </a:rPr>
              <a:t>cuối</a:t>
            </a:r>
            <a:endParaRPr lang="vi-VN" sz="44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268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9">
                                            <p:txEl>
                                              <p:pRg st="2" end="2"/>
                                            </p:txEl>
                                          </p:spTgt>
                                        </p:tgtEl>
                                        <p:attrNameLst>
                                          <p:attrName>style.visibility</p:attrName>
                                        </p:attrNameLst>
                                      </p:cBhvr>
                                      <p:to>
                                        <p:strVal val="visible"/>
                                      </p:to>
                                    </p:set>
                                    <p:animEffect transition="in" filter="wipe(down)">
                                      <p:cBhvr>
                                        <p:cTn id="18" dur="500"/>
                                        <p:tgtEl>
                                          <p:spTgt spid="9">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wipe(down)">
                                      <p:cBhvr>
                                        <p:cTn id="21" dur="500"/>
                                        <p:tgtEl>
                                          <p:spTgt spid="9">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down)">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3366</TotalTime>
  <Words>1861</Words>
  <Application>Microsoft Office PowerPoint</Application>
  <PresentationFormat>Custom</PresentationFormat>
  <Paragraphs>168</Paragraphs>
  <Slides>26</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#9Slide05 SVNKitten</vt:lpstr>
      <vt:lpstr>#9Slide05 SVNBellico</vt:lpstr>
      <vt:lpstr>#9Slide05 Braxton Regular</vt:lpstr>
      <vt:lpstr>#9Slide05 SVNReklame Script</vt:lpstr>
      <vt:lpstr>Arial</vt:lpstr>
      <vt:lpstr>Times New Roman</vt:lpstr>
      <vt:lpstr>#9Slide06 Thillends</vt:lpstr>
      <vt:lpstr>#9Slide05 Brannboll Ny</vt:lpstr>
      <vt:lpstr>#9Slide07 Pangolin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Admin</dc:creator>
  <cp:lastModifiedBy>Admin</cp:lastModifiedBy>
  <cp:revision>108</cp:revision>
  <dcterms:created xsi:type="dcterms:W3CDTF">2006-08-16T00:00:00Z</dcterms:created>
  <dcterms:modified xsi:type="dcterms:W3CDTF">2024-02-19T12:54:50Z</dcterms:modified>
  <dc:identifier>DAF17VDdLjQ</dc:identifier>
</cp:coreProperties>
</file>