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1" r:id="rId3"/>
    <p:sldId id="336" r:id="rId4"/>
    <p:sldId id="272" r:id="rId5"/>
    <p:sldId id="277" r:id="rId6"/>
    <p:sldId id="274" r:id="rId7"/>
    <p:sldId id="337" r:id="rId8"/>
    <p:sldId id="259" r:id="rId9"/>
    <p:sldId id="292" r:id="rId10"/>
    <p:sldId id="276" r:id="rId11"/>
    <p:sldId id="340" r:id="rId12"/>
    <p:sldId id="327" r:id="rId13"/>
    <p:sldId id="258" r:id="rId14"/>
    <p:sldId id="3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48" autoAdjust="0"/>
  </p:normalViewPr>
  <p:slideViewPr>
    <p:cSldViewPr snapToGrid="0">
      <p:cViewPr varScale="1">
        <p:scale>
          <a:sx n="66" d="100"/>
          <a:sy n="66" d="100"/>
        </p:scale>
        <p:origin x="4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0BF6-2AE9-45C0-A0E8-10AA4A265880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3BE5C-1F77-43D2-95A5-F0F61C6BE8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70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BE5C-1F77-43D2-95A5-F0F61C6BE8F7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267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3BE5C-1F77-43D2-95A5-F0F61C6BE8F7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09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8F1C-F874-43C8-9575-1595CA327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3F144-9E7F-4E0B-B9F4-8F274A4B0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EC9B0-183A-41CD-B5B5-021475C9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C1EB-B67B-457D-A54E-127B0E05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B50E-C52D-4689-BFD2-37B8294C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62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F2E6-308B-4307-BBEF-4517EC23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486A9-536E-4323-960C-871F06CA1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E5F6-CD7C-4A29-9C45-FD57C5E9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A3DF-57BE-4EEF-9CA5-BE7D12D6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C3FA2-C9FF-4DDA-B00A-4E6F6185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05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434BD-12DD-4124-81C2-71264FC0B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78619-2E2E-4329-B011-8EC447BEB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E0CEF-5B0A-4056-B913-EC7F1605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1190-7B31-43A9-AB10-1381853F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88295-F229-4905-82AD-A2FB5BAC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00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2A62-EE34-4049-8E3A-0AD0020E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A28A-F48B-4FE9-AC92-EFAB0F16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A5606-131D-4F40-9F8D-4C557F5B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E3EE-256E-455A-AB3B-8E0655E4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FDBD6-4469-481B-B242-4AD4A871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20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B5DD-B133-4395-9062-77E7241B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5393E-593C-40C8-8514-10C28BB7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1F4B-0683-4DA1-8778-F3039B7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5ABB0-9865-4127-8D8A-C7F5A420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BE9EB-BEE1-4B1C-9E82-85295C5E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42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BB69-B2CF-47F7-B858-0AF69760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3A47-08FE-40FD-BCA5-AC1EAC518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903A3-9754-454E-B333-56C1A8930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4A3-FA67-44A8-B9B8-3C06A8E3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C3CD7-61A6-4798-8C68-5C66632C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BB819-CA3F-49FA-AAC5-56F921F9F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50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B882-F07E-4BA9-986B-7BD8C3B2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F7BA0-0FC8-4DA1-8CF0-FFD41561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3548D-F295-4AD5-9B79-B1F866725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5E4A2-2901-4625-969F-60749EF0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6AC18-7829-4B10-93E0-2D37CCB70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F611E-0730-4E4A-B1FC-4A1FB640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D250B-765E-4F9D-8E33-D8D04CA6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334DD-74A5-4F09-96C9-74796422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114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EBB0-E2D0-4FFB-8A48-F97178B0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5EDB0-82ED-443B-9983-D49F16D2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67B24-5D39-416B-9D1D-7255B727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7946A-BD1A-46F8-92DE-5ED2D54F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23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B4F42-C1B3-4815-B9B5-26693FFF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0AED5-AD16-45A0-82C5-3F4FC5EA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63B0-391E-4165-A0D1-71A564EF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8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3756-1D0C-4F7D-B3EF-34ED9114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7C2B8-061C-4AFE-B7B9-1396499C4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3EC9-C089-4F80-A398-356A6565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1FC60-FF0E-4BF3-99F2-A7D47342F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410C-463B-47CC-8741-E66501EF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CDE0-413F-4B5B-8A88-AF3C873E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26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2253-4999-4A4E-9DA4-465F7B92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A5C1C-1424-4375-A51A-86E0C77E4F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BAFF0-60A3-4B5A-B527-A8F0ABD77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CD5FA-9297-451D-85EF-E0A43279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8FD8F-D2FC-4C09-9692-7B2B293E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132E0-49D2-4661-8E05-FA908917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37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9A161-7697-4723-A4A2-BDB75144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E5E1A-0222-43F4-A651-6FF5432CF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3C81-E0D5-4234-8A99-A6C2BED16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499C-64FD-4635-801B-DCAFF06F84A6}" type="datetimeFigureOut">
              <a:rPr lang="vi-VN" smtClean="0"/>
              <a:t>15/09/2024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23077-70EF-4228-9719-9D3AEC957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6996A-BFBF-4B31-8F53-352B06B6B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4B2D-92D3-4521-8CEF-81CC0D0186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375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4" Type="http://schemas.openxmlformats.org/officeDocument/2006/relationships/image" Target="../media/image136.png"/><Relationship Id="rId17" Type="http://schemas.openxmlformats.org/officeDocument/2006/relationships/image" Target="../media/image118.png"/><Relationship Id="rId33" Type="http://schemas.openxmlformats.org/officeDocument/2006/relationships/image" Target="../media/image133.png"/><Relationship Id="rId2" Type="http://schemas.openxmlformats.org/officeDocument/2006/relationships/image" Target="../media/image10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31" Type="http://schemas.openxmlformats.org/officeDocument/2006/relationships/image" Target="../media/image1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6" Type="http://schemas.openxmlformats.org/officeDocument/2006/relationships/image" Target="../media/image15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3.png"/><Relationship Id="rId19" Type="http://schemas.openxmlformats.org/officeDocument/2006/relationships/image" Target="../media/image1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9" Type="http://schemas.openxmlformats.org/officeDocument/2006/relationships/image" Target="../media/image16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7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23748" y="3581511"/>
            <a:ext cx="2259191" cy="3394958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5759822" y="3723423"/>
            <a:ext cx="4368800" cy="2641599"/>
          </a:xfrm>
          <a:prstGeom prst="wedgeEllipseCallout">
            <a:avLst>
              <a:gd name="adj1" fmla="val 66580"/>
              <a:gd name="adj2" fmla="val -3948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30" name="Picture 6" descr="Mộc Châu Mùa Hoa Mận Mộc Châu Tháng Mấy ? Kinh Nghiệm Du Lịch Mộc Châu Mùa  Hoa M">
            <a:extLst>
              <a:ext uri="{FF2B5EF4-FFF2-40B4-BE49-F238E27FC236}">
                <a16:creationId xmlns:a16="http://schemas.microsoft.com/office/drawing/2014/main" id="{C5666D9D-1C3E-4828-82A6-D0DAC43A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37" y="-15426"/>
            <a:ext cx="5095622" cy="33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729C87-4DD6-4212-9563-9284C16FE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26822"/>
              </p:ext>
            </p:extLst>
          </p:nvPr>
        </p:nvGraphicFramePr>
        <p:xfrm>
          <a:off x="309061" y="24723"/>
          <a:ext cx="5700142" cy="4102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0071">
                  <a:extLst>
                    <a:ext uri="{9D8B030D-6E8A-4147-A177-3AD203B41FA5}">
                      <a16:colId xmlns:a16="http://schemas.microsoft.com/office/drawing/2014/main" val="2459760143"/>
                    </a:ext>
                  </a:extLst>
                </a:gridCol>
                <a:gridCol w="2850071">
                  <a:extLst>
                    <a:ext uri="{9D8B030D-6E8A-4147-A177-3AD203B41FA5}">
                      <a16:colId xmlns:a16="http://schemas.microsoft.com/office/drawing/2014/main" val="3116105498"/>
                    </a:ext>
                  </a:extLst>
                </a:gridCol>
              </a:tblGrid>
              <a:tr h="506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681631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Biên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456626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Mộc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Châu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345553"/>
                  </a:ext>
                </a:extLst>
              </a:tr>
              <a:tr h="93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 Văn (Hà Giang)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69079"/>
                  </a:ext>
                </a:extLst>
              </a:tr>
              <a:tr h="506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Pa (Lào Cai)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6778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E07558-BA85-42FF-9EA8-2E8FEE295A78}"/>
              </a:ext>
            </a:extLst>
          </p:cNvPr>
          <p:cNvSpPr txBox="1"/>
          <p:nvPr/>
        </p:nvSpPr>
        <p:spPr>
          <a:xfrm>
            <a:off x="-208322" y="4265113"/>
            <a:ext cx="673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13h 24/011/2016</a:t>
            </a:r>
            <a:endParaRPr lang="vi-V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1030512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51516" y="506109"/>
            <a:ext cx="12192000" cy="5940024"/>
            <a:chOff x="857962" y="1217028"/>
            <a:chExt cx="6459413" cy="3937234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857962" y="1217028"/>
              <a:ext cx="6459413" cy="3937234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3378" y="68619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599" y="753860"/>
            <a:ext cx="866174" cy="51423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52025" y="743504"/>
                <a:ext cx="5154022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25" y="743504"/>
                <a:ext cx="5154022" cy="614848"/>
              </a:xfrm>
              <a:prstGeom prst="rect">
                <a:avLst/>
              </a:prstGeom>
              <a:blipFill>
                <a:blip r:embed="rId31"/>
                <a:stretch>
                  <a:fillRect l="-1893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7766BC1F-AE7D-4708-8E6D-C912C83BF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79" y="1304009"/>
                <a:ext cx="11237063" cy="11380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Chia đoạn thẳng đơn vị (chẳng hạn đoạn từ điểm 0 đến điểm 1) thành mười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3" name="Rectangle 2">
                <a:extLst>
                  <a:ext uri="{FF2B5EF4-FFF2-40B4-BE49-F238E27FC236}">
                    <a16:creationId xmlns:a16="http://schemas.microsoft.com/office/drawing/2014/main" id="{7766BC1F-AE7D-4708-8E6D-C912C83BF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279" y="1304009"/>
                <a:ext cx="11237063" cy="1138004"/>
              </a:xfrm>
              <a:prstGeom prst="rect">
                <a:avLst/>
              </a:prstGeom>
              <a:blipFill>
                <a:blip r:embed="rId17"/>
                <a:stretch>
                  <a:fillRect l="-814" t="-535" r="-868" b="-42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9">
            <a:extLst>
              <a:ext uri="{FF2B5EF4-FFF2-40B4-BE49-F238E27FC236}">
                <a16:creationId xmlns:a16="http://schemas.microsoft.com/office/drawing/2014/main" id="{35C0BB65-0BB5-4C78-A2E1-0D20731713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7061" y="4054471"/>
            <a:ext cx="932688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57C23250-9302-4E57-A169-E690AF347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8886" y="398905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46A91FB7-6AE1-46E3-8E15-2085AAFDB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6525" y="398396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119883E5-8C7B-4B3A-A475-1A02464CB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4944" y="399318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CF167ECB-6138-4BAA-98CA-79592AE54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3206" y="396945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71C2E511-5739-481D-B06E-87E7E8C15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141" y="4021720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1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BD0E9D2C-77F4-444D-811A-9E0B4B15C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779" y="4092778"/>
            <a:ext cx="36863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858F0A8B-68C1-420A-9686-629ACE847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624" y="400256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00D235-7ABD-41C8-AA74-7CA6D1978C69}"/>
              </a:ext>
            </a:extLst>
          </p:cNvPr>
          <p:cNvCxnSpPr>
            <a:cxnSpLocks/>
          </p:cNvCxnSpPr>
          <p:nvPr/>
        </p:nvCxnSpPr>
        <p:spPr>
          <a:xfrm>
            <a:off x="5443206" y="4054169"/>
            <a:ext cx="4572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Line 11">
            <a:extLst>
              <a:ext uri="{FF2B5EF4-FFF2-40B4-BE49-F238E27FC236}">
                <a16:creationId xmlns:a16="http://schemas.microsoft.com/office/drawing/2014/main" id="{9CFD743A-D8DF-4CA0-8663-666F85987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0406" y="399364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9">
                <a:extLst>
                  <a:ext uri="{FF2B5EF4-FFF2-40B4-BE49-F238E27FC236}">
                    <a16:creationId xmlns:a16="http://schemas.microsoft.com/office/drawing/2014/main" id="{17EFCA65-2010-4938-A898-9238CBE50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8339" y="3966184"/>
                <a:ext cx="449497" cy="9567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altLang="en-US" sz="2000" b="1" dirty="0"/>
              </a:p>
            </p:txBody>
          </p:sp>
        </mc:Choice>
        <mc:Fallback xmlns="">
          <p:sp>
            <p:nvSpPr>
              <p:cNvPr id="34" name="Text Box 29">
                <a:extLst>
                  <a:ext uri="{FF2B5EF4-FFF2-40B4-BE49-F238E27FC236}">
                    <a16:creationId xmlns:a16="http://schemas.microsoft.com/office/drawing/2014/main" id="{17EFCA65-2010-4938-A898-9238CBE5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8339" y="3966184"/>
                <a:ext cx="449497" cy="95673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id="{C451291F-F2AD-4326-85DB-B64B1E99B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25" y="2370047"/>
                <a:ext cx="11145621" cy="1212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bắt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0, ta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A.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2">
                <a:extLst>
                  <a:ext uri="{FF2B5EF4-FFF2-40B4-BE49-F238E27FC236}">
                    <a16:creationId xmlns:a16="http://schemas.microsoft.com/office/drawing/2014/main" id="{C451291F-F2AD-4326-85DB-B64B1E99B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25" y="2370047"/>
                <a:ext cx="11145621" cy="1212576"/>
              </a:xfrm>
              <a:prstGeom prst="rect">
                <a:avLst/>
              </a:prstGeom>
              <a:blipFill>
                <a:blip r:embed="rId20"/>
                <a:stretch>
                  <a:fillRect l="-820" r="-820" b="-40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11">
            <a:extLst>
              <a:ext uri="{FF2B5EF4-FFF2-40B4-BE49-F238E27FC236}">
                <a16:creationId xmlns:a16="http://schemas.microsoft.com/office/drawing/2014/main" id="{FD9C8FC8-EF1E-4D2E-99ED-FFFAA943D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0606" y="400271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C3470754-5418-4C1E-A540-6CA144C6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6206" y="400356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68C6A637-15AB-47F4-B05F-A378A9D29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8485" y="398215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Line 11">
            <a:extLst>
              <a:ext uri="{FF2B5EF4-FFF2-40B4-BE49-F238E27FC236}">
                <a16:creationId xmlns:a16="http://schemas.microsoft.com/office/drawing/2014/main" id="{847680E1-A1F1-4460-BB0E-77BE8E9D4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445" y="398215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8" name="Line 11">
            <a:extLst>
              <a:ext uri="{FF2B5EF4-FFF2-40B4-BE49-F238E27FC236}">
                <a16:creationId xmlns:a16="http://schemas.microsoft.com/office/drawing/2014/main" id="{B8FA2E55-D7F3-40DE-B14E-0D7C4DD0D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025" y="399060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A55D0BF9-AF17-40BA-A23F-666076BF6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9125" y="397006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0" name="Line 11">
            <a:extLst>
              <a:ext uri="{FF2B5EF4-FFF2-40B4-BE49-F238E27FC236}">
                <a16:creationId xmlns:a16="http://schemas.microsoft.com/office/drawing/2014/main" id="{BE5D0FF3-DB5F-402B-AF8C-59D1D8FED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8705" y="396628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7DE08F79-9E1E-4274-8FAA-064D1FE67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1305" y="396628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7" name="Line 10">
            <a:extLst>
              <a:ext uri="{FF2B5EF4-FFF2-40B4-BE49-F238E27FC236}">
                <a16:creationId xmlns:a16="http://schemas.microsoft.com/office/drawing/2014/main" id="{25E8F759-0649-48A4-9BF7-475ED0373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0594" y="399631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8" name="Line 13">
            <a:extLst>
              <a:ext uri="{FF2B5EF4-FFF2-40B4-BE49-F238E27FC236}">
                <a16:creationId xmlns:a16="http://schemas.microsoft.com/office/drawing/2014/main" id="{71D6609C-4A2C-4976-8FDD-6555CAECC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3230" y="398592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" name="Line 13">
            <a:extLst>
              <a:ext uri="{FF2B5EF4-FFF2-40B4-BE49-F238E27FC236}">
                <a16:creationId xmlns:a16="http://schemas.microsoft.com/office/drawing/2014/main" id="{8C5FCD73-31D2-4C74-A063-F8E59B374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6033" y="39931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" name="Line 13">
            <a:extLst>
              <a:ext uri="{FF2B5EF4-FFF2-40B4-BE49-F238E27FC236}">
                <a16:creationId xmlns:a16="http://schemas.microsoft.com/office/drawing/2014/main" id="{8B3FA1DB-E31F-4BA3-93D1-3D49FBCE1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6093" y="399318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" name="Line 13">
            <a:extLst>
              <a:ext uri="{FF2B5EF4-FFF2-40B4-BE49-F238E27FC236}">
                <a16:creationId xmlns:a16="http://schemas.microsoft.com/office/drawing/2014/main" id="{B3DA503A-32C3-4EA9-95D5-F93F734DB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409" y="39859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" name="Line 13">
            <a:extLst>
              <a:ext uri="{FF2B5EF4-FFF2-40B4-BE49-F238E27FC236}">
                <a16:creationId xmlns:a16="http://schemas.microsoft.com/office/drawing/2014/main" id="{F5AB752C-5567-422D-A190-E33099387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1697" y="3993185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8CEDC5BD-384B-42EA-8D4A-72999179AFE3}"/>
              </a:ext>
            </a:extLst>
          </p:cNvPr>
          <p:cNvSpPr/>
          <p:nvPr/>
        </p:nvSpPr>
        <p:spPr>
          <a:xfrm>
            <a:off x="8571238" y="4012546"/>
            <a:ext cx="91440" cy="9144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Text Box 29">
            <a:extLst>
              <a:ext uri="{FF2B5EF4-FFF2-40B4-BE49-F238E27FC236}">
                <a16:creationId xmlns:a16="http://schemas.microsoft.com/office/drawing/2014/main" id="{A8B6D8F1-FB76-4A89-94FF-DA53A95B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124" y="3428875"/>
            <a:ext cx="449497" cy="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2">
                <a:extLst>
                  <a:ext uri="{FF2B5EF4-FFF2-40B4-BE49-F238E27FC236}">
                    <a16:creationId xmlns:a16="http://schemas.microsoft.com/office/drawing/2014/main" id="{A1E5BE8F-1255-47D4-ADB7-5F02C9F62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075" y="4682800"/>
                <a:ext cx="11145621" cy="1492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kumimoji="0" lang="en-US" altLang="en-US" sz="24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400" b="0" i="1" u="none" strike="noStrike" cap="none" normalizeH="0" dirty="0" err="1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altLang="en-US" sz="24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altLang="en-US" sz="2400" b="0" u="none" strike="noStrike" cap="none" normalizeH="0" dirty="0">
                    <a:ln>
                      <a:noFill/>
                    </a:ln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  <m:r>
                      <a:rPr kumimoji="0" lang="en-US" altLang="en-US" sz="2400" b="0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4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nl-NL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nếu điểm A ở trục số trên cũng là điểm biểu diễn số hữu tỉ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nl-NL" altLang="en-US" sz="36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nl-NL" altLang="en-US" sz="2400" b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kumimoji="0" lang="nl-NL" altLang="en-US" sz="24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nl-NL" altLang="en-US" sz="2400" b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kumimoji="0" lang="nl-NL" altLang="en-US" sz="2400" b="0" u="none" strike="noStrike" cap="none" normalizeH="0" dirty="0">
                    <a:ln>
                      <a:noFill/>
                    </a:ln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số.</a:t>
                </a:r>
                <a:endParaRPr kumimoji="0" lang="nl-NL" altLang="en-US" sz="3600" b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" name="Rectangle 2">
                <a:extLst>
                  <a:ext uri="{FF2B5EF4-FFF2-40B4-BE49-F238E27FC236}">
                    <a16:creationId xmlns:a16="http://schemas.microsoft.com/office/drawing/2014/main" id="{A1E5BE8F-1255-47D4-ADB7-5F02C9F62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075" y="4682800"/>
                <a:ext cx="11145621" cy="1492460"/>
              </a:xfrm>
              <a:prstGeom prst="rect">
                <a:avLst/>
              </a:prstGeom>
              <a:blipFill>
                <a:blip r:embed="rId34"/>
                <a:stretch>
                  <a:fillRect l="-875" r="-821" b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1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3829 -0.0023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7761 -0.0023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394 -3.7037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5248 -0.00231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8425 -3.7037E-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2487 -3.7037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8" grpId="0" animBg="1"/>
      <p:bldP spid="33" grpId="0" animBg="1"/>
      <p:bldP spid="34" grpId="0"/>
      <p:bldP spid="37" grpId="0"/>
      <p:bldP spid="38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41" grpId="0" animBg="1"/>
      <p:bldP spid="142" grpId="0"/>
      <p:bldP spid="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C9462E-3A8E-4ABA-B2DF-CC97359C1147}"/>
                  </a:ext>
                </a:extLst>
              </p:cNvPr>
              <p:cNvSpPr txBox="1"/>
              <p:nvPr/>
            </p:nvSpPr>
            <p:spPr>
              <a:xfrm>
                <a:off x="1028699" y="12387"/>
                <a:ext cx="10267950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i="1" u="sng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C9462E-3A8E-4ABA-B2DF-CC97359C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99" y="12387"/>
                <a:ext cx="10267950" cy="703782"/>
              </a:xfrm>
              <a:prstGeom prst="rect">
                <a:avLst/>
              </a:prstGeom>
              <a:blipFill>
                <a:blip r:embed="rId5"/>
                <a:stretch>
                  <a:fillRect l="-124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526FE99-ABC4-46EF-8D23-74C0A761C794}"/>
              </a:ext>
            </a:extLst>
          </p:cNvPr>
          <p:cNvSpPr txBox="1"/>
          <p:nvPr/>
        </p:nvSpPr>
        <p:spPr>
          <a:xfrm>
            <a:off x="5797700" y="714830"/>
            <a:ext cx="152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ABF7205B-A7D4-4A0E-9724-D43D6B174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696" y="1092672"/>
                <a:ext cx="11311364" cy="131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Chia đoạn thẳng đơn vị (chẳng hạn đoạn từ điểm 0 đến điểm 1) thành ba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28" name="Rectangle 2">
                <a:extLst>
                  <a:ext uri="{FF2B5EF4-FFF2-40B4-BE49-F238E27FC236}">
                    <a16:creationId xmlns:a16="http://schemas.microsoft.com/office/drawing/2014/main" id="{ABF7205B-A7D4-4A0E-9724-D43D6B174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696" y="1092672"/>
                <a:ext cx="11311364" cy="1311513"/>
              </a:xfrm>
              <a:prstGeom prst="rect">
                <a:avLst/>
              </a:prstGeom>
              <a:blipFill>
                <a:blip r:embed="rId6"/>
                <a:stretch>
                  <a:fillRect l="-1132" t="-930" r="-1132" b="-51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69B1C5A2-F631-402D-A088-C84DF504B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246" y="5513500"/>
                <a:ext cx="9761557" cy="841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1" u="none" strike="noStrike" cap="none" normalizeH="0" dirty="0" err="1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altLang="en-US" sz="2800" b="0" i="1" u="none" strike="noStrike" cap="none" normalizeH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800" b="0" u="none" strike="noStrike" cap="none" normalizeH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altLang="en-US" sz="2800" b="0" i="1" u="none" strike="noStrike" cap="none" normalizeH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kumimoji="0" lang="en-US" altLang="en-US" sz="2800" b="0" i="1" u="none" strike="noStrike" cap="none" normalizeH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nếu điểm B biểu diễn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nl-NL" altLang="en-US" sz="2800" b="0" i="1" u="none" strike="noStrike" cap="none" normalizeH="0" baseline="0" dirty="0">
                    <a:ln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alt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nl-NL" altLang="en-US" sz="2800" b="0" u="none" strike="noStrike" cap="none" normalizeH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nl-NL" altLang="en-US" sz="2800" b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69B1C5A2-F631-402D-A088-C84DF504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0246" y="5513500"/>
                <a:ext cx="9761557" cy="841384"/>
              </a:xfrm>
              <a:prstGeom prst="rect">
                <a:avLst/>
              </a:prstGeom>
              <a:blipFill>
                <a:blip r:embed="rId7"/>
                <a:stretch>
                  <a:fillRect l="-1312" r="-312" b="-86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83854AD5-0DE1-4275-5F32-6EE301AE1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696" y="2341499"/>
                <a:ext cx="11145621" cy="142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nl-NL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chiều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chiều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số,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bắt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điểm 0, ta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điểm B. Điểm B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nl-NL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83854AD5-0DE1-4275-5F32-6EE301AE1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696" y="2341499"/>
                <a:ext cx="11145621" cy="1428661"/>
              </a:xfrm>
              <a:prstGeom prst="rect">
                <a:avLst/>
              </a:prstGeom>
              <a:blipFill>
                <a:blip r:embed="rId8"/>
                <a:stretch>
                  <a:fillRect l="-875" r="-8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CDDB543-16A5-0D7F-C162-7503FB5590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2052" y="3902084"/>
            <a:ext cx="8211022" cy="15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160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8" grpId="0"/>
      <p:bldP spid="3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83901" y="89386"/>
                <a:ext cx="9184641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2800" i="1" u="sng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u="sng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−1,4 </m:t>
                    </m:r>
                  </m:oMath>
                </a14:m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01" y="89386"/>
                <a:ext cx="9184641" cy="658835"/>
              </a:xfrm>
              <a:prstGeom prst="rect">
                <a:avLst/>
              </a:prstGeom>
              <a:blipFill>
                <a:blip r:embed="rId11"/>
                <a:stretch>
                  <a:fillRect l="-1394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5314501" y="699594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9E1A92C-FA8B-479B-B237-1EAC9D070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960" y="1174821"/>
                <a:ext cx="10456282" cy="93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1,4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1,4=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7" name="Rectangle 2">
                <a:extLst>
                  <a:ext uri="{FF2B5EF4-FFF2-40B4-BE49-F238E27FC236}">
                    <a16:creationId xmlns:a16="http://schemas.microsoft.com/office/drawing/2014/main" id="{C9E1A92C-FA8B-479B-B237-1EAC9D070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60" y="1174821"/>
                <a:ext cx="10456282" cy="932563"/>
              </a:xfrm>
              <a:prstGeom prst="rect">
                <a:avLst/>
              </a:prstGeom>
              <a:blipFill>
                <a:blip r:embed="rId16"/>
                <a:stretch>
                  <a:fillRect l="-933" b="-6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FFE34828-367D-4EBD-883E-24047F8A4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960" y="2087118"/>
                <a:ext cx="9685764" cy="1920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Chia đoạn thẳng đơn vị (chẳng hạn đoạn từ điểm 0 đến điểm 1) thành năm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FFE34828-367D-4EBD-883E-24047F8A4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60" y="2087118"/>
                <a:ext cx="9685764" cy="1920654"/>
              </a:xfrm>
              <a:prstGeom prst="rect">
                <a:avLst/>
              </a:prstGeom>
              <a:blipFill>
                <a:blip r:embed="rId19"/>
                <a:stretch>
                  <a:fillRect l="-1007" r="-944" b="-2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>
            <a:extLst>
              <a:ext uri="{FF2B5EF4-FFF2-40B4-BE49-F238E27FC236}">
                <a16:creationId xmlns:a16="http://schemas.microsoft.com/office/drawing/2014/main" id="{6D2ADB11-514F-474D-8776-88013824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645" y="3863908"/>
            <a:ext cx="94132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 ta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1,4.</a:t>
            </a:r>
            <a:endParaRPr kumimoji="0" lang="nl-NL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3B3C5-79A9-2583-37B3-9B184361FA6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646" y="5149364"/>
            <a:ext cx="116109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7700" y="727075"/>
            <a:ext cx="11125200" cy="56811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ectangle 25"/>
          <p:cNvSpPr/>
          <p:nvPr/>
        </p:nvSpPr>
        <p:spPr>
          <a:xfrm>
            <a:off x="1258333" y="735400"/>
            <a:ext cx="91807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-0,3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90634" y="144529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964E9CBD-0D68-4C92-83DE-7AF681719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119" y="1595077"/>
                <a:ext cx="10456282" cy="93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-0,3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−0,3=</m:t>
                    </m:r>
                    <m:f>
                      <m:f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964E9CBD-0D68-4C92-83DE-7AF681719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1119" y="1595077"/>
                <a:ext cx="10456282" cy="932563"/>
              </a:xfrm>
              <a:prstGeom prst="rect">
                <a:avLst/>
              </a:prstGeom>
              <a:blipFill>
                <a:blip r:embed="rId8"/>
                <a:stretch>
                  <a:fillRect l="-874" b="-6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DAE8F115-C4A0-43B2-A469-A3A8B6E5F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414" y="2431913"/>
                <a:ext cx="9685764" cy="1920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Chia đoạn thẳng đơn vị (chẳng hạn đoạn từ điểm 0 đến điểm 1) thành mười phần bằng nhau, lấy một đoạn làm đơn vị mới (đơn vị mới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đơn vị cũ).</a:t>
                </a:r>
              </a:p>
            </p:txBody>
          </p:sp>
        </mc:Choice>
        <mc:Fallback xmlns="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DAE8F115-C4A0-43B2-A469-A3A8B6E5F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8414" y="2431913"/>
                <a:ext cx="9685764" cy="1920654"/>
              </a:xfrm>
              <a:prstGeom prst="rect">
                <a:avLst/>
              </a:prstGeom>
              <a:blipFill>
                <a:blip r:embed="rId9"/>
                <a:stretch>
                  <a:fillRect l="-1008" r="-1008" b="-2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28087FB3-7E86-4A5F-8400-5434267DB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414" y="4277080"/>
            <a:ext cx="941324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nl-NL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 ta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-0,3.</a:t>
            </a:r>
            <a:endParaRPr kumimoji="0" lang="nl-NL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195D9-15A3-451D-89DA-EDF1E266B3B9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034" y="5322739"/>
            <a:ext cx="6285999" cy="1171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88583" y="165916"/>
            <a:ext cx="8406701" cy="658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D9BD8-7E3D-4860-AFE3-66C3C04B7819}"/>
              </a:ext>
            </a:extLst>
          </p:cNvPr>
          <p:cNvSpPr txBox="1"/>
          <p:nvPr/>
        </p:nvSpPr>
        <p:spPr>
          <a:xfrm>
            <a:off x="379141" y="1806921"/>
            <a:ext cx="11574966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cs typeface="Arial" panose="020B0604020202020204" pitchFamily="34" charset="0"/>
              </a:rPr>
              <a:t>Ôn</a:t>
            </a:r>
            <a:r>
              <a:rPr lang="en-US" sz="3200" dirty="0">
                <a:cs typeface="Arial" panose="020B0604020202020204" pitchFamily="34" charset="0"/>
              </a:rPr>
              <a:t> tập </a:t>
            </a:r>
            <a:r>
              <a:rPr lang="en-US" sz="3200" dirty="0" err="1">
                <a:cs typeface="Arial" panose="020B0604020202020204" pitchFamily="34" charset="0"/>
              </a:rPr>
              <a:t>kiến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thức</a:t>
            </a:r>
            <a:r>
              <a:rPr lang="en-US" sz="3200" dirty="0"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     + Số </a:t>
            </a:r>
            <a:r>
              <a:rPr lang="en-US" sz="3200" dirty="0" err="1">
                <a:cs typeface="Arial" panose="020B0604020202020204" pitchFamily="34" charset="0"/>
              </a:rPr>
              <a:t>hữu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tỉ</a:t>
            </a:r>
            <a:r>
              <a:rPr lang="en-US" sz="3200" dirty="0">
                <a:cs typeface="Arial" panose="020B0604020202020204" pitchFamily="34" charset="0"/>
              </a:rPr>
              <a:t> là </a:t>
            </a:r>
            <a:r>
              <a:rPr lang="en-US" sz="3200" dirty="0" err="1">
                <a:cs typeface="Arial" panose="020B0604020202020204" pitchFamily="34" charset="0"/>
              </a:rPr>
              <a:t>gì</a:t>
            </a:r>
            <a:r>
              <a:rPr lang="en-US" sz="3200" dirty="0">
                <a:cs typeface="Arial" panose="020B0604020202020204" pitchFamily="34" charset="0"/>
              </a:rPr>
              <a:t>? </a:t>
            </a:r>
            <a:r>
              <a:rPr lang="en-US" sz="3200" dirty="0" err="1">
                <a:cs typeface="Arial" panose="020B0604020202020204" pitchFamily="34" charset="0"/>
              </a:rPr>
              <a:t>Lấy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ví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dụ</a:t>
            </a:r>
            <a:r>
              <a:rPr lang="en-US" sz="3200" dirty="0">
                <a:cs typeface="Arial" panose="020B0604020202020204" pitchFamily="34" charset="0"/>
              </a:rPr>
              <a:t>? </a:t>
            </a:r>
            <a:r>
              <a:rPr lang="en-US" sz="3200" dirty="0" err="1">
                <a:cs typeface="Arial" panose="020B0604020202020204" pitchFamily="34" charset="0"/>
              </a:rPr>
              <a:t>Cách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biểu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diễn</a:t>
            </a:r>
            <a:r>
              <a:rPr lang="en-US" sz="3200" dirty="0">
                <a:cs typeface="Arial" panose="020B0604020202020204" pitchFamily="34" charset="0"/>
              </a:rPr>
              <a:t> số </a:t>
            </a:r>
            <a:r>
              <a:rPr lang="en-US" sz="3200" dirty="0" err="1">
                <a:cs typeface="Arial" panose="020B0604020202020204" pitchFamily="34" charset="0"/>
              </a:rPr>
              <a:t>hữu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tỉ</a:t>
            </a:r>
            <a:r>
              <a:rPr lang="en-US" sz="3200" dirty="0">
                <a:cs typeface="Arial" panose="020B0604020202020204" pitchFamily="34" charset="0"/>
              </a:rPr>
              <a:t> trên </a:t>
            </a:r>
            <a:r>
              <a:rPr lang="en-US" sz="3200" dirty="0" err="1">
                <a:cs typeface="Arial" panose="020B0604020202020204" pitchFamily="34" charset="0"/>
              </a:rPr>
              <a:t>trục</a:t>
            </a:r>
            <a:r>
              <a:rPr lang="en-US" sz="3200" dirty="0">
                <a:cs typeface="Arial" panose="020B0604020202020204" pitchFamily="34" charset="0"/>
              </a:rPr>
              <a:t> số?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      + Hai số </a:t>
            </a:r>
            <a:r>
              <a:rPr lang="en-US" sz="3200" dirty="0" err="1">
                <a:cs typeface="Arial" panose="020B0604020202020204" pitchFamily="34" charset="0"/>
              </a:rPr>
              <a:t>hữu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tỉ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đối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nhau</a:t>
            </a:r>
            <a:r>
              <a:rPr lang="en-US" sz="3200" dirty="0">
                <a:cs typeface="Arial" panose="020B0604020202020204" pitchFamily="34" charset="0"/>
              </a:rPr>
              <a:t> là </a:t>
            </a:r>
            <a:r>
              <a:rPr lang="en-US" sz="3200" dirty="0" err="1">
                <a:cs typeface="Arial" panose="020B0604020202020204" pitchFamily="34" charset="0"/>
              </a:rPr>
              <a:t>gì</a:t>
            </a:r>
            <a:r>
              <a:rPr lang="en-US" sz="3200" dirty="0">
                <a:cs typeface="Arial" panose="020B0604020202020204" pitchFamily="34" charset="0"/>
              </a:rPr>
              <a:t>? </a:t>
            </a:r>
            <a:r>
              <a:rPr lang="en-US" sz="3200" dirty="0" err="1">
                <a:cs typeface="Arial" panose="020B0604020202020204" pitchFamily="34" charset="0"/>
              </a:rPr>
              <a:t>Lấy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ví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dụ</a:t>
            </a:r>
            <a:r>
              <a:rPr lang="en-US" sz="3200" dirty="0"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- Hoàn </a:t>
            </a:r>
            <a:r>
              <a:rPr lang="en-US" sz="3200" dirty="0" err="1">
                <a:cs typeface="Arial" panose="020B0604020202020204" pitchFamily="34" charset="0"/>
              </a:rPr>
              <a:t>thành</a:t>
            </a: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dirty="0" err="1">
                <a:cs typeface="Arial" panose="020B0604020202020204" pitchFamily="34" charset="0"/>
              </a:rPr>
              <a:t>bài</a:t>
            </a:r>
            <a:r>
              <a:rPr lang="en-US" sz="3200" dirty="0">
                <a:cs typeface="Arial" panose="020B0604020202020204" pitchFamily="34" charset="0"/>
              </a:rPr>
              <a:t> tập: 1; 2; 3; 4; 5; 6 (SGK)</a:t>
            </a:r>
            <a:endParaRPr lang="vi-VN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348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7629" y="1360515"/>
            <a:ext cx="11050858" cy="4032549"/>
            <a:chOff x="-836056" y="0"/>
            <a:chExt cx="16485742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-836056" y="2544263"/>
              <a:ext cx="16485742" cy="1537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1: TẬP HỢP Q CÁC SỐ HỮU TỈ</a:t>
              </a: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CA38074A-6F44-F0BB-E19C-4132F3C269AF}"/>
              </a:ext>
            </a:extLst>
          </p:cNvPr>
          <p:cNvSpPr txBox="1"/>
          <p:nvPr/>
        </p:nvSpPr>
        <p:spPr>
          <a:xfrm>
            <a:off x="1262921" y="1682236"/>
            <a:ext cx="9060273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I.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451" y="1322964"/>
            <a:ext cx="4901764" cy="1965359"/>
            <a:chOff x="-162280" y="-19101"/>
            <a:chExt cx="8320332" cy="2403403"/>
          </a:xfrm>
        </p:grpSpPr>
        <p:grpSp>
          <p:nvGrpSpPr>
            <p:cNvPr id="3" name="Group 3"/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11445" y="802822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3896" y="1338584"/>
            <a:ext cx="4944366" cy="1773893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87765" y="1891190"/>
              <a:ext cx="1617773" cy="116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08794" y="1698845"/>
            <a:ext cx="2528899" cy="68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2062" y="1405691"/>
            <a:ext cx="32583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7341" y="2324838"/>
            <a:ext cx="2142052" cy="49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7590" y="243872"/>
            <a:ext cx="485648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377" y="1156567"/>
            <a:ext cx="1016000" cy="660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87188" y="1104833"/>
                <a:ext cx="8248187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Viết các số -3;  0,5;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dưới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188" y="1104833"/>
                <a:ext cx="8248187" cy="963725"/>
              </a:xfrm>
              <a:prstGeom prst="rect">
                <a:avLst/>
              </a:prstGeom>
              <a:blipFill>
                <a:blip r:embed="rId4"/>
                <a:stretch>
                  <a:fillRect l="-1848" r="-887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880497-914F-4DE5-A005-F20B604788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388174"/>
              </p:ext>
            </p:extLst>
          </p:nvPr>
        </p:nvGraphicFramePr>
        <p:xfrm>
          <a:off x="1393840" y="3378299"/>
          <a:ext cx="1958968" cy="122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444240" progId="Equation.DSMT4">
                  <p:embed/>
                </p:oleObj>
              </mc:Choice>
              <mc:Fallback>
                <p:oleObj name="Equation" r:id="rId5" imgW="711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3840" y="3378299"/>
                        <a:ext cx="1958968" cy="122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F2F0A4A-C6AD-4811-87D8-790123C09ACC}"/>
              </a:ext>
            </a:extLst>
          </p:cNvPr>
          <p:cNvSpPr txBox="1"/>
          <p:nvPr/>
        </p:nvSpPr>
        <p:spPr>
          <a:xfrm>
            <a:off x="4721834" y="2291866"/>
            <a:ext cx="172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DEDAF4F-589B-4115-9186-164E7CA2B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170585"/>
              </p:ext>
            </p:extLst>
          </p:nvPr>
        </p:nvGraphicFramePr>
        <p:xfrm>
          <a:off x="4819572" y="3364264"/>
          <a:ext cx="1783417" cy="122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444240" progId="Equation.DSMT4">
                  <p:embed/>
                </p:oleObj>
              </mc:Choice>
              <mc:Fallback>
                <p:oleObj name="Equation" r:id="rId7" imgW="647640" imgH="4442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F880497-914F-4DE5-A005-F20B604788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9572" y="3364264"/>
                        <a:ext cx="1783417" cy="122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96446B5-FA39-4561-9CB4-7D7B8A07D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02351"/>
              </p:ext>
            </p:extLst>
          </p:nvPr>
        </p:nvGraphicFramePr>
        <p:xfrm>
          <a:off x="8069753" y="3378299"/>
          <a:ext cx="2028786" cy="122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444240" progId="Equation.DSMT4">
                  <p:embed/>
                </p:oleObj>
              </mc:Choice>
              <mc:Fallback>
                <p:oleObj name="Equation" r:id="rId9" imgW="736560" imgH="4442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DEDAF4F-589B-4115-9186-164E7CA2B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9753" y="3378299"/>
                        <a:ext cx="2028786" cy="122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9571" y="1594706"/>
            <a:ext cx="12002429" cy="3061677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2595" y="1802888"/>
                <a:ext cx="11430000" cy="1978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3200" b="1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32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số được viết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dạng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hợp các số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</a:t>
                </a:r>
                <a:r>
                  <a:rPr lang="en-US" sz="3200" b="1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2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 Q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5" y="1802888"/>
                <a:ext cx="11430000" cy="1978042"/>
              </a:xfrm>
              <a:prstGeom prst="rect">
                <a:avLst/>
              </a:prstGeom>
              <a:blipFill>
                <a:blip r:embed="rId3"/>
                <a:stretch>
                  <a:fillRect l="-1387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3EAAA9B-3E1F-B54B-53EF-BB9FC8821779}"/>
              </a:ext>
            </a:extLst>
          </p:cNvPr>
          <p:cNvSpPr/>
          <p:nvPr/>
        </p:nvSpPr>
        <p:spPr>
          <a:xfrm>
            <a:off x="2231259" y="1307814"/>
            <a:ext cx="723814" cy="63539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37634" y="259861"/>
            <a:ext cx="5892800" cy="5842000"/>
            <a:chOff x="0" y="0"/>
            <a:chExt cx="2350371" cy="2462159"/>
          </a:xfrm>
          <a:solidFill>
            <a:schemeClr val="accent2"/>
          </a:solidFill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82072" y="277135"/>
                <a:ext cx="4819763" cy="2364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-5; 0;-0,41;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72" y="277135"/>
                <a:ext cx="4819763" cy="2364302"/>
              </a:xfrm>
              <a:prstGeom prst="rect">
                <a:avLst/>
              </a:prstGeom>
              <a:blipFill>
                <a:blip r:embed="rId2"/>
                <a:stretch>
                  <a:fillRect l="-2528" r="-2528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6" y="666261"/>
            <a:ext cx="1083598" cy="1083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19367" y="2658710"/>
            <a:ext cx="1828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7100" y="3180861"/>
                <a:ext cx="5593334" cy="2788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Các số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là số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đó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viết được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dạng phân số.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cs typeface="Arial" panose="020B0604020202020204" pitchFamily="34" charset="0"/>
                  </a:rPr>
                  <a:t>-5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800" b="1" dirty="0">
                    <a:cs typeface="Arial" panose="020B0604020202020204" pitchFamily="34" charset="0"/>
                  </a:rPr>
                  <a:t>0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-</a:t>
                </a:r>
                <a:r>
                  <a:rPr lang="en-US" sz="2800" b="1" dirty="0">
                    <a:cs typeface="Arial" panose="020B0604020202020204" pitchFamily="34" charset="0"/>
                  </a:rPr>
                  <a:t>0,41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0" y="3180861"/>
                <a:ext cx="5593334" cy="2788777"/>
              </a:xfrm>
              <a:prstGeom prst="rect">
                <a:avLst/>
              </a:prstGeom>
              <a:blipFill>
                <a:blip r:embed="rId4"/>
                <a:stretch>
                  <a:fillRect l="-2290"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61437C3-CC96-038F-DB6D-3A3763A00186}"/>
              </a:ext>
            </a:extLst>
          </p:cNvPr>
          <p:cNvSpPr/>
          <p:nvPr/>
        </p:nvSpPr>
        <p:spPr>
          <a:xfrm>
            <a:off x="2231259" y="1361896"/>
            <a:ext cx="635619" cy="5272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3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3EAAA9B-3E1F-B54B-53EF-BB9FC8821779}"/>
              </a:ext>
            </a:extLst>
          </p:cNvPr>
          <p:cNvSpPr/>
          <p:nvPr/>
        </p:nvSpPr>
        <p:spPr>
          <a:xfrm>
            <a:off x="2231259" y="1307814"/>
            <a:ext cx="723814" cy="63539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420900" y="259861"/>
            <a:ext cx="5334000" cy="5840307"/>
            <a:chOff x="0" y="0"/>
            <a:chExt cx="3907097" cy="4240855"/>
          </a:xfrm>
        </p:grpSpPr>
        <p:sp>
          <p:nvSpPr>
            <p:cNvPr id="5" name="Freeform 5"/>
            <p:cNvSpPr/>
            <p:nvPr/>
          </p:nvSpPr>
          <p:spPr>
            <a:xfrm>
              <a:off x="-1" y="0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73" y="349739"/>
            <a:ext cx="5892800" cy="5842000"/>
            <a:chOff x="0" y="0"/>
            <a:chExt cx="2350371" cy="2462159"/>
          </a:xfrm>
          <a:solidFill>
            <a:schemeClr val="accent2"/>
          </a:solidFill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2354584" cy="2462159"/>
            </a:xfrm>
            <a:custGeom>
              <a:avLst/>
              <a:gdLst/>
              <a:ahLst/>
              <a:cxnLst/>
              <a:rect l="l" t="t" r="r" b="b"/>
              <a:pathLst>
                <a:path w="2354584" h="2462159">
                  <a:moveTo>
                    <a:pt x="278431" y="16918"/>
                  </a:moveTo>
                  <a:cubicBezTo>
                    <a:pt x="278431" y="16918"/>
                    <a:pt x="604014" y="12258"/>
                    <a:pt x="912018" y="12454"/>
                  </a:cubicBezTo>
                  <a:cubicBezTo>
                    <a:pt x="1418373" y="12671"/>
                    <a:pt x="2080516" y="0"/>
                    <a:pt x="2080516" y="0"/>
                  </a:cubicBezTo>
                  <a:cubicBezTo>
                    <a:pt x="2147979" y="0"/>
                    <a:pt x="2223916" y="0"/>
                    <a:pt x="2302689" y="85073"/>
                  </a:cubicBezTo>
                  <a:cubicBezTo>
                    <a:pt x="2345667" y="131488"/>
                    <a:pt x="2346735" y="240224"/>
                    <a:pt x="2347141" y="320281"/>
                  </a:cubicBezTo>
                  <a:cubicBezTo>
                    <a:pt x="2347141" y="320281"/>
                    <a:pt x="2345436" y="1414688"/>
                    <a:pt x="2345436" y="1699575"/>
                  </a:cubicBezTo>
                  <a:cubicBezTo>
                    <a:pt x="2345436" y="1913733"/>
                    <a:pt x="2354584" y="2212912"/>
                    <a:pt x="2354584" y="2212912"/>
                  </a:cubicBezTo>
                  <a:cubicBezTo>
                    <a:pt x="2354584" y="2341581"/>
                    <a:pt x="2350415" y="2462159"/>
                    <a:pt x="2097577" y="2454024"/>
                  </a:cubicBezTo>
                  <a:cubicBezTo>
                    <a:pt x="2097577" y="2454024"/>
                    <a:pt x="1721104" y="2433726"/>
                    <a:pt x="1436507" y="2441324"/>
                  </a:cubicBezTo>
                  <a:cubicBezTo>
                    <a:pt x="1008980" y="2449459"/>
                    <a:pt x="304023" y="2462159"/>
                    <a:pt x="304023" y="2462159"/>
                  </a:cubicBezTo>
                  <a:cubicBezTo>
                    <a:pt x="132548" y="2462159"/>
                    <a:pt x="4213" y="2361090"/>
                    <a:pt x="8532" y="2158542"/>
                  </a:cubicBezTo>
                  <a:cubicBezTo>
                    <a:pt x="8532" y="2158542"/>
                    <a:pt x="9630" y="1660001"/>
                    <a:pt x="4815" y="10146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39711" y="277058"/>
                <a:ext cx="4819763" cy="2364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-5; 0;-0,41;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11" y="277058"/>
                <a:ext cx="4819763" cy="2364302"/>
              </a:xfrm>
              <a:prstGeom prst="rect">
                <a:avLst/>
              </a:prstGeom>
              <a:blipFill>
                <a:blip r:embed="rId2"/>
                <a:stretch>
                  <a:fillRect l="-2658" r="-2532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26" y="666261"/>
            <a:ext cx="1083598" cy="10835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19367" y="2658710"/>
            <a:ext cx="1828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7100" y="3180861"/>
                <a:ext cx="5593334" cy="2788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Các số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là số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đó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viết được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dạng phân số.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cs typeface="Arial" panose="020B0604020202020204" pitchFamily="34" charset="0"/>
                  </a:rPr>
                  <a:t>-5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2800" b="1" dirty="0">
                    <a:cs typeface="Arial" panose="020B0604020202020204" pitchFamily="34" charset="0"/>
                  </a:rPr>
                  <a:t>0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-</a:t>
                </a:r>
                <a:r>
                  <a:rPr lang="en-US" sz="2800" b="1" dirty="0">
                    <a:cs typeface="Arial" panose="020B0604020202020204" pitchFamily="34" charset="0"/>
                  </a:rPr>
                  <a:t>0,41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0" y="3180861"/>
                <a:ext cx="5593334" cy="2788777"/>
              </a:xfrm>
              <a:prstGeom prst="rect">
                <a:avLst/>
              </a:prstGeom>
              <a:blipFill>
                <a:blip r:embed="rId4"/>
                <a:stretch>
                  <a:fillRect l="-2290"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6593961" y="545967"/>
            <a:ext cx="1542748" cy="66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E14D3E-D8D7-46D7-B6F2-11DAAF6D1CFC}"/>
              </a:ext>
            </a:extLst>
          </p:cNvPr>
          <p:cNvSpPr/>
          <p:nvPr/>
        </p:nvSpPr>
        <p:spPr>
          <a:xfrm>
            <a:off x="6420899" y="1269734"/>
            <a:ext cx="5160939" cy="291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NL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số nguyên là một số hữu tỉ.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2F55F4-3323-4369-896D-F0D8A18962CB}"/>
                  </a:ext>
                </a:extLst>
              </p:cNvPr>
              <p:cNvSpPr/>
              <p:nvPr/>
            </p:nvSpPr>
            <p:spPr>
              <a:xfrm>
                <a:off x="6604416" y="4244860"/>
                <a:ext cx="5160939" cy="949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US" sz="28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28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US" sz="28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2F55F4-3323-4369-896D-F0D8A1896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6" y="4244860"/>
                <a:ext cx="5160939" cy="949234"/>
              </a:xfrm>
              <a:prstGeom prst="rect">
                <a:avLst/>
              </a:prstGeom>
              <a:blipFill>
                <a:blip r:embed="rId5"/>
                <a:stretch>
                  <a:fillRect l="-2361"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07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uiExpand="1" build="allAtOnce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0" y="6529427"/>
            <a:ext cx="12192000" cy="328573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201731" y="230347"/>
            <a:ext cx="2586074" cy="822472"/>
          </a:xfrm>
          <a:prstGeom prst="wedgeRoundRectCallout">
            <a:avLst>
              <a:gd name="adj1" fmla="val 53734"/>
              <a:gd name="adj2" fmla="val 38625"/>
              <a:gd name="adj3" fmla="val 16667"/>
            </a:avLst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3600" y="1244913"/>
                <a:ext cx="10464800" cy="116948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21; -12;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-4,7;  -3,05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1244913"/>
                <a:ext cx="10464800" cy="1169487"/>
              </a:xfrm>
              <a:prstGeom prst="rect">
                <a:avLst/>
              </a:prstGeom>
              <a:blipFill>
                <a:blip r:embed="rId4"/>
                <a:stretch>
                  <a:fillRect l="-1224" b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55482E4-387B-4734-B349-C04935F5D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139073"/>
              </p:ext>
            </p:extLst>
          </p:nvPr>
        </p:nvGraphicFramePr>
        <p:xfrm>
          <a:off x="1136099" y="3225503"/>
          <a:ext cx="35893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39880" imgH="444240" progId="Equation.DSMT4">
                  <p:embed/>
                </p:oleObj>
              </mc:Choice>
              <mc:Fallback>
                <p:oleObj name="Equation" r:id="rId5" imgW="1739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6099" y="3225503"/>
                        <a:ext cx="3589338" cy="91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776AEE-0CF1-4F3C-8F43-A67C04E15F32}"/>
              </a:ext>
            </a:extLst>
          </p:cNvPr>
          <p:cNvSpPr txBox="1"/>
          <p:nvPr/>
        </p:nvSpPr>
        <p:spPr>
          <a:xfrm>
            <a:off x="5436576" y="2290403"/>
            <a:ext cx="1723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FB4D13E-5AF3-46AF-BF0E-CAB0560DD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44667"/>
              </p:ext>
            </p:extLst>
          </p:nvPr>
        </p:nvGraphicFramePr>
        <p:xfrm>
          <a:off x="4943088" y="3183857"/>
          <a:ext cx="33797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38000" imgH="457200" progId="Equation.DSMT4">
                  <p:embed/>
                </p:oleObj>
              </mc:Choice>
              <mc:Fallback>
                <p:oleObj name="Equation" r:id="rId7" imgW="163800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55482E4-387B-4734-B349-C04935F5D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3088" y="3183857"/>
                        <a:ext cx="3379787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CE6A625-ABA2-4A92-AF67-E9AC49CA6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34369"/>
              </p:ext>
            </p:extLst>
          </p:nvPr>
        </p:nvGraphicFramePr>
        <p:xfrm>
          <a:off x="8425412" y="3200103"/>
          <a:ext cx="22812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04840" imgH="457200" progId="Equation.DSMT4">
                  <p:embed/>
                </p:oleObj>
              </mc:Choice>
              <mc:Fallback>
                <p:oleObj name="Equation" r:id="rId9" imgW="110484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FB4D13E-5AF3-46AF-BF0E-CAB0560DD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25412" y="3200103"/>
                        <a:ext cx="2281238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30862-0978-4532-8D7E-BFCFE8D7D2F9}"/>
                  </a:ext>
                </a:extLst>
              </p:cNvPr>
              <p:cNvSpPr txBox="1"/>
              <p:nvPr/>
            </p:nvSpPr>
            <p:spPr>
              <a:xfrm>
                <a:off x="825779" y="4846202"/>
                <a:ext cx="10464799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=&gt;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21; -12;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-4,7;  -3,05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630862-0978-4532-8D7E-BFCFE8D7D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79" y="4846202"/>
                <a:ext cx="10464799" cy="712631"/>
              </a:xfrm>
              <a:prstGeom prst="rect">
                <a:avLst/>
              </a:prstGeom>
              <a:blipFill>
                <a:blip r:embed="rId12"/>
                <a:stretch>
                  <a:fillRect l="-1165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47496" y="1319296"/>
            <a:ext cx="10839283" cy="4604960"/>
            <a:chOff x="0" y="0"/>
            <a:chExt cx="6459412" cy="4240855"/>
          </a:xfrm>
          <a:solidFill>
            <a:schemeClr val="accent1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1" y="0"/>
              <a:ext cx="6467071" cy="4240855"/>
            </a:xfrm>
            <a:custGeom>
              <a:avLst/>
              <a:gdLst/>
              <a:ahLst/>
              <a:cxnLst/>
              <a:rect l="l" t="t" r="r" b="b"/>
              <a:pathLst>
                <a:path w="6467071" h="4240855">
                  <a:moveTo>
                    <a:pt x="5960632" y="4223936"/>
                  </a:moveTo>
                  <a:cubicBezTo>
                    <a:pt x="5960632" y="4223936"/>
                    <a:pt x="5723636" y="4213966"/>
                    <a:pt x="5361497" y="4227411"/>
                  </a:cubicBezTo>
                  <a:cubicBezTo>
                    <a:pt x="4999359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5914084" y="0"/>
                    <a:pt x="5914084" y="0"/>
                  </a:cubicBezTo>
                  <a:cubicBezTo>
                    <a:pt x="6225984" y="0"/>
                    <a:pt x="6459413" y="101069"/>
                    <a:pt x="6451555" y="303616"/>
                  </a:cubicBezTo>
                  <a:cubicBezTo>
                    <a:pt x="6451555" y="303616"/>
                    <a:pt x="6449560" y="2346453"/>
                    <a:pt x="6458315" y="3283886"/>
                  </a:cubicBezTo>
                  <a:cubicBezTo>
                    <a:pt x="6467071" y="3577187"/>
                    <a:pt x="6420523" y="3910259"/>
                    <a:pt x="6420523" y="3910259"/>
                  </a:cubicBezTo>
                  <a:cubicBezTo>
                    <a:pt x="6417558" y="4090284"/>
                    <a:pt x="6206054" y="4223936"/>
                    <a:pt x="5960632" y="4223936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5233" y="358369"/>
            <a:ext cx="848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hữu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5D6AB9-0334-4B8C-9CB2-895E254F037D}"/>
              </a:ext>
            </a:extLst>
          </p:cNvPr>
          <p:cNvGrpSpPr/>
          <p:nvPr/>
        </p:nvGrpSpPr>
        <p:grpSpPr>
          <a:xfrm>
            <a:off x="547496" y="1768939"/>
            <a:ext cx="10810609" cy="880737"/>
            <a:chOff x="558798" y="1655006"/>
            <a:chExt cx="10810609" cy="880737"/>
          </a:xfrm>
        </p:grpSpPr>
        <p:sp>
          <p:nvSpPr>
            <p:cNvPr id="16" name="TextBox 15"/>
            <p:cNvSpPr txBox="1"/>
            <p:nvPr/>
          </p:nvSpPr>
          <p:spPr>
            <a:xfrm>
              <a:off x="1484405" y="1838273"/>
              <a:ext cx="988500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hãy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nêu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biểu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diễn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nguyên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trên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trục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98" name="Picture 2" descr="Bộ câu hỏi thi tìm hiểu văn hóa Đồng Tháp trong đợt hoạt động Mừng Đảng  mừng Xuân Mậu Tất 2018">
              <a:extLst>
                <a:ext uri="{FF2B5EF4-FFF2-40B4-BE49-F238E27FC236}">
                  <a16:creationId xmlns:a16="http://schemas.microsoft.com/office/drawing/2014/main" id="{46231235-ECB4-4009-B858-5645ECAF5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98" y="1655006"/>
              <a:ext cx="880737" cy="880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Line 9">
            <a:extLst>
              <a:ext uri="{FF2B5EF4-FFF2-40B4-BE49-F238E27FC236}">
                <a16:creationId xmlns:a16="http://schemas.microsoft.com/office/drawing/2014/main" id="{8E675705-12BF-4A94-B562-0F3840D7D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6322" y="4202718"/>
            <a:ext cx="539496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79720373-CE41-4427-8C93-3967D87D0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062" y="41325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A218F52-9DAE-48A8-97A7-B516D7496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3701" y="4112902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42FCAAEB-F143-42FD-ABC7-64B490782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120" y="415115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5D52FE12-0536-4CD5-A383-A7C0496BC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382" y="40983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F41BBABE-99C3-4A72-90AB-F137F2D6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662" y="4212688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1</a:t>
            </a: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7EEEFA9C-FB4E-43E7-B964-42478650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969" y="4344305"/>
            <a:ext cx="36863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E00E7D5F-7050-478B-80FD-E74A39F6B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273" y="4212870"/>
            <a:ext cx="304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37EC40E2-301E-4E4E-84CF-4CB3F1361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7800" y="414602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2B87B3A4-C6AA-4E9B-B352-8A067E562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248" y="4274978"/>
            <a:ext cx="478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-1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15CCC05E-89D6-4583-9BEB-9EC7A3B3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196" y="4202295"/>
            <a:ext cx="4786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-2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3AB3F3-A891-464E-A732-F3B667E79D69}"/>
              </a:ext>
            </a:extLst>
          </p:cNvPr>
          <p:cNvCxnSpPr>
            <a:cxnSpLocks/>
          </p:cNvCxnSpPr>
          <p:nvPr/>
        </p:nvCxnSpPr>
        <p:spPr>
          <a:xfrm>
            <a:off x="6220382" y="4221057"/>
            <a:ext cx="91568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07591 -0.00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7539 -0.0027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15365 -0.0027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919</Words>
  <Application>Microsoft Office PowerPoint</Application>
  <PresentationFormat>Widescreen</PresentationFormat>
  <Paragraphs>83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Teams</dc:creator>
  <cp:lastModifiedBy>A36697 Dương Tuấn Anh</cp:lastModifiedBy>
  <cp:revision>93</cp:revision>
  <dcterms:created xsi:type="dcterms:W3CDTF">2022-02-25T15:56:08Z</dcterms:created>
  <dcterms:modified xsi:type="dcterms:W3CDTF">2024-09-15T08:52:17Z</dcterms:modified>
</cp:coreProperties>
</file>