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27" r:id="rId2"/>
    <p:sldId id="319" r:id="rId3"/>
    <p:sldId id="317" r:id="rId4"/>
    <p:sldId id="328" r:id="rId5"/>
    <p:sldId id="320" r:id="rId6"/>
    <p:sldId id="322" r:id="rId7"/>
    <p:sldId id="329" r:id="rId8"/>
    <p:sldId id="335" r:id="rId9"/>
    <p:sldId id="331" r:id="rId10"/>
    <p:sldId id="333" r:id="rId11"/>
    <p:sldId id="332" r:id="rId12"/>
    <p:sldId id="334" r:id="rId13"/>
    <p:sldId id="321" r:id="rId14"/>
    <p:sldId id="330" r:id="rId15"/>
    <p:sldId id="336" r:id="rId16"/>
    <p:sldId id="337" r:id="rId17"/>
    <p:sldId id="340" r:id="rId18"/>
    <p:sldId id="338" r:id="rId19"/>
    <p:sldId id="339" r:id="rId20"/>
    <p:sldId id="341" r:id="rId21"/>
    <p:sldId id="342" r:id="rId22"/>
    <p:sldId id="343" r:id="rId23"/>
    <p:sldId id="316" r:id="rId24"/>
    <p:sldId id="344" r:id="rId25"/>
    <p:sldId id="345" r:id="rId26"/>
    <p:sldId id="348" r:id="rId27"/>
    <p:sldId id="34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87" y="86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" y="0"/>
            <a:ext cx="9109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5516" y="2362704"/>
            <a:ext cx="7467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400" b="1" dirty="0" smtClean="0">
                <a:solidFill>
                  <a:srgbClr val="00B050"/>
                </a:solidFill>
                <a:latin typeface="Cooper Black" pitchFamily="18" charset="0"/>
              </a:rPr>
              <a:t>HELLO EVERY ONE !!!</a:t>
            </a:r>
            <a:endParaRPr lang="en-US" sz="4400" b="1" dirty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1888613"/>
            <a:ext cx="379594" cy="412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20669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1893900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2066978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116715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118690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63843" y="1223579"/>
            <a:ext cx="8629568" cy="954107"/>
            <a:chOff x="363373" y="4026312"/>
            <a:chExt cx="7790310" cy="954107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1767937"/>
            <a:ext cx="3374583" cy="523220"/>
            <a:chOff x="1230086" y="1785257"/>
            <a:chExt cx="3374583" cy="523220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1761599"/>
            <a:ext cx="3002378" cy="523220"/>
            <a:chOff x="1230086" y="1785257"/>
            <a:chExt cx="3002378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don’t see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1761599"/>
            <a:ext cx="3002378" cy="523220"/>
            <a:chOff x="1230086" y="1785257"/>
            <a:chExt cx="3002378" cy="523220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see</a:t>
              </a: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17762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98" y="872662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2906" y="699584"/>
            <a:ext cx="390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297" y="1424288"/>
            <a:ext cx="4204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4671" y="872662"/>
            <a:ext cx="39334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74" y="1830944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71647" y="1815843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114258" y="1170538"/>
            <a:ext cx="9057060" cy="531873"/>
            <a:chOff x="363373" y="3312302"/>
            <a:chExt cx="8206936" cy="531873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539" y="3312302"/>
              <a:ext cx="776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 teacher </a:t>
              </a:r>
              <a:r>
                <a:rPr lang="en-US" sz="2800" dirty="0" smtClean="0"/>
                <a:t>______us </a:t>
              </a:r>
              <a:r>
                <a:rPr lang="en-US" sz="2800" dirty="0"/>
                <a:t>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6268" y="1671158"/>
            <a:ext cx="4113820" cy="523220"/>
            <a:chOff x="1230086" y="1785257"/>
            <a:chExt cx="4113820" cy="523220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832421" y="1654196"/>
            <a:ext cx="3296328" cy="523220"/>
            <a:chOff x="1230086" y="1785257"/>
            <a:chExt cx="3296328" cy="523220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not asking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916555" y="1654196"/>
            <a:ext cx="3296328" cy="523220"/>
            <a:chOff x="1230086" y="1785257"/>
            <a:chExt cx="3296328" cy="523220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doesn’t ask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279525" y="168427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7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9" name="Action Button: Home 28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1105944"/>
            <a:ext cx="369047" cy="390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797" y="1105944"/>
            <a:ext cx="41503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87538" y="640954"/>
            <a:ext cx="3691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04280" y="1084221"/>
            <a:ext cx="6869272" cy="531873"/>
            <a:chOff x="363373" y="3312302"/>
            <a:chExt cx="6869272" cy="531873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1584841"/>
            <a:ext cx="3356954" cy="523220"/>
            <a:chOff x="1230086" y="1785257"/>
            <a:chExt cx="3356954" cy="523220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1567879"/>
            <a:ext cx="2975954" cy="523220"/>
            <a:chOff x="1230086" y="1785257"/>
            <a:chExt cx="2975954" cy="523220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Did you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1567879"/>
            <a:ext cx="2975954" cy="523220"/>
            <a:chOff x="1230086" y="1785257"/>
            <a:chExt cx="2975954" cy="523220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 you</a:t>
              </a: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15628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7" name="Action Button: Home 26">
            <a:hlinkClick r:id="rId7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31640" y="211276"/>
            <a:ext cx="6768752" cy="1433923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</a:p>
        </p:txBody>
      </p:sp>
      <p:pic>
        <p:nvPicPr>
          <p:cNvPr id="27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376" y="1887201"/>
            <a:ext cx="4424041" cy="4241506"/>
          </a:xfrm>
          <a:prstGeom prst="rect">
            <a:avLst/>
          </a:prstGeom>
        </p:spPr>
      </p:pic>
      <p:sp>
        <p:nvSpPr>
          <p:cNvPr id="26" name="Action Button: Home 25">
            <a:hlinkClick r:id="rId13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165083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1641499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05750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86064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34524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3279400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004104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4860649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3452478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255265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4410760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4395659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257240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052463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046125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2508" y="1597186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2075244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2068906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2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3153437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3147099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3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2159" y="4250974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48312" y="4234012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_______ an interesting match on TV last night.</a:t>
              </a:r>
              <a:endParaRPr lang="en-US" sz="2400" i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4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5339546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5322584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046125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was</a:t>
              </a:r>
              <a:endParaRPr lang="en-US" sz="24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2068906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3147099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32446" y="4234012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5322584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06551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20686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1FE2387-52F2-4F84-B3C0-95D587AA9565}"/>
              </a:ext>
            </a:extLst>
          </p:cNvPr>
          <p:cNvSpPr/>
          <p:nvPr/>
        </p:nvSpPr>
        <p:spPr>
          <a:xfrm>
            <a:off x="6121307" y="316172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D789BD0-6249-4425-8C98-923565E63621}"/>
              </a:ext>
            </a:extLst>
          </p:cNvPr>
          <p:cNvSpPr/>
          <p:nvPr/>
        </p:nvSpPr>
        <p:spPr>
          <a:xfrm>
            <a:off x="495416" y="426409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323EB34-9818-4888-83BC-56CD9DB02120}"/>
              </a:ext>
            </a:extLst>
          </p:cNvPr>
          <p:cNvSpPr/>
          <p:nvPr/>
        </p:nvSpPr>
        <p:spPr>
          <a:xfrm>
            <a:off x="3061829" y="531755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519" y="1073829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5058" y="1978953"/>
            <a:ext cx="836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49857" y="2837935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had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60354" y="3299600"/>
            <a:ext cx="590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7486" y="3311973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8049" y="3747410"/>
            <a:ext cx="1028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9397" y="4195220"/>
            <a:ext cx="731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 ate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71278" y="4999244"/>
            <a:ext cx="1026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scored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4" y="2911723"/>
            <a:ext cx="4336475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513698" y="110534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087" y="110534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928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2" y="3174959"/>
            <a:ext cx="4594348" cy="2824062"/>
          </a:xfrm>
          <a:prstGeom prst="roundRect">
            <a:avLst>
              <a:gd name="adj" fmla="val 11032"/>
            </a:avLst>
          </a:prstGeom>
        </p:spPr>
      </p:pic>
      <p:sp>
        <p:nvSpPr>
          <p:cNvPr id="8" name="TextBox 7"/>
          <p:cNvSpPr txBox="1"/>
          <p:nvPr/>
        </p:nvSpPr>
        <p:spPr>
          <a:xfrm>
            <a:off x="513698" y="110534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6087" y="1105349"/>
            <a:ext cx="587983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</a:t>
            </a:r>
            <a:r>
              <a:rPr lang="en-US" sz="26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GB" sz="2800" dirty="0"/>
              <a:t>B : Yes, I </a:t>
            </a:r>
            <a:r>
              <a:rPr lang="en-GB" sz="2800" dirty="0" smtClean="0"/>
              <a:t>played football with some friends .</a:t>
            </a:r>
            <a:r>
              <a:rPr lang="en-US" sz="2800" dirty="0"/>
              <a:t> And you</a:t>
            </a:r>
            <a:r>
              <a:rPr lang="en-US" sz="2800" dirty="0" smtClean="0"/>
              <a:t>?</a:t>
            </a:r>
          </a:p>
          <a:p>
            <a:pPr>
              <a:lnSpc>
                <a:spcPct val="120000"/>
              </a:lnSpc>
            </a:pPr>
            <a:r>
              <a:rPr lang="en-GB" sz="2800" dirty="0" smtClean="0"/>
              <a:t>C: Oh no,  </a:t>
            </a:r>
            <a:r>
              <a:rPr lang="en-US" sz="2800" dirty="0"/>
              <a:t>I visited my </a:t>
            </a:r>
            <a:r>
              <a:rPr lang="en-US" sz="2800" dirty="0" smtClean="0"/>
              <a:t>grandparents.</a:t>
            </a:r>
          </a:p>
          <a:p>
            <a:pPr>
              <a:lnSpc>
                <a:spcPct val="120000"/>
              </a:lnSpc>
            </a:pPr>
            <a:r>
              <a:rPr lang="en-GB" sz="2800" dirty="0" smtClean="0"/>
              <a:t>……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36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35890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75" y="-27710"/>
            <a:ext cx="9245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083" y="85644"/>
            <a:ext cx="224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FB7BD"/>
                </a:solidFill>
              </a:rPr>
              <a:t>Grammar 2:</a:t>
            </a:r>
            <a:endParaRPr lang="en-US" sz="2800" b="1" u="sng" dirty="0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8905" y="49652"/>
            <a:ext cx="2192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Imperatives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101275" y="707960"/>
            <a:ext cx="9021294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4191" y="468216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tx1"/>
                  </a:solidFill>
                </a:rPr>
                <a:t>It’s a chewing gum.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Chew</a:t>
              </a:r>
              <a:r>
                <a:rPr lang="en-US" sz="260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Don’t swallow </a:t>
              </a:r>
              <a:r>
                <a:rPr lang="en-US" sz="260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9" y="4381431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035147" y="5137338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Positive: </a:t>
            </a:r>
            <a:r>
              <a:rPr lang="en-US" sz="2600" b="1" dirty="0" smtClean="0"/>
              <a:t>  </a:t>
            </a:r>
            <a:r>
              <a:rPr lang="en-US" sz="2600" b="1" dirty="0" smtClean="0">
                <a:solidFill>
                  <a:srgbClr val="FF0000"/>
                </a:solidFill>
              </a:rPr>
              <a:t>V</a:t>
            </a: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b="1" dirty="0"/>
              <a:t>Negative: 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Don’t </a:t>
            </a:r>
            <a:r>
              <a:rPr lang="en-US" sz="2600" b="1" dirty="0">
                <a:solidFill>
                  <a:srgbClr val="FF0000"/>
                </a:solidFill>
              </a:rPr>
              <a:t>+ V</a:t>
            </a:r>
          </a:p>
        </p:txBody>
      </p:sp>
    </p:spTree>
    <p:extLst>
      <p:ext uri="{BB962C8B-B14F-4D97-AF65-F5344CB8AC3E}">
        <p14:creationId xmlns:p14="http://schemas.microsoft.com/office/powerpoint/2010/main" val="27083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1548166"/>
            <a:ext cx="1627387" cy="161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6" y="1206169"/>
            <a:ext cx="3153911" cy="2220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5" y="1315505"/>
            <a:ext cx="2843343" cy="200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3966715"/>
            <a:ext cx="3476625" cy="2447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0" y="3834493"/>
            <a:ext cx="3476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1"/>
            <a:ext cx="3563888" cy="1015651"/>
          </a:xfrm>
          <a:prstGeom prst="rect">
            <a:avLst/>
          </a:prstGeom>
        </p:spPr>
        <p:txBody>
          <a:bodyPr lIns="91427" tIns="45714" rIns="91427" bIns="45714">
            <a:spAutoFit/>
          </a:bodyPr>
          <a:lstStyle/>
          <a:p>
            <a:pPr>
              <a:defRPr/>
            </a:pP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Warm up</a:t>
            </a:r>
            <a:r>
              <a:rPr lang="en-US" sz="60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  <a:endParaRPr lang="en-US" sz="6000" dirty="0">
              <a:ln>
                <a:solidFill>
                  <a:srgbClr val="FF0000"/>
                </a:solidFill>
              </a:ln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419476" y="139701"/>
            <a:ext cx="5038725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Game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</a:rPr>
              <a:t>Pelmanism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7951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600" b="1" dirty="0" smtClean="0">
                <a:solidFill>
                  <a:srgbClr val="FFFF00"/>
                </a:solidFill>
              </a:rPr>
              <a:t>GO</a:t>
            </a:r>
            <a:endParaRPr lang="en-US" sz="36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7125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BE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57726" y="1484313"/>
            <a:ext cx="2087563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DO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48488" y="148431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28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</a:t>
            </a:r>
            <a:endParaRPr lang="en-US" sz="28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725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376488" y="3284538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DRINK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35500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WENT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926263" y="3284538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WAS/</a:t>
            </a:r>
          </a:p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WERE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5725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PLAYED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76488" y="5084763"/>
            <a:ext cx="2087562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MET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635500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DID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926263" y="5084763"/>
            <a:ext cx="2089150" cy="1223962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 smtClean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DRANK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2018" y="1457857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04387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66439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3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955639" y="1443343"/>
            <a:ext cx="2088232" cy="1346550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4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6248" y="329222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5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375756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35768" y="3276600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927008" y="329111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624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9600" b="1" dirty="0" smtClean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9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375756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63576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11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927008" y="5100464"/>
            <a:ext cx="2088232" cy="1224136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9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12</a:t>
            </a:r>
            <a:endParaRPr lang="en-US" sz="3600" b="1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30946"/>
            <a:ext cx="4271435" cy="423635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79136" y="5343562"/>
            <a:ext cx="4185729" cy="529697"/>
            <a:chOff x="1687305" y="4704464"/>
            <a:chExt cx="4185729" cy="52969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CE17D9DB-7707-41B8-AB37-11657D15972C}"/>
              </a:ext>
            </a:extLst>
          </p:cNvPr>
          <p:cNvSpPr/>
          <p:nvPr/>
        </p:nvSpPr>
        <p:spPr>
          <a:xfrm>
            <a:off x="4079148" y="5345746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2" y="831272"/>
            <a:ext cx="5402694" cy="36579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5742" y="4861781"/>
            <a:ext cx="4792517" cy="954107"/>
            <a:chOff x="1687305" y="4704464"/>
            <a:chExt cx="4792517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11CCF2B6-7797-4DC5-9088-518FC1192A87}"/>
              </a:ext>
            </a:extLst>
          </p:cNvPr>
          <p:cNvSpPr/>
          <p:nvPr/>
        </p:nvSpPr>
        <p:spPr>
          <a:xfrm>
            <a:off x="2821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997527"/>
            <a:ext cx="5451775" cy="36769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93832" y="4969936"/>
            <a:ext cx="6261674" cy="954107"/>
            <a:chOff x="1687305" y="4704464"/>
            <a:chExt cx="4668557" cy="954107"/>
          </a:xfrm>
        </p:grpSpPr>
        <p:sp>
          <p:nvSpPr>
            <p:cNvPr id="9" name="TextBox 8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3817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657CDE96-CE92-449D-9B62-AD5C53930A42}"/>
              </a:ext>
            </a:extLst>
          </p:cNvPr>
          <p:cNvSpPr/>
          <p:nvPr/>
        </p:nvSpPr>
        <p:spPr>
          <a:xfrm>
            <a:off x="2251118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42030"/>
            <a:ext cx="5368647" cy="38670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3698" y="4280837"/>
            <a:ext cx="7411102" cy="954107"/>
            <a:chOff x="1687305" y="4704464"/>
            <a:chExt cx="4792517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27112AD-09DF-4478-BC39-14393603F5A0}"/>
              </a:ext>
            </a:extLst>
          </p:cNvPr>
          <p:cNvSpPr/>
          <p:nvPr/>
        </p:nvSpPr>
        <p:spPr>
          <a:xfrm>
            <a:off x="2255611" y="4295870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42048" y="930625"/>
            <a:ext cx="2199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Lift : </a:t>
            </a:r>
            <a:r>
              <a:rPr lang="en-US" sz="2000" b="1" dirty="0" err="1" smtClean="0">
                <a:solidFill>
                  <a:srgbClr val="0070C0"/>
                </a:solidFill>
              </a:rPr>
              <a:t>thang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máy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0" y="969818"/>
            <a:ext cx="5022284" cy="33805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6110" y="4613036"/>
            <a:ext cx="8258290" cy="598972"/>
            <a:chOff x="1687305" y="4635189"/>
            <a:chExt cx="4804447" cy="598972"/>
          </a:xfrm>
        </p:grpSpPr>
        <p:sp>
          <p:nvSpPr>
            <p:cNvPr id="7" name="TextBox 6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64500" y="4635189"/>
              <a:ext cx="4527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B02A206D-CE2A-4D3E-AA80-61BFD7F861BE}"/>
              </a:ext>
            </a:extLst>
          </p:cNvPr>
          <p:cNvSpPr/>
          <p:nvPr/>
        </p:nvSpPr>
        <p:spPr>
          <a:xfrm>
            <a:off x="927324" y="4613036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09090" y="80365"/>
            <a:ext cx="7832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</p:spTree>
    <p:extLst>
      <p:ext uri="{BB962C8B-B14F-4D97-AF65-F5344CB8AC3E}">
        <p14:creationId xmlns:p14="http://schemas.microsoft.com/office/powerpoint/2010/main" val="8606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60585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44906" y="93791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" y="5554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41141" y="83251"/>
            <a:ext cx="880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5590" y="749453"/>
            <a:ext cx="8516039" cy="548509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11" y="917243"/>
            <a:ext cx="2974554" cy="957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943" y="1882737"/>
            <a:ext cx="6781384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/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0936" y="3498543"/>
            <a:ext cx="4871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as the instruction on equipment.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8646" y="4045708"/>
            <a:ext cx="1788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Don’t litter.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8646" y="4560508"/>
            <a:ext cx="3473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on your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sports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shoes.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0936" y="5059270"/>
            <a:ext cx="2596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Pay your fee first.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7216" y="5465616"/>
            <a:ext cx="4197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Don’t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eat or drink at the gym. </a:t>
            </a:r>
            <a:endParaRPr lang="en-US" sz="2400" b="1" dirty="0">
              <a:solidFill>
                <a:srgbClr val="FF00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59931"/>
            <a:ext cx="10972800" cy="724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1159" y="1600350"/>
            <a:ext cx="9227131" cy="2677644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- Make </a:t>
            </a:r>
            <a:r>
              <a:rPr lang="en-US" sz="2800" b="1" dirty="0">
                <a:solidFill>
                  <a:schemeClr val="tx2"/>
                </a:solidFill>
              </a:rPr>
              <a:t>3 sentences about yourself, using the past simple.</a:t>
            </a:r>
          </a:p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- Give </a:t>
            </a:r>
            <a:r>
              <a:rPr lang="en-US" sz="2800" b="1" dirty="0">
                <a:solidFill>
                  <a:schemeClr val="tx2"/>
                </a:solidFill>
              </a:rPr>
              <a:t>3 orders or tell your friends to do an </a:t>
            </a:r>
            <a:r>
              <a:rPr lang="en-US" sz="2800" b="1" dirty="0" smtClean="0">
                <a:solidFill>
                  <a:schemeClr val="tx2"/>
                </a:solidFill>
              </a:rPr>
              <a:t>activity / </a:t>
            </a:r>
            <a:r>
              <a:rPr lang="en-US" sz="2800" b="1" dirty="0">
                <a:solidFill>
                  <a:schemeClr val="tx2"/>
                </a:solidFill>
              </a:rPr>
              <a:t>everyday routine.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2"/>
                </a:solidFill>
              </a:rPr>
              <a:t>- Prepare  lesson 5- skills 1.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4" name="Rectangle 25603"/>
          <p:cNvSpPr>
            <a:spLocks noChangeArrowheads="1" noChangeShapeType="1" noTextEdit="1"/>
          </p:cNvSpPr>
          <p:nvPr/>
        </p:nvSpPr>
        <p:spPr bwMode="auto">
          <a:xfrm>
            <a:off x="2514600" y="-172143"/>
            <a:ext cx="4267200" cy="1485900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Homework</a:t>
            </a:r>
            <a:r>
              <a:rPr lang="en-GB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Tifani Heavy" pitchFamily="34" charset="0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764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6"/>
            <a:ext cx="9144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154789" y="2698217"/>
            <a:ext cx="4870346" cy="1754314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3735" y="667458"/>
            <a:ext cx="60886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spc="400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57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04679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29677" y="462274"/>
            <a:ext cx="6864823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</a:rPr>
              <a:t>UNIT 8: SPORTS AND GAMES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6842" y="1591156"/>
            <a:ext cx="4403125" cy="820491"/>
            <a:chOff x="2321677" y="1811975"/>
            <a:chExt cx="4403125" cy="82049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22" y="1811975"/>
              <a:ext cx="3514980" cy="76890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677" y="1854855"/>
              <a:ext cx="961782" cy="777611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383793" y="2274004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FB7BD"/>
                </a:solidFill>
              </a:rPr>
              <a:t>Grammar: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15445" y="2264797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The past simple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767" y="3477072"/>
            <a:ext cx="78727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the lesson, students will be able to use the past simple tense and imperatives.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032" y="1683199"/>
            <a:ext cx="8629936" cy="3301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94079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666" y="204252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66" y="306725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81" y="3677472"/>
            <a:ext cx="5845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/>
              <a:t>I </a:t>
            </a:r>
            <a:r>
              <a:rPr lang="en-US" sz="2600" b="1"/>
              <a:t>played</a:t>
            </a:r>
            <a:r>
              <a:rPr lang="en-US" sz="2600"/>
              <a:t> badminton with Phong yesterday.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757" y="47931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3572" y="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</a:t>
            </a:r>
            <a:r>
              <a:rPr lang="en-US" sz="2800" b="1" dirty="0" smtClean="0"/>
              <a:t>simple </a:t>
            </a:r>
            <a:r>
              <a:rPr lang="en-US" sz="2800" b="1" i="1" dirty="0" smtClean="0"/>
              <a:t>(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khứ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đơn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075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7" y="256526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" y="2555929"/>
            <a:ext cx="961782" cy="7776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95022" y="268312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852127" y="346708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20849" y="348683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10931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1757" y="-7489"/>
            <a:ext cx="306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* Grammar 1: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3572" y="-27710"/>
            <a:ext cx="5393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 past </a:t>
            </a:r>
            <a:r>
              <a:rPr lang="en-US" sz="2800" b="1" dirty="0" smtClean="0"/>
              <a:t>simple </a:t>
            </a:r>
            <a:r>
              <a:rPr lang="en-US" sz="2800" b="1" i="1" dirty="0" smtClean="0"/>
              <a:t>( </a:t>
            </a:r>
            <a:r>
              <a:rPr lang="en-US" sz="2800" b="1" i="1" dirty="0" err="1" smtClean="0"/>
              <a:t>Thì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quá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khứ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đơn</a:t>
            </a:r>
            <a:r>
              <a:rPr lang="en-US" sz="2800" b="1" i="1" dirty="0" smtClean="0"/>
              <a:t>)</a:t>
            </a:r>
            <a:endParaRPr lang="en-US" sz="2800" b="1" i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55120"/>
              </p:ext>
            </p:extLst>
          </p:nvPr>
        </p:nvGraphicFramePr>
        <p:xfrm>
          <a:off x="73712" y="709702"/>
          <a:ext cx="8697150" cy="414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2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verb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 be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</a:t>
                      </a:r>
                      <a:r>
                        <a:rPr lang="en-US" sz="2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Ved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V2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was/ were 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didn’t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2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 + wasn’t/ weren’t + …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Interrogative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Did + S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Was/ Were + S + … .</a:t>
                      </a:r>
                      <a:endParaRPr lang="en-US" sz="2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Answer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did.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didn’t.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was/were.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 + wasn’t/ weren’t.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0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questions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did + S + </a:t>
                      </a:r>
                      <a:r>
                        <a:rPr lang="en-US" sz="2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 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… 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W/H + was/were + S + ...?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086">
                <a:tc gridSpan="3">
                  <a:txBody>
                    <a:bodyPr/>
                    <a:lstStyle/>
                    <a:p>
                      <a:r>
                        <a:rPr lang="en-US" sz="24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Notes: </a:t>
                      </a:r>
                    </a:p>
                    <a:p>
                      <a:r>
                        <a:rPr lang="en-US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are regular and irregular verbs in past simple tense.</a:t>
                      </a:r>
                    </a:p>
                    <a:p>
                      <a:r>
                        <a:rPr lang="en-GB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Ex:</a:t>
                      </a:r>
                      <a:r>
                        <a:rPr lang="en-GB" sz="2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 - went            ;    play  -  played</a:t>
                      </a:r>
                      <a:endParaRPr lang="en-US" sz="2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01812" y="4895776"/>
            <a:ext cx="73985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* Adverbs </a:t>
            </a:r>
            <a:r>
              <a:rPr lang="en-US" sz="2200" b="1" dirty="0"/>
              <a:t>of time are used with the past simple are:  </a:t>
            </a:r>
            <a:r>
              <a:rPr lang="en-US" sz="2200" b="1" i="1" dirty="0">
                <a:solidFill>
                  <a:srgbClr val="C00000"/>
                </a:solidFill>
              </a:rPr>
              <a:t>yesterday, 2 weeks/ 3 months… ago, last week/ month/ year/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52" y="652617"/>
            <a:ext cx="1057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165083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1641499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32741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05750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860649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3452478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3279400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004104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4860649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3452478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176869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2552650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4410760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4395659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2572404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21466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2146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052463"/>
            <a:ext cx="2153397" cy="461665"/>
            <a:chOff x="1230086" y="1785257"/>
            <a:chExt cx="215339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046125"/>
            <a:ext cx="2049781" cy="461665"/>
            <a:chOff x="1230086" y="1785257"/>
            <a:chExt cx="20497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2508" y="1597186"/>
            <a:ext cx="7180427" cy="461665"/>
            <a:chOff x="369902" y="2142097"/>
            <a:chExt cx="718042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2075244"/>
            <a:ext cx="1796143" cy="461665"/>
            <a:chOff x="1230086" y="1785257"/>
            <a:chExt cx="1796143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2068906"/>
            <a:ext cx="2349641" cy="461665"/>
            <a:chOff x="1230086" y="1785257"/>
            <a:chExt cx="2349641" cy="461665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2508" y="2609079"/>
            <a:ext cx="7790310" cy="470318"/>
            <a:chOff x="363373" y="4026312"/>
            <a:chExt cx="7790310" cy="470318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5416" y="3153437"/>
            <a:ext cx="3374583" cy="461665"/>
            <a:chOff x="1230086" y="1785257"/>
            <a:chExt cx="3374583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5967" y="3147099"/>
            <a:ext cx="3002378" cy="461665"/>
            <a:chOff x="1230086" y="1785257"/>
            <a:chExt cx="3002378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93394" y="3750354"/>
            <a:ext cx="8131964" cy="470318"/>
            <a:chOff x="363373" y="3312302"/>
            <a:chExt cx="8131964" cy="470318"/>
          </a:xfrm>
        </p:grpSpPr>
        <p:sp>
          <p:nvSpPr>
            <p:cNvPr id="52" name="TextBox 51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2159" y="4250974"/>
            <a:ext cx="4113820" cy="461665"/>
            <a:chOff x="1230086" y="1785257"/>
            <a:chExt cx="4113820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48312" y="4234012"/>
            <a:ext cx="3296328" cy="461665"/>
            <a:chOff x="1230086" y="1785257"/>
            <a:chExt cx="329632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50" y="595194"/>
            <a:ext cx="7734834" cy="470318"/>
            <a:chOff x="363373" y="1262747"/>
            <a:chExt cx="7734834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04280" y="4838926"/>
            <a:ext cx="6869272" cy="470318"/>
            <a:chOff x="363373" y="3312302"/>
            <a:chExt cx="6869272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3045" y="5339546"/>
            <a:ext cx="3356954" cy="461665"/>
            <a:chOff x="1230086" y="1785257"/>
            <a:chExt cx="3356954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59198" y="5322584"/>
            <a:ext cx="2975954" cy="461665"/>
            <a:chOff x="1230086" y="1785257"/>
            <a:chExt cx="2975954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046125"/>
            <a:ext cx="2049781" cy="461665"/>
            <a:chOff x="1230086" y="1785257"/>
            <a:chExt cx="2049781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2068906"/>
            <a:ext cx="2349641" cy="461665"/>
            <a:chOff x="1230086" y="1785257"/>
            <a:chExt cx="2349641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30101" y="3147099"/>
            <a:ext cx="3002378" cy="461665"/>
            <a:chOff x="1230086" y="1785257"/>
            <a:chExt cx="3002378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32446" y="4234012"/>
            <a:ext cx="3296328" cy="461665"/>
            <a:chOff x="1230086" y="1785257"/>
            <a:chExt cx="32963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43332" y="5322584"/>
            <a:ext cx="2975954" cy="461665"/>
            <a:chOff x="1230086" y="1785257"/>
            <a:chExt cx="2975954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9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524001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103132" y="151014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7830" name="Oval 6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43981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32" name="Oval 8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630126" y="4070783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77833" name="_s308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13967" y="4946205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77834" name="Oval 10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687289" y="4084638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35" name="Oval 11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42709" y="245164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3083" name="AutoShape 1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10800000" flipH="1">
            <a:off x="7482681" y="6019801"/>
            <a:ext cx="1143000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10800000" wrap="none" lIns="91427" tIns="45714" rIns="91427" bIns="45714" anchor="ctr"/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09600" y="2717801"/>
            <a:ext cx="15240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 dirty="0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391400" y="2735264"/>
            <a:ext cx="1752600" cy="5078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673510" y="3398581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639994" y="3398555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673510" y="344947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673510" y="3340100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23164" y="3340100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73962" y="3382962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4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79031" y="3354079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56" name="Oval 32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05465" y="3417989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8" name="Oval 34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9031" y="3354080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10</a:t>
            </a:r>
          </a:p>
        </p:txBody>
      </p:sp>
      <p:sp>
        <p:nvSpPr>
          <p:cNvPr id="77859" name="Oval 35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73964" y="3382962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1427" tIns="45714" rIns="91427" bIns="45714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02" y="0"/>
            <a:ext cx="9121299" cy="609600"/>
          </a:xfrm>
          <a:prstGeom prst="rect">
            <a:avLst/>
          </a:prstGeom>
          <a:gradFill>
            <a:gsLst>
              <a:gs pos="0">
                <a:schemeClr val="accent6">
                  <a:lumMod val="45000"/>
                  <a:lumOff val="55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Lucky number Game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622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5" grpId="0" animBg="1"/>
      <p:bldP spid="77856" grpId="0" animBg="1"/>
      <p:bldP spid="77858" grpId="0" animBg="1"/>
      <p:bldP spid="778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17188" y="1384983"/>
            <a:ext cx="2322868" cy="523220"/>
            <a:chOff x="1230086" y="1785257"/>
            <a:chExt cx="2153397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2651" y="1785257"/>
              <a:ext cx="1730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is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056173" y="1378645"/>
            <a:ext cx="2211098" cy="523220"/>
            <a:chOff x="1230086" y="1785257"/>
            <a:chExt cx="2049781" cy="523220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were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9849" y="927714"/>
            <a:ext cx="8343561" cy="962760"/>
            <a:chOff x="363373" y="1262747"/>
            <a:chExt cx="7734834" cy="962760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7313" y="1271400"/>
              <a:ext cx="7270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There _______ an interesting match on TV last night.</a:t>
              </a:r>
              <a:endParaRPr lang="en-US" sz="2800" i="1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140307" y="1378645"/>
            <a:ext cx="2211098" cy="523220"/>
            <a:chOff x="1230086" y="1785257"/>
            <a:chExt cx="2049781" cy="523220"/>
          </a:xfrm>
        </p:grpSpPr>
        <p:sp>
          <p:nvSpPr>
            <p:cNvPr id="73" name="TextBox 72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611086" y="1785257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was</a:t>
              </a:r>
              <a:endParaRPr lang="en-US" sz="2800" dirty="0"/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BFD01E12-D3D8-4D54-B48F-A05BB0F9A316}"/>
              </a:ext>
            </a:extLst>
          </p:cNvPr>
          <p:cNvSpPr/>
          <p:nvPr/>
        </p:nvSpPr>
        <p:spPr>
          <a:xfrm>
            <a:off x="6140307" y="1398032"/>
            <a:ext cx="493179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" name="Action Button: Home 1">
            <a:hlinkClick r:id="rId6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985794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976459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8152" y="110365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1887610"/>
            <a:ext cx="2517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past simple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1907364"/>
            <a:ext cx="1944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5" y="163031"/>
            <a:ext cx="578360" cy="524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6" name="TextBox 25"/>
          <p:cNvSpPr txBox="1"/>
          <p:nvPr/>
        </p:nvSpPr>
        <p:spPr>
          <a:xfrm>
            <a:off x="958191" y="163031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82508" y="932146"/>
            <a:ext cx="8076583" cy="954107"/>
            <a:chOff x="369902" y="2142097"/>
            <a:chExt cx="7180427" cy="95410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67055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My dad _______ a lot of tennis some years ago.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28075" y="1410204"/>
            <a:ext cx="1796143" cy="523220"/>
            <a:chOff x="1230086" y="1785257"/>
            <a:chExt cx="1796143" cy="523220"/>
          </a:xfrm>
        </p:grpSpPr>
        <p:sp>
          <p:nvSpPr>
            <p:cNvPr id="37" name="TextBox 36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1086" y="1785257"/>
              <a:ext cx="1415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061210" y="1403866"/>
            <a:ext cx="2349641" cy="523220"/>
            <a:chOff x="1230086" y="1785257"/>
            <a:chExt cx="2349641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played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145344" y="1403866"/>
            <a:ext cx="2349641" cy="523220"/>
            <a:chOff x="1230086" y="1785257"/>
            <a:chExt cx="2349641" cy="523220"/>
          </a:xfrm>
        </p:grpSpPr>
        <p:sp>
          <p:nvSpPr>
            <p:cNvPr id="76" name="TextBox 75"/>
            <p:cNvSpPr txBox="1"/>
            <p:nvPr/>
          </p:nvSpPr>
          <p:spPr>
            <a:xfrm>
              <a:off x="1230086" y="1785257"/>
              <a:ext cx="5660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611086" y="1785257"/>
              <a:ext cx="1968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is playing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0BA3E862-9392-4562-A1A0-02CAD5B43541}"/>
              </a:ext>
            </a:extLst>
          </p:cNvPr>
          <p:cNvSpPr/>
          <p:nvPr/>
        </p:nvSpPr>
        <p:spPr>
          <a:xfrm>
            <a:off x="3056173" y="144517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92" name="Content Placeholder 3" descr="difficult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900677" y="3119005"/>
            <a:ext cx="1342646" cy="1577181"/>
          </a:xfrm>
          <a:prstGeom prst="rect">
            <a:avLst/>
          </a:prstGeom>
        </p:spPr>
      </p:pic>
      <p:sp>
        <p:nvSpPr>
          <p:cNvPr id="28" name="Action Button: Home 27">
            <a:hlinkClick r:id="rId8" action="ppaction://hlinksldjump" highlightClick="1"/>
          </p:cNvPr>
          <p:cNvSpPr/>
          <p:nvPr/>
        </p:nvSpPr>
        <p:spPr>
          <a:xfrm>
            <a:off x="3177978" y="6414655"/>
            <a:ext cx="488800" cy="443345"/>
          </a:xfrm>
          <a:prstGeom prst="actionButtonHom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2287</TotalTime>
  <Words>1716</Words>
  <Application>Microsoft Office PowerPoint</Application>
  <PresentationFormat>On-screen Show (4:3)</PresentationFormat>
  <Paragraphs>344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.VnArabia</vt:lpstr>
      <vt:lpstr>.VnAvantH</vt:lpstr>
      <vt:lpstr>.VnTifani Heavy</vt:lpstr>
      <vt:lpstr>Arial</vt:lpstr>
      <vt:lpstr>Calibri</vt:lpstr>
      <vt:lpstr>Calibri Light</vt:lpstr>
      <vt:lpstr>Cooper Black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130</cp:revision>
  <dcterms:created xsi:type="dcterms:W3CDTF">2020-12-09T02:04:09Z</dcterms:created>
  <dcterms:modified xsi:type="dcterms:W3CDTF">2024-02-05T02:25:58Z</dcterms:modified>
</cp:coreProperties>
</file>