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65" r:id="rId4"/>
    <p:sldId id="366" r:id="rId5"/>
    <p:sldId id="367" r:id="rId6"/>
    <p:sldId id="368" r:id="rId7"/>
    <p:sldId id="369" r:id="rId8"/>
    <p:sldId id="370" r:id="rId9"/>
    <p:sldId id="371" r:id="rId10"/>
    <p:sldId id="372" r:id="rId11"/>
    <p:sldId id="373" r:id="rId12"/>
    <p:sldId id="374" r:id="rId13"/>
    <p:sldId id="375" r:id="rId14"/>
    <p:sldId id="347" r:id="rId15"/>
    <p:sldId id="376" r:id="rId16"/>
    <p:sldId id="377" r:id="rId17"/>
    <p:sldId id="348" r:id="rId18"/>
    <p:sldId id="378" r:id="rId19"/>
    <p:sldId id="379" r:id="rId20"/>
    <p:sldId id="33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5" d="100"/>
          <a:sy n="75" d="100"/>
        </p:scale>
        <p:origin x="4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72960" y="8060"/>
            <a:ext cx="6084277"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12. BIỆN PHÁP AN TOÀN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9" name="Picture 8"/>
          <p:cNvPicPr>
            <a:picLocks noChangeAspect="1"/>
          </p:cNvPicPr>
          <p:nvPr/>
        </p:nvPicPr>
        <p:blipFill>
          <a:blip r:embed="rId3"/>
          <a:stretch>
            <a:fillRect/>
          </a:stretch>
        </p:blipFill>
        <p:spPr>
          <a:xfrm>
            <a:off x="231531" y="588352"/>
            <a:ext cx="5715000" cy="6146556"/>
          </a:xfrm>
          <a:prstGeom prst="rect">
            <a:avLst/>
          </a:prstGeom>
        </p:spPr>
      </p:pic>
      <p:pic>
        <p:nvPicPr>
          <p:cNvPr id="10" name="Picture 9"/>
          <p:cNvPicPr>
            <a:picLocks noChangeAspect="1"/>
          </p:cNvPicPr>
          <p:nvPr/>
        </p:nvPicPr>
        <p:blipFill>
          <a:blip r:embed="rId4"/>
          <a:stretch>
            <a:fillRect/>
          </a:stretch>
        </p:blipFill>
        <p:spPr>
          <a:xfrm>
            <a:off x="6095995" y="588352"/>
            <a:ext cx="5967051" cy="6146556"/>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24326" y="0"/>
            <a:ext cx="4077477"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12.4 và cho biết tên, công dụng của một số trang bị bảo hộ an toàn điện.</a:t>
            </a:r>
          </a:p>
        </p:txBody>
      </p:sp>
      <p:pic>
        <p:nvPicPr>
          <p:cNvPr id="5" name="Picture 4"/>
          <p:cNvPicPr>
            <a:picLocks noChangeAspect="1"/>
          </p:cNvPicPr>
          <p:nvPr/>
        </p:nvPicPr>
        <p:blipFill>
          <a:blip r:embed="rId2"/>
          <a:stretch>
            <a:fillRect/>
          </a:stretch>
        </p:blipFill>
        <p:spPr>
          <a:xfrm>
            <a:off x="366351" y="86673"/>
            <a:ext cx="7378058" cy="5987555"/>
          </a:xfrm>
          <a:prstGeom prst="rect">
            <a:avLst/>
          </a:prstGeom>
        </p:spPr>
      </p:pic>
      <p:sp>
        <p:nvSpPr>
          <p:cNvPr id="6" name="TextBox 5"/>
          <p:cNvSpPr txBox="1"/>
          <p:nvPr/>
        </p:nvSpPr>
        <p:spPr>
          <a:xfrm>
            <a:off x="544166" y="6248137"/>
            <a:ext cx="757346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12.4. Một số trang bị bảo hộ và dụng cụ bảo vệ an toàn điện</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749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02018" y="0"/>
            <a:ext cx="5299785"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12.4 và cho biết tên, công dụng của một số trang bị bảo hộ an toàn điện.</a:t>
            </a:r>
          </a:p>
        </p:txBody>
      </p:sp>
      <p:pic>
        <p:nvPicPr>
          <p:cNvPr id="5" name="Picture 4"/>
          <p:cNvPicPr>
            <a:picLocks noChangeAspect="1"/>
          </p:cNvPicPr>
          <p:nvPr/>
        </p:nvPicPr>
        <p:blipFill>
          <a:blip r:embed="rId2"/>
          <a:stretch>
            <a:fillRect/>
          </a:stretch>
        </p:blipFill>
        <p:spPr>
          <a:xfrm>
            <a:off x="235724" y="170649"/>
            <a:ext cx="6566294" cy="5810274"/>
          </a:xfrm>
          <a:prstGeom prst="rect">
            <a:avLst/>
          </a:prstGeom>
        </p:spPr>
      </p:pic>
      <p:sp>
        <p:nvSpPr>
          <p:cNvPr id="6" name="TextBox 5"/>
          <p:cNvSpPr txBox="1"/>
          <p:nvPr/>
        </p:nvSpPr>
        <p:spPr>
          <a:xfrm>
            <a:off x="124289" y="6070857"/>
            <a:ext cx="6677729" cy="707886"/>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12.4. Một số trang bị bảo hộ và dụng cụ bảo vệ an toàn điện</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6802018" y="1474929"/>
            <a:ext cx="5197149" cy="4524315"/>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Một số trang bị bảo hộ an toàn điện:</a:t>
            </a:r>
          </a:p>
          <a:p>
            <a:r>
              <a:rPr lang="en-US" sz="2400">
                <a:solidFill>
                  <a:srgbClr val="FF0000"/>
                </a:solidFill>
                <a:latin typeface="Times New Roman" panose="02020603050405020304" pitchFamily="18" charset="0"/>
                <a:cs typeface="Times New Roman" panose="02020603050405020304" pitchFamily="18" charset="0"/>
              </a:rPr>
              <a:t>1. Quần áo bảo hộ: đảm bảo an toàn thân thể đối với các hoạt động</a:t>
            </a:r>
          </a:p>
          <a:p>
            <a:r>
              <a:rPr lang="en-US" sz="2400">
                <a:solidFill>
                  <a:srgbClr val="FF0000"/>
                </a:solidFill>
                <a:latin typeface="Times New Roman" panose="02020603050405020304" pitchFamily="18" charset="0"/>
                <a:cs typeface="Times New Roman" panose="02020603050405020304" pitchFamily="18" charset="0"/>
              </a:rPr>
              <a:t>2. Mũ bảo hộ: bảo vệ vùng đầu</a:t>
            </a:r>
          </a:p>
          <a:p>
            <a:r>
              <a:rPr lang="en-US" sz="2400">
                <a:solidFill>
                  <a:srgbClr val="FF0000"/>
                </a:solidFill>
                <a:latin typeface="Times New Roman" panose="02020603050405020304" pitchFamily="18" charset="0"/>
                <a:cs typeface="Times New Roman" panose="02020603050405020304" pitchFamily="18" charset="0"/>
              </a:rPr>
              <a:t>3. Găng tay bảo hộ: bảo vệ thân thể cũng như tránh tiếp xúc trực tiếp nguồn điện</a:t>
            </a:r>
          </a:p>
          <a:p>
            <a:r>
              <a:rPr lang="en-US" sz="2400">
                <a:solidFill>
                  <a:srgbClr val="FF0000"/>
                </a:solidFill>
                <a:latin typeface="Times New Roman" panose="02020603050405020304" pitchFamily="18" charset="0"/>
                <a:cs typeface="Times New Roman" panose="02020603050405020304" pitchFamily="18" charset="0"/>
              </a:rPr>
              <a:t>4. Ủng/ Giày cách điện: bảo vệ chân và cơ thể khỏi nguồn điện và các tác nhân khác trong quá trình thi công, sửa chữa hệ thống điện.</a:t>
            </a:r>
          </a:p>
          <a:p>
            <a:r>
              <a:rPr lang="en-US" sz="2400">
                <a:solidFill>
                  <a:srgbClr val="FF0000"/>
                </a:solidFill>
                <a:latin typeface="Times New Roman" panose="02020603050405020304" pitchFamily="18" charset="0"/>
                <a:cs typeface="Times New Roman" panose="02020603050405020304" pitchFamily="18" charset="0"/>
              </a:rPr>
              <a:t>5. Thảm cách điện: có khả năng cách điện, chống tĩnh điện siêu ưu việt</a:t>
            </a:r>
          </a:p>
        </p:txBody>
      </p:sp>
    </p:spTree>
    <p:extLst>
      <p:ext uri="{BB962C8B-B14F-4D97-AF65-F5344CB8AC3E}">
        <p14:creationId xmlns:p14="http://schemas.microsoft.com/office/powerpoint/2010/main" val="197763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II.Một số trang bi bảo hộ và dụng cụ bảo vệ an toàn điện</a:t>
            </a:r>
          </a:p>
          <a:p>
            <a:r>
              <a:rPr lang="en-US" sz="2800" b="1">
                <a:latin typeface="Times New Roman" panose="02020603050405020304" pitchFamily="18" charset="0"/>
                <a:cs typeface="Times New Roman" panose="02020603050405020304" pitchFamily="18" charset="0"/>
              </a:rPr>
              <a:t>1.Trang bị bảo hộ</a:t>
            </a:r>
          </a:p>
          <a:p>
            <a:r>
              <a:rPr lang="en-US" sz="2800">
                <a:latin typeface="Times New Roman" panose="02020603050405020304" pitchFamily="18" charset="0"/>
                <a:cs typeface="Times New Roman" panose="02020603050405020304" pitchFamily="18" charset="0"/>
              </a:rPr>
              <a:t>- Trang bị bảo hộ có tác dụng bảo vệ cho người vận hành, sử dụng thiết bị điện, đặc biệt những người lắp đặt, sửa chữa điện.</a:t>
            </a:r>
          </a:p>
          <a:p>
            <a:r>
              <a:rPr lang="en-US" sz="2800">
                <a:latin typeface="Times New Roman" panose="02020603050405020304" pitchFamily="18" charset="0"/>
                <a:cs typeface="Times New Roman" panose="02020603050405020304" pitchFamily="18" charset="0"/>
              </a:rPr>
              <a:t>- Trang bị bảo hộ bảo vệ an toàn điện gòm: quần áo bảo hộ, mũ bảo hộ, găng cách điện, ủng cách điện, thảm cách điện….</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48864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36680" y="95639"/>
            <a:ext cx="3712806" cy="1649185"/>
          </a:xfrm>
          <a:prstGeom prst="rect">
            <a:avLst/>
          </a:prstGeom>
        </p:spPr>
      </p:pic>
      <p:pic>
        <p:nvPicPr>
          <p:cNvPr id="6" name="Picture 5"/>
          <p:cNvPicPr>
            <a:picLocks noChangeAspect="1"/>
          </p:cNvPicPr>
          <p:nvPr/>
        </p:nvPicPr>
        <p:blipFill>
          <a:blip r:embed="rId3"/>
          <a:stretch>
            <a:fillRect/>
          </a:stretch>
        </p:blipFill>
        <p:spPr>
          <a:xfrm>
            <a:off x="4264090" y="95642"/>
            <a:ext cx="3536302" cy="1649182"/>
          </a:xfrm>
          <a:prstGeom prst="rect">
            <a:avLst/>
          </a:prstGeom>
        </p:spPr>
      </p:pic>
      <p:pic>
        <p:nvPicPr>
          <p:cNvPr id="7" name="Picture 6"/>
          <p:cNvPicPr>
            <a:picLocks noChangeAspect="1"/>
          </p:cNvPicPr>
          <p:nvPr/>
        </p:nvPicPr>
        <p:blipFill>
          <a:blip r:embed="rId4"/>
          <a:stretch>
            <a:fillRect/>
          </a:stretch>
        </p:blipFill>
        <p:spPr>
          <a:xfrm>
            <a:off x="271366" y="1865354"/>
            <a:ext cx="3843434" cy="1456344"/>
          </a:xfrm>
          <a:prstGeom prst="rect">
            <a:avLst/>
          </a:prstGeom>
        </p:spPr>
      </p:pic>
      <p:pic>
        <p:nvPicPr>
          <p:cNvPr id="8" name="Picture 7"/>
          <p:cNvPicPr>
            <a:picLocks noChangeAspect="1"/>
          </p:cNvPicPr>
          <p:nvPr/>
        </p:nvPicPr>
        <p:blipFill>
          <a:blip r:embed="rId5"/>
          <a:stretch>
            <a:fillRect/>
          </a:stretch>
        </p:blipFill>
        <p:spPr>
          <a:xfrm>
            <a:off x="4264090" y="1947668"/>
            <a:ext cx="3247053" cy="1280724"/>
          </a:xfrm>
          <a:prstGeom prst="rect">
            <a:avLst/>
          </a:prstGeom>
        </p:spPr>
      </p:pic>
      <p:sp>
        <p:nvSpPr>
          <p:cNvPr id="9" name="TextBox 8"/>
          <p:cNvSpPr txBox="1"/>
          <p:nvPr/>
        </p:nvSpPr>
        <p:spPr>
          <a:xfrm>
            <a:off x="516175" y="3524542"/>
            <a:ext cx="66777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12.5. Một số dụng cụ bảo vệ an toàn điện</a:t>
            </a:r>
            <a:endParaRPr lang="en-US" sz="2000" b="1" i="1">
              <a:latin typeface="Times New Roman" panose="02020603050405020304" pitchFamily="18" charset="0"/>
              <a:cs typeface="Times New Roman" panose="02020603050405020304" pitchFamily="18" charset="0"/>
            </a:endParaRPr>
          </a:p>
        </p:txBody>
      </p:sp>
      <p:sp>
        <p:nvSpPr>
          <p:cNvPr id="10" name="Rectangle 9"/>
          <p:cNvSpPr/>
          <p:nvPr/>
        </p:nvSpPr>
        <p:spPr>
          <a:xfrm>
            <a:off x="8014995" y="95639"/>
            <a:ext cx="3554963"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12.5, cho biết tên và công dụng của một số dụng cụ bảo vệ an toàn điện có trong hình. Đặc điểm nhận biết của các dụng cụ đó là gì?</a:t>
            </a:r>
          </a:p>
        </p:txBody>
      </p:sp>
      <p:sp>
        <p:nvSpPr>
          <p:cNvPr id="11" name="Rectangle 10"/>
          <p:cNvSpPr/>
          <p:nvPr/>
        </p:nvSpPr>
        <p:spPr>
          <a:xfrm>
            <a:off x="534836" y="4058445"/>
            <a:ext cx="11053783" cy="2308324"/>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Một số dụng cụ bảo vệ điện</a:t>
            </a:r>
          </a:p>
          <a:p>
            <a:r>
              <a:rPr lang="vi-VN" sz="2400">
                <a:solidFill>
                  <a:srgbClr val="FF0000"/>
                </a:solidFill>
                <a:latin typeface="Times New Roman" panose="02020603050405020304" pitchFamily="18" charset="0"/>
                <a:cs typeface="Times New Roman" panose="02020603050405020304" pitchFamily="18" charset="0"/>
              </a:rPr>
              <a:t>- Bút thử điện: dụng cụ thông dụng để kiểm tra nhanh tình trạng của các thiết bị.</a:t>
            </a:r>
          </a:p>
          <a:p>
            <a:r>
              <a:rPr lang="vi-VN" sz="2400">
                <a:solidFill>
                  <a:srgbClr val="FF0000"/>
                </a:solidFill>
                <a:latin typeface="Times New Roman" panose="02020603050405020304" pitchFamily="18" charset="0"/>
                <a:cs typeface="Times New Roman" panose="02020603050405020304" pitchFamily="18" charset="0"/>
              </a:rPr>
              <a:t>- Kìm điện: loại kìm chuyên dụng dùng để cắt dây điện, kẹp giữ chi tiết trong quá trình sửa chữa điện, tay cầm được bọc bởi vật liệu cách điện.</a:t>
            </a:r>
          </a:p>
          <a:p>
            <a:r>
              <a:rPr lang="vi-VN" sz="2400">
                <a:solidFill>
                  <a:srgbClr val="FF0000"/>
                </a:solidFill>
                <a:latin typeface="Times New Roman" panose="02020603050405020304" pitchFamily="18" charset="0"/>
                <a:cs typeface="Times New Roman" panose="02020603050405020304" pitchFamily="18" charset="0"/>
              </a:rPr>
              <a:t>- Tuốc nơ vít điện: một dụng cụ dùng để siết chặt hoặc gỡ bỏ ốc vít.</a:t>
            </a:r>
          </a:p>
          <a:p>
            <a:r>
              <a:rPr lang="vi-VN" sz="2400">
                <a:solidFill>
                  <a:srgbClr val="FF0000"/>
                </a:solidFill>
                <a:latin typeface="Times New Roman" panose="02020603050405020304" pitchFamily="18" charset="0"/>
                <a:cs typeface="Times New Roman" panose="02020603050405020304" pitchFamily="18" charset="0"/>
              </a:rPr>
              <a:t>- Cờ lê điện: dùng để siết chặt hoặc gỡ bỏ ốc vít</a:t>
            </a:r>
          </a:p>
        </p:txBody>
      </p:sp>
    </p:spTree>
    <p:extLst>
      <p:ext uri="{BB962C8B-B14F-4D97-AF65-F5344CB8AC3E}">
        <p14:creationId xmlns:p14="http://schemas.microsoft.com/office/powerpoint/2010/main" val="306050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562" y="1094066"/>
            <a:ext cx="6096883" cy="3058057"/>
          </a:xfrm>
          <a:prstGeom prst="rect">
            <a:avLst/>
          </a:prstGeom>
        </p:spPr>
      </p:pic>
      <p:pic>
        <p:nvPicPr>
          <p:cNvPr id="3" name="Picture 2"/>
          <p:cNvPicPr>
            <a:picLocks noChangeAspect="1"/>
          </p:cNvPicPr>
          <p:nvPr/>
        </p:nvPicPr>
        <p:blipFill>
          <a:blip r:embed="rId3"/>
          <a:stretch>
            <a:fillRect/>
          </a:stretch>
        </p:blipFill>
        <p:spPr>
          <a:xfrm>
            <a:off x="6642366" y="1094066"/>
            <a:ext cx="5366132" cy="3058057"/>
          </a:xfrm>
          <a:prstGeom prst="rect">
            <a:avLst/>
          </a:prstGeom>
        </p:spPr>
      </p:pic>
      <p:sp>
        <p:nvSpPr>
          <p:cNvPr id="8" name="TextBox 7"/>
          <p:cNvSpPr txBox="1"/>
          <p:nvPr/>
        </p:nvSpPr>
        <p:spPr>
          <a:xfrm>
            <a:off x="7637464" y="4226638"/>
            <a:ext cx="4196981"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12.6.1. Cách sử dụng bút thử điện</a:t>
            </a:r>
            <a:endParaRPr lang="en-US" b="1" i="1">
              <a:latin typeface="Times New Roman" panose="02020603050405020304" pitchFamily="18" charset="0"/>
              <a:cs typeface="Times New Roman" panose="02020603050405020304" pitchFamily="18" charset="0"/>
            </a:endParaRPr>
          </a:p>
        </p:txBody>
      </p:sp>
      <p:sp>
        <p:nvSpPr>
          <p:cNvPr id="5" name="TextBox 4"/>
          <p:cNvSpPr txBox="1"/>
          <p:nvPr/>
        </p:nvSpPr>
        <p:spPr>
          <a:xfrm>
            <a:off x="625151" y="139959"/>
            <a:ext cx="10515600" cy="954107"/>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Quan sát hình 12.6 và hình 12.6.1 nêu cấu tạo bút thử điện, cách sử dụng bút thử điện</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529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562" y="1094066"/>
            <a:ext cx="6096883" cy="3058057"/>
          </a:xfrm>
          <a:prstGeom prst="rect">
            <a:avLst/>
          </a:prstGeom>
        </p:spPr>
      </p:pic>
      <p:pic>
        <p:nvPicPr>
          <p:cNvPr id="3" name="Picture 2"/>
          <p:cNvPicPr>
            <a:picLocks noChangeAspect="1"/>
          </p:cNvPicPr>
          <p:nvPr/>
        </p:nvPicPr>
        <p:blipFill>
          <a:blip r:embed="rId3"/>
          <a:stretch>
            <a:fillRect/>
          </a:stretch>
        </p:blipFill>
        <p:spPr>
          <a:xfrm>
            <a:off x="6642366" y="1094066"/>
            <a:ext cx="5366132" cy="3058057"/>
          </a:xfrm>
          <a:prstGeom prst="rect">
            <a:avLst/>
          </a:prstGeom>
        </p:spPr>
      </p:pic>
      <p:sp>
        <p:nvSpPr>
          <p:cNvPr id="8" name="TextBox 7"/>
          <p:cNvSpPr txBox="1"/>
          <p:nvPr/>
        </p:nvSpPr>
        <p:spPr>
          <a:xfrm>
            <a:off x="7637464" y="4226638"/>
            <a:ext cx="4196981"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12.6.1. Cách sử dụng bút thử điện</a:t>
            </a:r>
            <a:endParaRPr lang="en-US" b="1" i="1">
              <a:latin typeface="Times New Roman" panose="02020603050405020304" pitchFamily="18" charset="0"/>
              <a:cs typeface="Times New Roman" panose="02020603050405020304" pitchFamily="18" charset="0"/>
            </a:endParaRPr>
          </a:p>
        </p:txBody>
      </p:sp>
      <p:sp>
        <p:nvSpPr>
          <p:cNvPr id="5" name="TextBox 4"/>
          <p:cNvSpPr txBox="1"/>
          <p:nvPr/>
        </p:nvSpPr>
        <p:spPr>
          <a:xfrm>
            <a:off x="625151" y="139959"/>
            <a:ext cx="10515600" cy="954107"/>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Quan sát hình 12.6 và hình 12.6.1 nêu cấu tạo bút thử điện, cách sử dụng bút thử điện</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625151" y="4611231"/>
            <a:ext cx="10263673" cy="2246769"/>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 Bút thử điện </a:t>
            </a:r>
            <a:r>
              <a:rPr lang="en-US" sz="2800" smtClean="0">
                <a:solidFill>
                  <a:srgbClr val="FF0000"/>
                </a:solidFill>
                <a:latin typeface="Times New Roman" panose="02020603050405020304" pitchFamily="18" charset="0"/>
                <a:cs typeface="Times New Roman" panose="02020603050405020304" pitchFamily="18" charset="0"/>
              </a:rPr>
              <a:t>cấu tạo gồm các bộ phận là kẹp kim loại, đèn báo và đầu bút.</a:t>
            </a:r>
            <a:endParaRPr lang="en-US" sz="2800">
              <a:solidFill>
                <a:srgbClr val="FF0000"/>
              </a:solidFill>
              <a:latin typeface="Times New Roman" panose="02020603050405020304" pitchFamily="18" charset="0"/>
              <a:cs typeface="Times New Roman" panose="02020603050405020304" pitchFamily="18" charset="0"/>
            </a:endParaRPr>
          </a:p>
          <a:p>
            <a:r>
              <a:rPr lang="en-US" sz="2800">
                <a:solidFill>
                  <a:srgbClr val="FF0000"/>
                </a:solidFill>
                <a:latin typeface="Times New Roman" panose="02020603050405020304" pitchFamily="18" charset="0"/>
                <a:cs typeface="Times New Roman" panose="02020603050405020304" pitchFamily="18" charset="0"/>
              </a:rPr>
              <a:t>- Cách sử dụng bút thử điện: Để tay cầm bút chạm vào kẹp kim loại, đặt đầu bút thử điện vào vị trí cần kiểm tra. Nếu đèn báo sáng thì vị trí cần kiểm tra có điện, nếu đèn không sáng thì vị trí đó không có điện.</a:t>
            </a:r>
          </a:p>
        </p:txBody>
      </p:sp>
    </p:spTree>
    <p:extLst>
      <p:ext uri="{BB962C8B-B14F-4D97-AF65-F5344CB8AC3E}">
        <p14:creationId xmlns:p14="http://schemas.microsoft.com/office/powerpoint/2010/main" val="210000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II.Một số trang bi bảo hộ và dụng cụ bảo vệ an toàn điện</a:t>
            </a:r>
          </a:p>
          <a:p>
            <a:r>
              <a:rPr lang="en-US" sz="2800" b="1">
                <a:latin typeface="Times New Roman" panose="02020603050405020304" pitchFamily="18" charset="0"/>
                <a:cs typeface="Times New Roman" panose="02020603050405020304" pitchFamily="18" charset="0"/>
              </a:rPr>
              <a:t>2.Một số dụng cụ bảo vệ an toàn điện</a:t>
            </a:r>
          </a:p>
          <a:p>
            <a:r>
              <a:rPr lang="en-US" sz="2800" b="1">
                <a:latin typeface="Times New Roman" panose="02020603050405020304" pitchFamily="18" charset="0"/>
                <a:cs typeface="Times New Roman" panose="02020603050405020304" pitchFamily="18" charset="0"/>
              </a:rPr>
              <a:t>a.Bút thử điện</a:t>
            </a:r>
          </a:p>
          <a:p>
            <a:r>
              <a:rPr lang="en-US" sz="2800">
                <a:latin typeface="Times New Roman" panose="02020603050405020304" pitchFamily="18" charset="0"/>
                <a:cs typeface="Times New Roman" panose="02020603050405020304" pitchFamily="18" charset="0"/>
              </a:rPr>
              <a:t>- Bút thử điện là dụng cụ thông dụng để kiểm tra nhanh tình trạng của các thiết bị.</a:t>
            </a:r>
          </a:p>
          <a:p>
            <a:r>
              <a:rPr lang="en-US" sz="2800">
                <a:latin typeface="Times New Roman" panose="02020603050405020304" pitchFamily="18" charset="0"/>
                <a:cs typeface="Times New Roman" panose="02020603050405020304" pitchFamily="18" charset="0"/>
              </a:rPr>
              <a:t>- Cách sử dụng bút thử điện: Để tay cầm bút chạm vào kẹp kim loại, đặt đầu bút thử điện vào vị trí cần kiểm tra. Nếu đèn báo sáng thì vị trí cần kiểm tra có điện, nếu đèn không sáng thì vị trí đó không có điện.</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62706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878" y="1402511"/>
            <a:ext cx="5838349" cy="2749612"/>
          </a:xfrm>
          <a:prstGeom prst="rect">
            <a:avLst/>
          </a:prstGeom>
        </p:spPr>
      </p:pic>
      <p:pic>
        <p:nvPicPr>
          <p:cNvPr id="3" name="Picture 2"/>
          <p:cNvPicPr>
            <a:picLocks noChangeAspect="1"/>
          </p:cNvPicPr>
          <p:nvPr/>
        </p:nvPicPr>
        <p:blipFill>
          <a:blip r:embed="rId3"/>
          <a:stretch>
            <a:fillRect/>
          </a:stretch>
        </p:blipFill>
        <p:spPr>
          <a:xfrm>
            <a:off x="6289610" y="1402511"/>
            <a:ext cx="5715000" cy="2749612"/>
          </a:xfrm>
          <a:prstGeom prst="rect">
            <a:avLst/>
          </a:prstGeom>
        </p:spPr>
      </p:pic>
      <p:sp>
        <p:nvSpPr>
          <p:cNvPr id="6" name="TextBox 5"/>
          <p:cNvSpPr txBox="1"/>
          <p:nvPr/>
        </p:nvSpPr>
        <p:spPr>
          <a:xfrm>
            <a:off x="7048619" y="4152123"/>
            <a:ext cx="4196981"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12.7.1. Cách sử dụng kìm điện</a:t>
            </a:r>
            <a:endParaRPr lang="en-US" b="1" i="1">
              <a:latin typeface="Times New Roman" panose="02020603050405020304" pitchFamily="18" charset="0"/>
              <a:cs typeface="Times New Roman" panose="02020603050405020304" pitchFamily="18" charset="0"/>
            </a:endParaRPr>
          </a:p>
        </p:txBody>
      </p:sp>
      <p:sp>
        <p:nvSpPr>
          <p:cNvPr id="7" name="Rectangle 6"/>
          <p:cNvSpPr/>
          <p:nvPr/>
        </p:nvSpPr>
        <p:spPr>
          <a:xfrm>
            <a:off x="500742" y="297321"/>
            <a:ext cx="11503867"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a:t>
            </a:r>
            <a:r>
              <a:rPr lang="en-US" sz="2800" b="1" smtClean="0">
                <a:latin typeface="Times New Roman" panose="02020603050405020304" pitchFamily="18" charset="0"/>
                <a:cs typeface="Times New Roman" panose="02020603050405020304" pitchFamily="18" charset="0"/>
              </a:rPr>
              <a:t>12.7 </a:t>
            </a:r>
            <a:r>
              <a:rPr lang="en-US" sz="2800" b="1">
                <a:latin typeface="Times New Roman" panose="02020603050405020304" pitchFamily="18" charset="0"/>
                <a:cs typeface="Times New Roman" panose="02020603050405020304" pitchFamily="18" charset="0"/>
              </a:rPr>
              <a:t>và hình </a:t>
            </a:r>
            <a:r>
              <a:rPr lang="en-US" sz="2800" b="1" smtClean="0">
                <a:latin typeface="Times New Roman" panose="02020603050405020304" pitchFamily="18" charset="0"/>
                <a:cs typeface="Times New Roman" panose="02020603050405020304" pitchFamily="18" charset="0"/>
              </a:rPr>
              <a:t>12.7.1 </a:t>
            </a:r>
            <a:r>
              <a:rPr lang="en-US" sz="2800" b="1">
                <a:latin typeface="Times New Roman" panose="02020603050405020304" pitchFamily="18" charset="0"/>
                <a:cs typeface="Times New Roman" panose="02020603050405020304" pitchFamily="18" charset="0"/>
              </a:rPr>
              <a:t>nêu cấu tạo </a:t>
            </a:r>
            <a:r>
              <a:rPr lang="en-US" sz="2800" b="1" smtClean="0">
                <a:latin typeface="Times New Roman" panose="02020603050405020304" pitchFamily="18" charset="0"/>
                <a:cs typeface="Times New Roman" panose="02020603050405020304" pitchFamily="18" charset="0"/>
              </a:rPr>
              <a:t>kìm điện, </a:t>
            </a:r>
            <a:r>
              <a:rPr lang="en-US" sz="2800" b="1">
                <a:latin typeface="Times New Roman" panose="02020603050405020304" pitchFamily="18" charset="0"/>
                <a:cs typeface="Times New Roman" panose="02020603050405020304" pitchFamily="18" charset="0"/>
              </a:rPr>
              <a:t>cách sử dụng </a:t>
            </a:r>
            <a:r>
              <a:rPr lang="en-US" sz="2800" b="1" smtClean="0">
                <a:latin typeface="Times New Roman" panose="02020603050405020304" pitchFamily="18" charset="0"/>
                <a:cs typeface="Times New Roman" panose="02020603050405020304" pitchFamily="18" charset="0"/>
              </a:rPr>
              <a:t>kìm điện</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934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878" y="1402511"/>
            <a:ext cx="5838349" cy="2749612"/>
          </a:xfrm>
          <a:prstGeom prst="rect">
            <a:avLst/>
          </a:prstGeom>
        </p:spPr>
      </p:pic>
      <p:pic>
        <p:nvPicPr>
          <p:cNvPr id="3" name="Picture 2"/>
          <p:cNvPicPr>
            <a:picLocks noChangeAspect="1"/>
          </p:cNvPicPr>
          <p:nvPr/>
        </p:nvPicPr>
        <p:blipFill>
          <a:blip r:embed="rId3"/>
          <a:stretch>
            <a:fillRect/>
          </a:stretch>
        </p:blipFill>
        <p:spPr>
          <a:xfrm>
            <a:off x="6289610" y="1402511"/>
            <a:ext cx="5715000" cy="2749612"/>
          </a:xfrm>
          <a:prstGeom prst="rect">
            <a:avLst/>
          </a:prstGeom>
        </p:spPr>
      </p:pic>
      <p:sp>
        <p:nvSpPr>
          <p:cNvPr id="6" name="TextBox 5"/>
          <p:cNvSpPr txBox="1"/>
          <p:nvPr/>
        </p:nvSpPr>
        <p:spPr>
          <a:xfrm>
            <a:off x="7048619" y="4152123"/>
            <a:ext cx="4196981"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12.7.1. Cách sử dụng kìm điện</a:t>
            </a:r>
            <a:endParaRPr lang="en-US" b="1" i="1">
              <a:latin typeface="Times New Roman" panose="02020603050405020304" pitchFamily="18" charset="0"/>
              <a:cs typeface="Times New Roman" panose="02020603050405020304" pitchFamily="18" charset="0"/>
            </a:endParaRPr>
          </a:p>
        </p:txBody>
      </p:sp>
      <p:sp>
        <p:nvSpPr>
          <p:cNvPr id="7" name="Rectangle 6"/>
          <p:cNvSpPr/>
          <p:nvPr/>
        </p:nvSpPr>
        <p:spPr>
          <a:xfrm>
            <a:off x="500742" y="297321"/>
            <a:ext cx="11503867"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a:t>
            </a:r>
            <a:r>
              <a:rPr lang="en-US" sz="2800" b="1" smtClean="0">
                <a:latin typeface="Times New Roman" panose="02020603050405020304" pitchFamily="18" charset="0"/>
                <a:cs typeface="Times New Roman" panose="02020603050405020304" pitchFamily="18" charset="0"/>
              </a:rPr>
              <a:t>12.7 </a:t>
            </a:r>
            <a:r>
              <a:rPr lang="en-US" sz="2800" b="1">
                <a:latin typeface="Times New Roman" panose="02020603050405020304" pitchFamily="18" charset="0"/>
                <a:cs typeface="Times New Roman" panose="02020603050405020304" pitchFamily="18" charset="0"/>
              </a:rPr>
              <a:t>và hình </a:t>
            </a:r>
            <a:r>
              <a:rPr lang="en-US" sz="2800" b="1" smtClean="0">
                <a:latin typeface="Times New Roman" panose="02020603050405020304" pitchFamily="18" charset="0"/>
                <a:cs typeface="Times New Roman" panose="02020603050405020304" pitchFamily="18" charset="0"/>
              </a:rPr>
              <a:t>12.7.1 </a:t>
            </a:r>
            <a:r>
              <a:rPr lang="en-US" sz="2800" b="1">
                <a:latin typeface="Times New Roman" panose="02020603050405020304" pitchFamily="18" charset="0"/>
                <a:cs typeface="Times New Roman" panose="02020603050405020304" pitchFamily="18" charset="0"/>
              </a:rPr>
              <a:t>nêu cấu tạo </a:t>
            </a:r>
            <a:r>
              <a:rPr lang="en-US" sz="2800" b="1" smtClean="0">
                <a:latin typeface="Times New Roman" panose="02020603050405020304" pitchFamily="18" charset="0"/>
                <a:cs typeface="Times New Roman" panose="02020603050405020304" pitchFamily="18" charset="0"/>
              </a:rPr>
              <a:t>kìm điện, </a:t>
            </a:r>
            <a:r>
              <a:rPr lang="en-US" sz="2800" b="1">
                <a:latin typeface="Times New Roman" panose="02020603050405020304" pitchFamily="18" charset="0"/>
                <a:cs typeface="Times New Roman" panose="02020603050405020304" pitchFamily="18" charset="0"/>
              </a:rPr>
              <a:t>cách sử dụng </a:t>
            </a:r>
            <a:r>
              <a:rPr lang="en-US" sz="2800" b="1" smtClean="0">
                <a:latin typeface="Times New Roman" panose="02020603050405020304" pitchFamily="18" charset="0"/>
                <a:cs typeface="Times New Roman" panose="02020603050405020304" pitchFamily="18" charset="0"/>
              </a:rPr>
              <a:t>kìm điện</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500742" y="4336789"/>
            <a:ext cx="10845282" cy="1815882"/>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 Kìm điện </a:t>
            </a:r>
            <a:r>
              <a:rPr lang="en-US" sz="2800" smtClean="0">
                <a:solidFill>
                  <a:srgbClr val="FF0000"/>
                </a:solidFill>
                <a:latin typeface="Times New Roman" panose="02020603050405020304" pitchFamily="18" charset="0"/>
                <a:cs typeface="Times New Roman" panose="02020603050405020304" pitchFamily="18" charset="0"/>
              </a:rPr>
              <a:t>cấu tạo gồm đầu kìm và tay cầm.</a:t>
            </a:r>
            <a:endParaRPr lang="vi-VN" sz="2800">
              <a:solidFill>
                <a:srgbClr val="FF0000"/>
              </a:solidFill>
              <a:latin typeface="Times New Roman" panose="02020603050405020304" pitchFamily="18" charset="0"/>
              <a:cs typeface="Times New Roman" panose="02020603050405020304" pitchFamily="18" charset="0"/>
            </a:endParaRPr>
          </a:p>
          <a:p>
            <a:r>
              <a:rPr lang="vi-VN" sz="2800">
                <a:solidFill>
                  <a:srgbClr val="FF0000"/>
                </a:solidFill>
                <a:latin typeface="Times New Roman" panose="02020603050405020304" pitchFamily="18" charset="0"/>
                <a:cs typeface="Times New Roman" panose="02020603050405020304" pitchFamily="18" charset="0"/>
              </a:rPr>
              <a:t>- Cách sử dụng kìm điện: Cầm vào phần tay cầm của kìm. Đưa đầu kìm vào vị trí của dây điện hoặc chi tiết. Sử dụng lực cho phù hợp để giữ hoặc cắt.</a:t>
            </a:r>
          </a:p>
        </p:txBody>
      </p:sp>
    </p:spTree>
    <p:extLst>
      <p:ext uri="{BB962C8B-B14F-4D97-AF65-F5344CB8AC3E}">
        <p14:creationId xmlns:p14="http://schemas.microsoft.com/office/powerpoint/2010/main" val="222366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II.Một số trang bi bảo hộ và dụng cụ bảo vệ an toàn điện</a:t>
            </a:r>
          </a:p>
          <a:p>
            <a:r>
              <a:rPr lang="en-US" sz="2800" b="1">
                <a:latin typeface="Times New Roman" panose="02020603050405020304" pitchFamily="18" charset="0"/>
                <a:cs typeface="Times New Roman" panose="02020603050405020304" pitchFamily="18" charset="0"/>
              </a:rPr>
              <a:t>2.Một số dụng cụ bảo vệ an toàn điện</a:t>
            </a:r>
          </a:p>
          <a:p>
            <a:r>
              <a:rPr lang="en-US" sz="2800">
                <a:latin typeface="Times New Roman" panose="02020603050405020304" pitchFamily="18" charset="0"/>
                <a:cs typeface="Times New Roman" panose="02020603050405020304" pitchFamily="18" charset="0"/>
              </a:rPr>
              <a:t>b. Kìm điện</a:t>
            </a:r>
          </a:p>
          <a:p>
            <a:r>
              <a:rPr lang="en-US" sz="2800">
                <a:latin typeface="Times New Roman" panose="02020603050405020304" pitchFamily="18" charset="0"/>
                <a:cs typeface="Times New Roman" panose="02020603050405020304" pitchFamily="18" charset="0"/>
              </a:rPr>
              <a:t>- Kìm điện là loại kìm chuyên dụng dùng để cắt dây điện, kẹp giữ chi tiết trong quá trình sửa chữa điện, tay cầm được bọc bởi vật liệu cách điện</a:t>
            </a:r>
          </a:p>
          <a:p>
            <a:r>
              <a:rPr lang="en-US" sz="2800">
                <a:latin typeface="Times New Roman" panose="02020603050405020304" pitchFamily="18" charset="0"/>
                <a:cs typeface="Times New Roman" panose="02020603050405020304" pitchFamily="18" charset="0"/>
              </a:rPr>
              <a:t>- Cách sử dụng kìm điện: Cầm vào phần tay cầm của kìm. Đưa đầu kìm vào vị trí của dây điện hoặc chi tiết. Sử dụng lực cho phù hợp để giữ hoặc cắt.</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85448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Quan sát và cho biết tên, mục đích của hành động trong Hình 12.1.</a:t>
            </a:r>
          </a:p>
        </p:txBody>
      </p:sp>
      <p:sp>
        <p:nvSpPr>
          <p:cNvPr id="7" name="TextBox 6"/>
          <p:cNvSpPr txBox="1"/>
          <p:nvPr/>
        </p:nvSpPr>
        <p:spPr>
          <a:xfrm>
            <a:off x="1424354" y="5943600"/>
            <a:ext cx="498523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12.1. Biện pháp an toàn điện</a:t>
            </a:r>
            <a:endParaRPr lang="en-US" b="1" i="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72563" y="167054"/>
            <a:ext cx="7025052" cy="5583115"/>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4401205"/>
          </a:xfrm>
          <a:prstGeom prst="rect">
            <a:avLst/>
          </a:prstGeom>
        </p:spPr>
        <p:txBody>
          <a:bodyPr wrap="square">
            <a:spAutoFit/>
          </a:bodyPr>
          <a:lstStyle/>
          <a:p>
            <a:r>
              <a:rPr lang="nl-NL" sz="2800" b="1">
                <a:latin typeface="Times New Roman" panose="02020603050405020304" pitchFamily="18" charset="0"/>
                <a:cs typeface="Times New Roman" panose="02020603050405020304" pitchFamily="18" charset="0"/>
              </a:rPr>
              <a:t>Thực hành sử dụng một số dụng cụ bảo vệ </a:t>
            </a:r>
            <a:r>
              <a:rPr lang="nl-NL" sz="2800" b="1" smtClean="0">
                <a:latin typeface="Times New Roman" panose="02020603050405020304" pitchFamily="18" charset="0"/>
                <a:cs typeface="Times New Roman" panose="02020603050405020304" pitchFamily="18" charset="0"/>
              </a:rPr>
              <a:t>điện</a:t>
            </a:r>
            <a:endParaRPr lang="en-US" sz="2800" smtClean="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I</a:t>
            </a:r>
            <a:r>
              <a:rPr lang="en-US" sz="2800">
                <a:latin typeface="Times New Roman" panose="02020603050405020304" pitchFamily="18" charset="0"/>
                <a:cs typeface="Times New Roman" panose="02020603050405020304" pitchFamily="18" charset="0"/>
              </a:rPr>
              <a:t>. Chuẩn bị</a:t>
            </a:r>
          </a:p>
          <a:p>
            <a:r>
              <a:rPr lang="en-US" sz="2800">
                <a:latin typeface="Times New Roman" panose="02020603050405020304" pitchFamily="18" charset="0"/>
                <a:cs typeface="Times New Roman" panose="02020603050405020304" pitchFamily="18" charset="0"/>
              </a:rPr>
              <a:t>- Dụng cụ, thiết bị: bút thử điện, kìm điện</a:t>
            </a:r>
          </a:p>
          <a:p>
            <a:r>
              <a:rPr lang="en-US" sz="2800">
                <a:latin typeface="Times New Roman" panose="02020603050405020304" pitchFamily="18" charset="0"/>
                <a:cs typeface="Times New Roman" panose="02020603050405020304" pitchFamily="18" charset="0"/>
              </a:rPr>
              <a:t>- Nguồn điện </a:t>
            </a:r>
            <a:r>
              <a:rPr lang="en-US" sz="2800" smtClean="0">
                <a:latin typeface="Times New Roman" panose="02020603050405020304" pitchFamily="18" charset="0"/>
                <a:cs typeface="Times New Roman" panose="02020603050405020304" pitchFamily="18" charset="0"/>
              </a:rPr>
              <a:t>220V.</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II. Nội dung và trình tự thực hành</a:t>
            </a:r>
          </a:p>
          <a:p>
            <a:r>
              <a:rPr lang="en-US" sz="2800">
                <a:latin typeface="Times New Roman" panose="02020603050405020304" pitchFamily="18" charset="0"/>
                <a:cs typeface="Times New Roman" panose="02020603050405020304" pitchFamily="18" charset="0"/>
              </a:rPr>
              <a:t>-Thực hành thao tác sử dụng bút thử điện để kiểm tra rò điện của một số đồ dùng điện; cách điện của dây dẫn điện. Ghi vào vở một số chú ý khi sử dụng bút thử </a:t>
            </a:r>
            <a:r>
              <a:rPr lang="en-US" sz="2800" smtClean="0">
                <a:latin typeface="Times New Roman" panose="02020603050405020304" pitchFamily="18" charset="0"/>
                <a:cs typeface="Times New Roman" panose="02020603050405020304" pitchFamily="18" charset="0"/>
              </a:rPr>
              <a:t>điện.</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Thực hành thao tác sử dụng kìm điện để cắt dây điện, kẹp giữ đầu dây điện. Ghi vào vở một số lưu ý khi sử dụng kìm </a:t>
            </a:r>
            <a:r>
              <a:rPr lang="en-US" sz="2800" smtClean="0">
                <a:latin typeface="Times New Roman" panose="02020603050405020304" pitchFamily="18" charset="0"/>
                <a:cs typeface="Times New Roman" panose="02020603050405020304" pitchFamily="18" charset="0"/>
              </a:rPr>
              <a:t>diện.</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1.Hãy vẽ tranh hoặc áp phích để tuyên truyền về các nguyên tắc đảm bảo an toàn khi sử dụng điện trong gia đình và lớp học.</a:t>
            </a:r>
          </a:p>
          <a:p>
            <a:r>
              <a:rPr lang="en-US" sz="2800" b="1">
                <a:latin typeface="Times New Roman" panose="02020603050405020304" pitchFamily="18" charset="0"/>
                <a:cs typeface="Times New Roman" panose="02020603050405020304" pitchFamily="18" charset="0"/>
              </a:rPr>
              <a:t>2. Liệt kê các dụng cụ an toàn điện có trong gia đình em. </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4354" y="5943600"/>
            <a:ext cx="498523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12.1. Biện pháp an toàn điện</a:t>
            </a:r>
            <a:endParaRPr lang="en-US" b="1" i="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72563" y="167054"/>
            <a:ext cx="7025052" cy="5583115"/>
          </a:xfrm>
          <a:prstGeom prst="rect">
            <a:avLst/>
          </a:prstGeom>
        </p:spPr>
      </p:pic>
      <p:sp>
        <p:nvSpPr>
          <p:cNvPr id="4" name="Rectangle 3"/>
          <p:cNvSpPr/>
          <p:nvPr/>
        </p:nvSpPr>
        <p:spPr>
          <a:xfrm>
            <a:off x="7473820" y="448069"/>
            <a:ext cx="3918858" cy="2246769"/>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Người ta đang dùng bút thử điện kiểm tra bàn là điện nhằm mục đích xem điện có bị rò ra ở bàn là điện hay không.</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50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2199" y="6232849"/>
            <a:ext cx="757346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12.2. Một số biện pháp đảm bảo an toàn điện khi sử dụng</a:t>
            </a:r>
            <a:endParaRPr lang="en-US" sz="2000" b="1" i="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32199" y="119236"/>
            <a:ext cx="7788070" cy="5917669"/>
          </a:xfrm>
          <a:prstGeom prst="rect">
            <a:avLst/>
          </a:prstGeom>
        </p:spPr>
      </p:pic>
      <p:sp>
        <p:nvSpPr>
          <p:cNvPr id="7" name="Rectangle 6"/>
          <p:cNvSpPr/>
          <p:nvPr/>
        </p:nvSpPr>
        <p:spPr>
          <a:xfrm>
            <a:off x="8602823" y="427949"/>
            <a:ext cx="2873829"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12.2 và cho biết biện pháp đã thực hiện để đảm bảo an toàn điện trong mỗi tình huống.</a:t>
            </a:r>
          </a:p>
        </p:txBody>
      </p:sp>
    </p:spTree>
    <p:extLst>
      <p:ext uri="{BB962C8B-B14F-4D97-AF65-F5344CB8AC3E}">
        <p14:creationId xmlns:p14="http://schemas.microsoft.com/office/powerpoint/2010/main" val="340655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2199" y="6232849"/>
            <a:ext cx="757346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12.2. Một số biện pháp đảm bảo an toàn điện khi sử dụng</a:t>
            </a:r>
            <a:endParaRPr lang="en-US" sz="2000" b="1" i="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32199" y="119236"/>
            <a:ext cx="7788070" cy="5917669"/>
          </a:xfrm>
          <a:prstGeom prst="rect">
            <a:avLst/>
          </a:prstGeom>
        </p:spPr>
      </p:pic>
      <p:sp>
        <p:nvSpPr>
          <p:cNvPr id="7" name="Rectangle 6"/>
          <p:cNvSpPr/>
          <p:nvPr/>
        </p:nvSpPr>
        <p:spPr>
          <a:xfrm>
            <a:off x="8602823" y="427949"/>
            <a:ext cx="3247055"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12.2 và cho biết biện pháp đã thực hiện để đảm bảo an toàn điện trong mỗi tình huống.</a:t>
            </a:r>
          </a:p>
        </p:txBody>
      </p:sp>
      <p:sp>
        <p:nvSpPr>
          <p:cNvPr id="2" name="Rectangle 1"/>
          <p:cNvSpPr/>
          <p:nvPr/>
        </p:nvSpPr>
        <p:spPr>
          <a:xfrm>
            <a:off x="8423986" y="3216639"/>
            <a:ext cx="3604727" cy="3416320"/>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Biện pháp đã thực hiện để đảm bảo an toàn điện:</a:t>
            </a:r>
          </a:p>
          <a:p>
            <a:r>
              <a:rPr lang="vi-VN" sz="2400">
                <a:solidFill>
                  <a:srgbClr val="FF0000"/>
                </a:solidFill>
                <a:latin typeface="Times New Roman" panose="02020603050405020304" pitchFamily="18" charset="0"/>
                <a:cs typeface="Times New Roman" panose="02020603050405020304" pitchFamily="18" charset="0"/>
              </a:rPr>
              <a:t>a) Sử dụng ổ cắm có chân tiếp đất</a:t>
            </a:r>
          </a:p>
          <a:p>
            <a:r>
              <a:rPr lang="vi-VN" sz="2400">
                <a:solidFill>
                  <a:srgbClr val="FF0000"/>
                </a:solidFill>
                <a:latin typeface="Times New Roman" panose="02020603050405020304" pitchFamily="18" charset="0"/>
                <a:cs typeface="Times New Roman" panose="02020603050405020304" pitchFamily="18" charset="0"/>
              </a:rPr>
              <a:t>b) Khoảng cách và độ cao an toàn với lưới điện cao áp trạm biến áp</a:t>
            </a:r>
          </a:p>
          <a:p>
            <a:r>
              <a:rPr lang="vi-VN" sz="2400">
                <a:solidFill>
                  <a:srgbClr val="FF0000"/>
                </a:solidFill>
                <a:latin typeface="Times New Roman" panose="02020603050405020304" pitchFamily="18" charset="0"/>
                <a:cs typeface="Times New Roman" panose="02020603050405020304" pitchFamily="18" charset="0"/>
              </a:rPr>
              <a:t>c) Sử dụng thiết bị chống rò điện</a:t>
            </a:r>
          </a:p>
        </p:txBody>
      </p:sp>
    </p:spTree>
    <p:extLst>
      <p:ext uri="{BB962C8B-B14F-4D97-AF65-F5344CB8AC3E}">
        <p14:creationId xmlns:p14="http://schemas.microsoft.com/office/powerpoint/2010/main" val="144310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539430"/>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I.Một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pháp</a:t>
            </a:r>
            <a:r>
              <a:rPr lang="en-US" sz="2800" b="1" dirty="0">
                <a:latin typeface="Times New Roman" panose="02020603050405020304" pitchFamily="18" charset="0"/>
                <a:cs typeface="Times New Roman" panose="02020603050405020304" pitchFamily="18" charset="0"/>
              </a:rPr>
              <a:t> an </a:t>
            </a:r>
            <a:r>
              <a:rPr lang="en-US" sz="2800" b="1" dirty="0" err="1">
                <a:latin typeface="Times New Roman" panose="02020603050405020304" pitchFamily="18" charset="0"/>
                <a:cs typeface="Times New Roman" panose="02020603050405020304" pitchFamily="18" charset="0"/>
              </a:rPr>
              <a:t>toàn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1.Khi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ổ </a:t>
            </a:r>
            <a:r>
              <a:rPr lang="en-US" sz="2800" dirty="0" err="1">
                <a:latin typeface="Times New Roman" panose="02020603050405020304" pitchFamily="18" charset="0"/>
                <a:cs typeface="Times New Roman" panose="02020603050405020304" pitchFamily="18" charset="0"/>
              </a:rPr>
              <a:t>cắm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lưới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điện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áp</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79612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7492" y="74162"/>
            <a:ext cx="7737503" cy="6233332"/>
          </a:xfrm>
          <a:prstGeom prst="rect">
            <a:avLst/>
          </a:prstGeom>
        </p:spPr>
      </p:pic>
      <p:sp>
        <p:nvSpPr>
          <p:cNvPr id="5" name="TextBox 4"/>
          <p:cNvSpPr txBox="1"/>
          <p:nvPr/>
        </p:nvSpPr>
        <p:spPr>
          <a:xfrm>
            <a:off x="432199" y="6232849"/>
            <a:ext cx="757346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12.2. Sửa chữa điện không đảm bảo an toàn</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8014994" y="74162"/>
            <a:ext cx="4030825"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12.3, em hãy:</a:t>
            </a:r>
          </a:p>
          <a:p>
            <a:r>
              <a:rPr lang="en-US" sz="2800" b="1">
                <a:latin typeface="Times New Roman" panose="02020603050405020304" pitchFamily="18" charset="0"/>
                <a:cs typeface="Times New Roman" panose="02020603050405020304" pitchFamily="18" charset="0"/>
              </a:rPr>
              <a:t>1. Chỉ ra các nguyên nhân gây mất an toàn điện có trong hình.</a:t>
            </a:r>
          </a:p>
          <a:p>
            <a:r>
              <a:rPr lang="en-US" sz="2800" b="1">
                <a:latin typeface="Times New Roman" panose="02020603050405020304" pitchFamily="18" charset="0"/>
                <a:cs typeface="Times New Roman" panose="02020603050405020304" pitchFamily="18" charset="0"/>
              </a:rPr>
              <a:t>2. Đề xuất các công việc cần làm để đảm bảo an toàn điện khi sửa chữa ở các tình có trong hình.</a:t>
            </a:r>
          </a:p>
        </p:txBody>
      </p:sp>
    </p:spTree>
    <p:extLst>
      <p:ext uri="{BB962C8B-B14F-4D97-AF65-F5344CB8AC3E}">
        <p14:creationId xmlns:p14="http://schemas.microsoft.com/office/powerpoint/2010/main" val="33743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7492" y="74162"/>
            <a:ext cx="7737503" cy="3779381"/>
          </a:xfrm>
          <a:prstGeom prst="rect">
            <a:avLst/>
          </a:prstGeom>
        </p:spPr>
      </p:pic>
      <p:sp>
        <p:nvSpPr>
          <p:cNvPr id="5" name="TextBox 4"/>
          <p:cNvSpPr txBox="1"/>
          <p:nvPr/>
        </p:nvSpPr>
        <p:spPr>
          <a:xfrm>
            <a:off x="544166" y="3887492"/>
            <a:ext cx="757346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12.2. Sửa chữa điện không đảm bảo an toàn</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8014994" y="74162"/>
            <a:ext cx="4030825"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12.3, em hãy:</a:t>
            </a:r>
          </a:p>
          <a:p>
            <a:r>
              <a:rPr lang="en-US" sz="2800" b="1">
                <a:latin typeface="Times New Roman" panose="02020603050405020304" pitchFamily="18" charset="0"/>
                <a:cs typeface="Times New Roman" panose="02020603050405020304" pitchFamily="18" charset="0"/>
              </a:rPr>
              <a:t>1. Chỉ ra các nguyên nhân gây mất an toàn điện có trong hình.</a:t>
            </a:r>
          </a:p>
          <a:p>
            <a:r>
              <a:rPr lang="en-US" sz="2800" b="1">
                <a:latin typeface="Times New Roman" panose="02020603050405020304" pitchFamily="18" charset="0"/>
                <a:cs typeface="Times New Roman" panose="02020603050405020304" pitchFamily="18" charset="0"/>
              </a:rPr>
              <a:t>2. Đề xuất các công việc cần làm để đảm bảo an toàn điện khi sửa chữa ở các tình có trong hình.</a:t>
            </a:r>
          </a:p>
        </p:txBody>
      </p:sp>
      <p:sp>
        <p:nvSpPr>
          <p:cNvPr id="2" name="Rectangle 1"/>
          <p:cNvSpPr/>
          <p:nvPr/>
        </p:nvSpPr>
        <p:spPr>
          <a:xfrm>
            <a:off x="277491" y="4272677"/>
            <a:ext cx="11227153" cy="2677656"/>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Các nguyên nhân gây mất an toàn điện:</a:t>
            </a:r>
          </a:p>
          <a:p>
            <a:r>
              <a:rPr lang="vi-VN" sz="2400">
                <a:solidFill>
                  <a:srgbClr val="FF0000"/>
                </a:solidFill>
                <a:latin typeface="Times New Roman" panose="02020603050405020304" pitchFamily="18" charset="0"/>
                <a:cs typeface="Times New Roman" panose="02020603050405020304" pitchFamily="18" charset="0"/>
              </a:rPr>
              <a:t>a) Chạm trực tiếp vào bóng đèn đang hoạt động</a:t>
            </a:r>
          </a:p>
          <a:p>
            <a:r>
              <a:rPr lang="vi-VN" sz="2400">
                <a:solidFill>
                  <a:srgbClr val="FF0000"/>
                </a:solidFill>
                <a:latin typeface="Times New Roman" panose="02020603050405020304" pitchFamily="18" charset="0"/>
                <a:cs typeface="Times New Roman" panose="02020603050405020304" pitchFamily="18" charset="0"/>
              </a:rPr>
              <a:t>b) Chạm trực tiếp vào dây điện</a:t>
            </a:r>
          </a:p>
          <a:p>
            <a:r>
              <a:rPr lang="vi-VN" sz="2400">
                <a:solidFill>
                  <a:srgbClr val="FF0000"/>
                </a:solidFill>
                <a:latin typeface="Times New Roman" panose="02020603050405020304" pitchFamily="18" charset="0"/>
                <a:cs typeface="Times New Roman" panose="02020603050405020304" pitchFamily="18" charset="0"/>
              </a:rPr>
              <a:t>c) Kiểm tra ổ điện mà không có trang bị bảo hộ hay dụng cụ bảo vệ an toàn điện</a:t>
            </a:r>
          </a:p>
          <a:p>
            <a:r>
              <a:rPr lang="vi-VN" sz="2400">
                <a:solidFill>
                  <a:srgbClr val="FF0000"/>
                </a:solidFill>
                <a:latin typeface="Times New Roman" panose="02020603050405020304" pitchFamily="18" charset="0"/>
                <a:cs typeface="Times New Roman" panose="02020603050405020304" pitchFamily="18" charset="0"/>
              </a:rPr>
              <a:t>2. Một số việc cần làm để đảm bảo an toàn điện:</a:t>
            </a:r>
          </a:p>
          <a:p>
            <a:r>
              <a:rPr lang="vi-VN" sz="2400">
                <a:solidFill>
                  <a:srgbClr val="FF0000"/>
                </a:solidFill>
                <a:latin typeface="Times New Roman" panose="02020603050405020304" pitchFamily="18" charset="0"/>
                <a:cs typeface="Times New Roman" panose="02020603050405020304" pitchFamily="18" charset="0"/>
              </a:rPr>
              <a:t>- Cắt nguồn điện trước khi chạm vào đồ vật hoặc cần sửa chữa</a:t>
            </a:r>
          </a:p>
          <a:p>
            <a:r>
              <a:rPr lang="vi-VN" sz="2400">
                <a:solidFill>
                  <a:srgbClr val="FF0000"/>
                </a:solidFill>
                <a:latin typeface="Times New Roman" panose="02020603050405020304" pitchFamily="18" charset="0"/>
                <a:cs typeface="Times New Roman" panose="02020603050405020304" pitchFamily="18" charset="0"/>
              </a:rPr>
              <a:t>- Có đồ trang bị bảo hộ và dụng cụ bảo vệ an toàn điện</a:t>
            </a:r>
          </a:p>
        </p:txBody>
      </p:sp>
    </p:spTree>
    <p:extLst>
      <p:ext uri="{BB962C8B-B14F-4D97-AF65-F5344CB8AC3E}">
        <p14:creationId xmlns:p14="http://schemas.microsoft.com/office/powerpoint/2010/main" val="87496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heel(1)">
                                      <p:cBhvr>
                                        <p:cTn id="19" dur="2000"/>
                                        <p:tgtEl>
                                          <p:spTgt spid="2">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heel(1)">
                                      <p:cBhvr>
                                        <p:cTn id="22" dur="2000"/>
                                        <p:tgtEl>
                                          <p:spTgt spid="2">
                                            <p:txEl>
                                              <p:pRg st="5" end="5"/>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heel(1)">
                                      <p:cBhvr>
                                        <p:cTn id="25"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I.Một số biện pháp an toàn điện</a:t>
            </a:r>
          </a:p>
          <a:p>
            <a:r>
              <a:rPr lang="en-US" sz="2800" b="1">
                <a:latin typeface="Times New Roman" panose="02020603050405020304" pitchFamily="18" charset="0"/>
                <a:cs typeface="Times New Roman" panose="02020603050405020304" pitchFamily="18" charset="0"/>
              </a:rPr>
              <a:t>2. Khi sửa chữa điện</a:t>
            </a:r>
          </a:p>
          <a:p>
            <a:r>
              <a:rPr lang="en-US" sz="2800">
                <a:latin typeface="Times New Roman" panose="02020603050405020304" pitchFamily="18" charset="0"/>
                <a:cs typeface="Times New Roman" panose="02020603050405020304" pitchFamily="18" charset="0"/>
              </a:rPr>
              <a:t>- Cắt nguồn điện và treo biển thông báo trước khi sửa chữa</a:t>
            </a:r>
          </a:p>
          <a:p>
            <a:r>
              <a:rPr lang="en-US" sz="2800">
                <a:latin typeface="Times New Roman" panose="02020603050405020304" pitchFamily="18" charset="0"/>
                <a:cs typeface="Times New Roman" panose="02020603050405020304" pitchFamily="18" charset="0"/>
              </a:rPr>
              <a:t>- Sử dụng đúng cách trang bị bảo hộ và dụng cụ bảo vệ an toàn điện cho mỗi công việc</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146175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937</TotalTime>
  <Words>1485</Words>
  <Application>Microsoft Office PowerPoint</Application>
  <PresentationFormat>Widescreen</PresentationFormat>
  <Paragraphs>92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107</cp:revision>
  <dcterms:created xsi:type="dcterms:W3CDTF">2023-06-21T22:05:51Z</dcterms:created>
  <dcterms:modified xsi:type="dcterms:W3CDTF">2023-12-01T03:07:23Z</dcterms:modified>
</cp:coreProperties>
</file>