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2" r:id="rId2"/>
  </p:sldMasterIdLst>
  <p:notesMasterIdLst>
    <p:notesMasterId r:id="rId15"/>
  </p:notesMasterIdLst>
  <p:sldIdLst>
    <p:sldId id="256" r:id="rId3"/>
    <p:sldId id="280" r:id="rId4"/>
    <p:sldId id="282" r:id="rId5"/>
    <p:sldId id="281" r:id="rId6"/>
    <p:sldId id="301" r:id="rId7"/>
    <p:sldId id="298" r:id="rId8"/>
    <p:sldId id="283" r:id="rId9"/>
    <p:sldId id="287" r:id="rId10"/>
    <p:sldId id="284" r:id="rId11"/>
    <p:sldId id="288" r:id="rId12"/>
    <p:sldId id="278" r:id="rId13"/>
    <p:sldId id="279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UTM Avo" panose="02040603050506020204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Dzl0zg1wnN98VYnZXEtwQG81E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0"/>
    <p:restoredTop sz="94676"/>
  </p:normalViewPr>
  <p:slideViewPr>
    <p:cSldViewPr snapToGrid="0">
      <p:cViewPr varScale="1">
        <p:scale>
          <a:sx n="104" d="100"/>
          <a:sy n="10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0" name="Google Shape;190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2" name="Google Shape;192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8" name="Google Shape;208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9" name="Google Shape;209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6" name="Google Shape;216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0" y="-27349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CFCFCF"/>
                </a:solidFill>
                <a:latin typeface="Calibri"/>
                <a:ea typeface="Calibri"/>
                <a:cs typeface="Calibri"/>
                <a:sym typeface="Calibri"/>
              </a:rPr>
              <a:t>www.9slide.vn</a:t>
            </a:r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9.png"/><Relationship Id="rId7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4.svg"/><Relationship Id="rId4" Type="http://schemas.openxmlformats.org/officeDocument/2006/relationships/image" Target="../media/image30.sv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hyperlink" Target="https://www.facebook.com/hoc10fb/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giao-duc-cong-dan-7/1/145/12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giao-duc-cong-dan-7/1/145/12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giao-duc-cong-dan-7/1/145/15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giao-duc-cong-dan-7/1/145/12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"/>
          <p:cNvSpPr txBox="1">
            <a:spLocks noGrp="1"/>
          </p:cNvSpPr>
          <p:nvPr>
            <p:ph type="ctrTitle"/>
          </p:nvPr>
        </p:nvSpPr>
        <p:spPr>
          <a:xfrm>
            <a:off x="1524000" y="1467803"/>
            <a:ext cx="9144000" cy="1242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vi-VN" sz="5200" b="1" dirty="0">
                <a:solidFill>
                  <a:srgbClr val="00206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Tuần 4</a:t>
            </a:r>
            <a:endParaRPr sz="5200" b="1" dirty="0">
              <a:solidFill>
                <a:srgbClr val="00206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ADD60E-AAF3-ADE9-FB95-9790A8A08D06}"/>
              </a:ext>
            </a:extLst>
          </p:cNvPr>
          <p:cNvSpPr txBox="1"/>
          <p:nvPr/>
        </p:nvSpPr>
        <p:spPr>
          <a:xfrm>
            <a:off x="9185292" y="212535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/>
                <a:sym typeface="Arial"/>
              </a:rPr>
              <a:t>GDCD 7</a:t>
            </a:r>
          </a:p>
        </p:txBody>
      </p:sp>
      <p:sp>
        <p:nvSpPr>
          <p:cNvPr id="5" name="Google Shape;236;p1">
            <a:extLst>
              <a:ext uri="{FF2B5EF4-FFF2-40B4-BE49-F238E27FC236}">
                <a16:creationId xmlns:a16="http://schemas.microsoft.com/office/drawing/2014/main" id="{AF347B1B-6029-5BCA-57E1-9F5828852A14}"/>
              </a:ext>
            </a:extLst>
          </p:cNvPr>
          <p:cNvSpPr txBox="1">
            <a:spLocks/>
          </p:cNvSpPr>
          <p:nvPr/>
        </p:nvSpPr>
        <p:spPr>
          <a:xfrm>
            <a:off x="861579" y="2848494"/>
            <a:ext cx="1046884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SzPts val="6000"/>
            </a:pPr>
            <a:r>
              <a:rPr lang="vi-VN" sz="52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Bài 2: </a:t>
            </a:r>
            <a:r>
              <a:rPr lang="vi-VN" sz="5200" b="1" dirty="0">
                <a:solidFill>
                  <a:srgbClr val="FF0000"/>
                </a:solidFill>
                <a:latin typeface="UTM Avo" panose="02040603050506020204" pitchFamily="18"/>
              </a:rPr>
              <a:t>Bảo tồn di sản văn hóa (Tiết 2)</a:t>
            </a:r>
            <a:endParaRPr lang="vi-VN" sz="5200" b="1" dirty="0">
              <a:solidFill>
                <a:srgbClr val="FF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207CBB04-79DE-B19C-091C-1CD2E4EAC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28800" y="2336801"/>
            <a:ext cx="1222064" cy="199546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C720B5F-98CD-D985-6D73-8941BEAFD150}"/>
              </a:ext>
            </a:extLst>
          </p:cNvPr>
          <p:cNvGrpSpPr/>
          <p:nvPr/>
        </p:nvGrpSpPr>
        <p:grpSpPr>
          <a:xfrm>
            <a:off x="6003370" y="2166861"/>
            <a:ext cx="1281772" cy="2165406"/>
            <a:chOff x="5495370" y="2166860"/>
            <a:chExt cx="1281772" cy="2165406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id="{D72FBC65-28CE-0405-3104-478C519FC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555077" y="2336801"/>
              <a:ext cx="1222065" cy="1995465"/>
            </a:xfrm>
            <a:prstGeom prst="rect">
              <a:avLst/>
            </a:prstGeom>
          </p:spPr>
        </p:pic>
        <p:pic>
          <p:nvPicPr>
            <p:cNvPr id="5" name="Picture 11">
              <a:extLst>
                <a:ext uri="{FF2B5EF4-FFF2-40B4-BE49-F238E27FC236}">
                  <a16:creationId xmlns:a16="http://schemas.microsoft.com/office/drawing/2014/main" id="{78168AA4-EE4A-80E7-999F-7A5FB14EE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2700000">
              <a:off x="5495370" y="2166860"/>
              <a:ext cx="645038" cy="339881"/>
            </a:xfrm>
            <a:prstGeom prst="rect">
              <a:avLst/>
            </a:prstGeom>
          </p:spPr>
        </p:pic>
      </p:grpSp>
      <p:pic>
        <p:nvPicPr>
          <p:cNvPr id="6" name="Picture 12">
            <a:extLst>
              <a:ext uri="{FF2B5EF4-FFF2-40B4-BE49-F238E27FC236}">
                <a16:creationId xmlns:a16="http://schemas.microsoft.com/office/drawing/2014/main" id="{854388B8-167E-E48F-9E74-17282FDA0B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232703">
            <a:off x="785397" y="3155801"/>
            <a:ext cx="1642603" cy="2293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6FEF18-FB68-34F2-7954-B2ED29816D2B}"/>
              </a:ext>
            </a:extLst>
          </p:cNvPr>
          <p:cNvSpPr txBox="1"/>
          <p:nvPr/>
        </p:nvSpPr>
        <p:spPr>
          <a:xfrm>
            <a:off x="2808894" y="2902349"/>
            <a:ext cx="2317288" cy="105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UTM Avo" panose="02040603050506020204" pitchFamily="18"/>
              </a:rPr>
              <a:t>Ôn lại kiến thức bài học</a:t>
            </a:r>
            <a:endParaRPr lang="en-US" sz="22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DC336-97D6-B1E7-4512-DF1683C16FC6}"/>
              </a:ext>
            </a:extLst>
          </p:cNvPr>
          <p:cNvSpPr txBox="1"/>
          <p:nvPr/>
        </p:nvSpPr>
        <p:spPr>
          <a:xfrm>
            <a:off x="6589784" y="2782356"/>
            <a:ext cx="4983379" cy="1549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Chuẩn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2</a:t>
            </a:r>
            <a:r>
              <a:rPr lang="en-US" sz="2200" b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200" b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Bảo 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tồn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di 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sản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văn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200" b="1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hóa</a:t>
            </a:r>
            <a:r>
              <a:rPr lang="en-US" sz="2200" b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200" b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(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Tiết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6277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4"/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Hoặc truy cập qua QR code</a:t>
            </a:r>
            <a:endParaRPr/>
          </a:p>
        </p:txBody>
      </p:sp>
      <p:pic>
        <p:nvPicPr>
          <p:cNvPr id="355" name="Google Shape;355;p24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52605B-BA11-7A09-FE05-0AC140D5821C}"/>
              </a:ext>
            </a:extLst>
          </p:cNvPr>
          <p:cNvSpPr txBox="1"/>
          <p:nvPr/>
        </p:nvSpPr>
        <p:spPr>
          <a:xfrm>
            <a:off x="462105" y="912740"/>
            <a:ext cx="1136708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Like fanpage Hoc10 - Học 1 biết 10 để nhận thêm nhiều tài liệu giảng dạy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4" name="TextBox 3">
            <a:hlinkClick r:id="rId5"/>
            <a:extLst>
              <a:ext uri="{FF2B5EF4-FFF2-40B4-BE49-F238E27FC236}">
                <a16:creationId xmlns:a16="http://schemas.microsoft.com/office/drawing/2014/main" id="{E1240BE0-2DC3-C2B3-E2C1-15E02559380B}"/>
              </a:ext>
            </a:extLst>
          </p:cNvPr>
          <p:cNvSpPr txBox="1"/>
          <p:nvPr/>
        </p:nvSpPr>
        <p:spPr>
          <a:xfrm>
            <a:off x="2534873" y="1891375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Hoc10 – Học 1 biết 10</a:t>
            </a:r>
            <a:endParaRPr kumimoji="0" lang="en-US" sz="2400" b="1" i="0" u="sng" strike="noStrike" kern="1200" cap="none" spc="0" normalizeH="0" baseline="0" noProof="0">
              <a:ln>
                <a:noFill/>
              </a:ln>
              <a:solidFill>
                <a:srgbClr val="843C0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9207F1-2383-72ED-4C2C-2746CE55C47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5498BF-0427-B25F-5C78-2A85CFF960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EDD2D5-BA03-97C4-A8ED-922EE434B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C87E54B9-9DDE-DF68-9378-785E42146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975" y="716752"/>
            <a:ext cx="3403163" cy="18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>
            <a:extLst>
              <a:ext uri="{FF2B5EF4-FFF2-40B4-BE49-F238E27FC236}">
                <a16:creationId xmlns:a16="http://schemas.microsoft.com/office/drawing/2014/main" id="{5ACCB64D-9004-53C4-9383-1CEE347D1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10284" y="3176843"/>
            <a:ext cx="1987001" cy="3681157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A6B095A4-1D63-36D6-DEE3-F8277085B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364083">
            <a:off x="10538317" y="1474729"/>
            <a:ext cx="1111153" cy="585485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2A3BFD8-B261-9179-8C14-214A257AF8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9685" y="553613"/>
            <a:ext cx="495331" cy="522903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02B168E-63CA-7D54-8A7E-44660A94EB84}"/>
              </a:ext>
            </a:extLst>
          </p:cNvPr>
          <p:cNvSpPr/>
          <p:nvPr/>
        </p:nvSpPr>
        <p:spPr>
          <a:xfrm>
            <a:off x="2083184" y="1894143"/>
            <a:ext cx="9453033" cy="1549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di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Di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44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C215784B-E937-8722-30F2-02A05DD8A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975" y="716752"/>
            <a:ext cx="3403163" cy="18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823C3A05-DC20-2384-6C99-42499373B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91540" y="4401349"/>
            <a:ext cx="317271" cy="475474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41E52A93-37E4-AAD6-3E0F-DD9E6529CF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964664" y="4406386"/>
            <a:ext cx="371735" cy="475474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7EE0E74F-870F-0C97-4E50-FA1A2D5169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10008" y="4319446"/>
            <a:ext cx="312084" cy="475474"/>
          </a:xfrm>
          <a:prstGeom prst="rect">
            <a:avLst/>
          </a:prstGeom>
        </p:spPr>
      </p:pic>
      <p:sp>
        <p:nvSpPr>
          <p:cNvPr id="5" name="Rectangle: Rounded Corners 17">
            <a:extLst>
              <a:ext uri="{FF2B5EF4-FFF2-40B4-BE49-F238E27FC236}">
                <a16:creationId xmlns:a16="http://schemas.microsoft.com/office/drawing/2014/main" id="{03DCF189-745B-EA4C-E2B3-364FF8CAAAE6}"/>
              </a:ext>
            </a:extLst>
          </p:cNvPr>
          <p:cNvSpPr/>
          <p:nvPr/>
        </p:nvSpPr>
        <p:spPr>
          <a:xfrm>
            <a:off x="686959" y="1588114"/>
            <a:ext cx="7898241" cy="520123"/>
          </a:xfrm>
          <a:prstGeom prst="roundRect">
            <a:avLst/>
          </a:prstGeom>
          <a:solidFill>
            <a:srgbClr val="FDC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1A2E83-F66A-3F94-096C-EFE025938347}"/>
              </a:ext>
            </a:extLst>
          </p:cNvPr>
          <p:cNvSpPr txBox="1"/>
          <p:nvPr/>
        </p:nvSpPr>
        <p:spPr>
          <a:xfrm>
            <a:off x="686959" y="1567051"/>
            <a:ext cx="7898241" cy="49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3. Ý nghĩa của di sản văn hoá đối với con người và xã hội</a:t>
            </a:r>
            <a:endParaRPr lang="vi-VN" sz="2000" dirty="0">
              <a:solidFill>
                <a:schemeClr val="tx1"/>
              </a:solidFill>
              <a:latin typeface="UTM Avo" panose="02040603050506020204" pitchFamily="1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6397B-1EAD-F3E5-CB71-E48B58F8D0FD}"/>
              </a:ext>
            </a:extLst>
          </p:cNvPr>
          <p:cNvSpPr txBox="1"/>
          <p:nvPr/>
        </p:nvSpPr>
        <p:spPr>
          <a:xfrm>
            <a:off x="561399" y="2187659"/>
            <a:ext cx="11630601" cy="95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67"/>
              </a:spcAft>
            </a:pP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tin “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huy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hoá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bền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vững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b="1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9AAE68-D102-59D1-9507-78D727BB5C49}"/>
              </a:ext>
            </a:extLst>
          </p:cNvPr>
          <p:cNvSpPr txBox="1"/>
          <p:nvPr/>
        </p:nvSpPr>
        <p:spPr>
          <a:xfrm>
            <a:off x="220150" y="3227161"/>
            <a:ext cx="5384799" cy="141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vi-VN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vi-VN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Thông tin trên cho thấy di sản </a:t>
            </a:r>
            <a:r>
              <a:rPr lang="vi-VN" sz="200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văn ho</a:t>
            </a:r>
            <a:r>
              <a:rPr lang="en-US" sz="200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vi-VN" sz="200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có ý nghĩa như thế nào đối với con người và xã hội?</a:t>
            </a:r>
            <a:endParaRPr lang="vi-VN" sz="2000" dirty="0">
              <a:solidFill>
                <a:schemeClr val="tx1"/>
              </a:solidFill>
              <a:latin typeface="UTM Avo" panose="02040603050506020204" pitchFamily="18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A07AC8-8E80-7E61-46F6-14880C11C84E}"/>
              </a:ext>
            </a:extLst>
          </p:cNvPr>
          <p:cNvCxnSpPr>
            <a:cxnSpLocks/>
          </p:cNvCxnSpPr>
          <p:nvPr/>
        </p:nvCxnSpPr>
        <p:spPr>
          <a:xfrm>
            <a:off x="6096000" y="2978303"/>
            <a:ext cx="0" cy="39116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7A2C3C0-BC70-EBD1-019E-40C341D5ED44}"/>
              </a:ext>
            </a:extLst>
          </p:cNvPr>
          <p:cNvSpPr txBox="1"/>
          <p:nvPr/>
        </p:nvSpPr>
        <p:spPr>
          <a:xfrm>
            <a:off x="6150209" y="3184269"/>
            <a:ext cx="5850762" cy="950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70922D-F54D-3CCF-E5E1-996072397BBE}"/>
              </a:ext>
            </a:extLst>
          </p:cNvPr>
          <p:cNvSpPr txBox="1"/>
          <p:nvPr/>
        </p:nvSpPr>
        <p:spPr>
          <a:xfrm>
            <a:off x="220150" y="4995934"/>
            <a:ext cx="5604039" cy="141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àm cho mỗi người có thêm tình yêu đối với Tổ quốc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góp phần làm cho xã hội phát triển lành mạnh, văn minh.</a:t>
            </a:r>
            <a:endParaRPr lang="vi-VN" sz="2000" dirty="0">
              <a:solidFill>
                <a:schemeClr val="tx1"/>
              </a:solidFill>
              <a:latin typeface="UTM Avo" panose="02040603050506020204" pitchFamily="18"/>
              <a:cs typeface="Times New Roman" panose="02020603050405020304" pitchFamily="18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7F799566-3E7E-4117-0575-E40976886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997322" y="4337942"/>
            <a:ext cx="371735" cy="4754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949980-4B71-4C94-3A87-1FB0FBD7B49A}"/>
              </a:ext>
            </a:extLst>
          </p:cNvPr>
          <p:cNvSpPr txBox="1"/>
          <p:nvPr/>
        </p:nvSpPr>
        <p:spPr>
          <a:xfrm>
            <a:off x="6150210" y="4917114"/>
            <a:ext cx="5949426" cy="187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</a:rPr>
              <a:t>C</a:t>
            </a:r>
            <a:r>
              <a:rPr lang="vi-VN" sz="2000" dirty="0">
                <a:solidFill>
                  <a:schemeClr val="tx1"/>
                </a:solidFill>
                <a:latin typeface="UTM Avo" panose="02040603050506020204" pitchFamily="18"/>
              </a:rPr>
              <a:t>ông lao to lớn của các thế hệ cha ông ta, cần được giữ gìn và </a:t>
            </a:r>
            <a:r>
              <a:rPr lang="vi-VN" sz="2000">
                <a:solidFill>
                  <a:schemeClr val="tx1"/>
                </a:solidFill>
                <a:latin typeface="UTM Avo" panose="02040603050506020204" pitchFamily="18"/>
              </a:rPr>
              <a:t>phát</a:t>
            </a:r>
            <a:r>
              <a:rPr lang="en-US" sz="2000">
                <a:solidFill>
                  <a:schemeClr val="tx1"/>
                </a:solidFill>
                <a:latin typeface="UTM Avo" panose="02040603050506020204" pitchFamily="18"/>
              </a:rPr>
              <a:t> huy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</a:rPr>
              <a:t>.</a:t>
            </a:r>
          </a:p>
          <a:p>
            <a:pPr marL="304815" indent="-30481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UTM Avo" panose="02040603050506020204" pitchFamily="18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vi-VN" sz="2000">
                <a:solidFill>
                  <a:schemeClr val="tx1"/>
                </a:solidFill>
                <a:latin typeface="UTM Avo" panose="02040603050506020204" pitchFamily="18"/>
              </a:rPr>
              <a:t>giàu kho </a:t>
            </a:r>
            <a:r>
              <a:rPr lang="vi-VN" sz="2000" dirty="0">
                <a:solidFill>
                  <a:schemeClr val="tx1"/>
                </a:solidFill>
                <a:latin typeface="UTM Avo" panose="02040603050506020204" pitchFamily="18"/>
              </a:rPr>
              <a:t>tàng di sản văn hóa của </a:t>
            </a:r>
            <a:r>
              <a:rPr lang="vi-VN" sz="2000">
                <a:solidFill>
                  <a:schemeClr val="tx1"/>
                </a:solidFill>
                <a:latin typeface="UTM Avo" panose="02040603050506020204" pitchFamily="18"/>
              </a:rPr>
              <a:t>nhân loại</a:t>
            </a:r>
            <a:r>
              <a:rPr lang="en-US" sz="2000">
                <a:solidFill>
                  <a:schemeClr val="tx1"/>
                </a:solidFill>
                <a:latin typeface="UTM Avo" panose="02040603050506020204" pitchFamily="18"/>
              </a:rPr>
              <a:t>.</a:t>
            </a:r>
            <a:endParaRPr lang="vi-VN" sz="20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0160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BA3DE12-AED7-4032-6258-7E3D0B55DAC0}"/>
              </a:ext>
            </a:extLst>
          </p:cNvPr>
          <p:cNvGrpSpPr/>
          <p:nvPr/>
        </p:nvGrpSpPr>
        <p:grpSpPr>
          <a:xfrm>
            <a:off x="752822" y="2458117"/>
            <a:ext cx="2788051" cy="2650483"/>
            <a:chOff x="237017" y="2480317"/>
            <a:chExt cx="3173840" cy="304743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9FB6F4A7-8ED3-8092-D9CB-49C01BB5F735}"/>
                </a:ext>
              </a:extLst>
            </p:cNvPr>
            <p:cNvGrpSpPr/>
            <p:nvPr/>
          </p:nvGrpSpPr>
          <p:grpSpPr>
            <a:xfrm>
              <a:off x="237017" y="2480317"/>
              <a:ext cx="3173840" cy="3047430"/>
              <a:chOff x="0" y="0"/>
              <a:chExt cx="7126971" cy="9212867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6A244391-3721-D2E1-0AF2-647154E6CA8E}"/>
                  </a:ext>
                </a:extLst>
              </p:cNvPr>
              <p:cNvSpPr/>
              <p:nvPr/>
            </p:nvSpPr>
            <p:spPr>
              <a:xfrm>
                <a:off x="0" y="0"/>
                <a:ext cx="7126970" cy="9212867"/>
              </a:xfrm>
              <a:custGeom>
                <a:avLst/>
                <a:gdLst/>
                <a:ahLst/>
                <a:cxnLst/>
                <a:rect l="l" t="t" r="r" b="b"/>
                <a:pathLst>
                  <a:path w="7126970" h="9212867">
                    <a:moveTo>
                      <a:pt x="0" y="0"/>
                    </a:moveTo>
                    <a:lnTo>
                      <a:pt x="7126970" y="0"/>
                    </a:lnTo>
                    <a:lnTo>
                      <a:pt x="7126970" y="9212867"/>
                    </a:lnTo>
                    <a:lnTo>
                      <a:pt x="0" y="9212867"/>
                    </a:lnTo>
                    <a:close/>
                  </a:path>
                </a:pathLst>
              </a:custGeom>
              <a:solidFill>
                <a:srgbClr val="FDC3C5"/>
              </a:solidFill>
            </p:spPr>
          </p:sp>
        </p:grpSp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id="{E7352D68-7104-D22F-F19F-3851C3B8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52822" y="2644977"/>
              <a:ext cx="2142229" cy="270856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969BD15-EABB-B5EA-3136-AF0E81589B3C}"/>
              </a:ext>
            </a:extLst>
          </p:cNvPr>
          <p:cNvSpPr txBox="1"/>
          <p:nvPr/>
        </p:nvSpPr>
        <p:spPr>
          <a:xfrm>
            <a:off x="3540871" y="1997541"/>
            <a:ext cx="8206629" cy="3771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vi-VN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Di sản văn hoá là tài sản, thể hiện lịch sử, sự sáng tạo và bản sắc dân tộc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là niềm tự hào, làm cơ sở cho thể hệ sau phát huy và phát triển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góp ph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ầ</a:t>
            </a:r>
            <a:r>
              <a:rPr lang="vi-VN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n phát triển nền văn hoá Việt Nam tiên tiến, đậm đà bản sắc dân tộc, làm phong phú kho tàng di sản văn hoá nhân loại. </a:t>
            </a:r>
            <a:endParaRPr lang="vi-VN" sz="2000" dirty="0">
              <a:solidFill>
                <a:schemeClr val="tx1"/>
              </a:solidFill>
              <a:latin typeface="UTM Avo" panose="02040603050506020204" pitchFamily="18"/>
              <a:cs typeface="Times New Roman" panose="02020603050405020304" pitchFamily="18" charset="0"/>
            </a:endParaRPr>
          </a:p>
          <a:p>
            <a:pPr marL="304815" indent="-30481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ý nghĩa đối với mỗi người, làm cho mỗi người có thêm tình yêu đối với Tổ quốc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góp phần làm cho xã hội phát triển lành mạnh, văn minh.</a:t>
            </a:r>
            <a:endParaRPr lang="vi-VN" sz="2000" dirty="0">
              <a:solidFill>
                <a:schemeClr val="tx1"/>
              </a:solidFill>
              <a:latin typeface="UTM Avo" panose="02040603050506020204" pitchFamily="18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2C23C-7C96-989D-025F-443CEB4E5644}"/>
              </a:ext>
            </a:extLst>
          </p:cNvPr>
          <p:cNvSpPr txBox="1"/>
          <p:nvPr/>
        </p:nvSpPr>
        <p:spPr>
          <a:xfrm>
            <a:off x="752822" y="1504457"/>
            <a:ext cx="7898241" cy="49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000" b="1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3. Ý nghĩa của di sản văn hoá đối với con người và xã hội</a:t>
            </a:r>
            <a:endParaRPr lang="vi-VN" sz="2000" dirty="0">
              <a:solidFill>
                <a:schemeClr val="tx1"/>
              </a:solidFill>
              <a:latin typeface="UTM Avo" panose="02040603050506020204" pitchFamily="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7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B39F6078-A371-131F-87D3-913C9853F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975" y="716752"/>
            <a:ext cx="3403163" cy="18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6E9B234-3296-7F9F-53CD-DCD169DA2913}"/>
              </a:ext>
            </a:extLst>
          </p:cNvPr>
          <p:cNvGrpSpPr/>
          <p:nvPr/>
        </p:nvGrpSpPr>
        <p:grpSpPr>
          <a:xfrm>
            <a:off x="1206103" y="1523093"/>
            <a:ext cx="9779793" cy="1028304"/>
            <a:chOff x="354807" y="1573893"/>
            <a:chExt cx="9779793" cy="102830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17BE22B-F63E-FAD6-E6FF-71AA421D680F}"/>
                </a:ext>
              </a:extLst>
            </p:cNvPr>
            <p:cNvSpPr/>
            <p:nvPr/>
          </p:nvSpPr>
          <p:spPr>
            <a:xfrm>
              <a:off x="354807" y="1622422"/>
              <a:ext cx="9779793" cy="979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  <a:latin typeface="UTM Avo" panose="02040603050506020204" pitchFamily="18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C0E1EEE-E943-A21D-C19E-8A7F007B7293}"/>
                </a:ext>
              </a:extLst>
            </p:cNvPr>
            <p:cNvSpPr txBox="1"/>
            <p:nvPr/>
          </p:nvSpPr>
          <p:spPr>
            <a:xfrm>
              <a:off x="447829" y="1573893"/>
              <a:ext cx="9686771" cy="993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sz="2100" dirty="0">
                  <a:solidFill>
                    <a:schemeClr val="tx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r>
                <a:rPr lang="en-US" sz="2100">
                  <a:solidFill>
                    <a:schemeClr val="tx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vi-VN" sz="2100" dirty="0">
                  <a:solidFill>
                    <a:schemeClr val="tx1"/>
                  </a:solidFill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Em hãy kể tên một số di sản văn hoá ở địa phương. Em đã làm gì để góp phần giữ gìn, bảo tồn và phát huy những di sản văn hoá đó?</a:t>
              </a:r>
              <a:endParaRPr lang="vi-VN" sz="2100" dirty="0">
                <a:solidFill>
                  <a:schemeClr val="tx1"/>
                </a:solidFill>
                <a:latin typeface="UTM Avo" panose="02040603050506020204" pitchFamily="18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2" descr="Chùm ảnh: Chùa Keo Thái Bình - một kiệt tác kiến trúc cổ Việt Nam -  Redsvn.net">
            <a:extLst>
              <a:ext uri="{FF2B5EF4-FFF2-40B4-BE49-F238E27FC236}">
                <a16:creationId xmlns:a16="http://schemas.microsoft.com/office/drawing/2014/main" id="{1D6FE2FC-D1F6-B94D-2524-B763BA6F2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02" y="2644487"/>
            <a:ext cx="4758967" cy="35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38660A-A46C-331A-5C39-72571A8ADE74}"/>
              </a:ext>
            </a:extLst>
          </p:cNvPr>
          <p:cNvSpPr txBox="1"/>
          <p:nvPr/>
        </p:nvSpPr>
        <p:spPr>
          <a:xfrm>
            <a:off x="2045927" y="6243696"/>
            <a:ext cx="295623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Chùa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Keo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(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Thái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Bình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Picture 4" descr="Dân ca dân nhạc VN – Hát Chèo | Đọt Chuối Non">
            <a:extLst>
              <a:ext uri="{FF2B5EF4-FFF2-40B4-BE49-F238E27FC236}">
                <a16:creationId xmlns:a16="http://schemas.microsoft.com/office/drawing/2014/main" id="{AA0BA7F9-86B8-DF1D-376F-EDC065A75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39" y="2644487"/>
            <a:ext cx="4850458" cy="35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4122A7-CB0E-313E-73B6-19895BC8EA5B}"/>
              </a:ext>
            </a:extLst>
          </p:cNvPr>
          <p:cNvSpPr txBox="1"/>
          <p:nvPr/>
        </p:nvSpPr>
        <p:spPr>
          <a:xfrm>
            <a:off x="7736164" y="6203374"/>
            <a:ext cx="1828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Hát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chèo</a:t>
            </a:r>
            <a:endParaRPr lang="en-US" sz="2100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50D000EE-08FD-629B-396E-DE375717A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975" y="716752"/>
            <a:ext cx="3403163" cy="18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3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415</Words>
  <Application>Microsoft Office PowerPoint</Application>
  <PresentationFormat>Widescreen</PresentationFormat>
  <Paragraphs>26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UTM Avo</vt:lpstr>
      <vt:lpstr>Arial</vt:lpstr>
      <vt:lpstr>Calibri</vt:lpstr>
      <vt:lpstr>Courier New</vt:lpstr>
      <vt:lpstr>2_Office Theme</vt:lpstr>
      <vt:lpstr>1_Office Theme</vt:lpstr>
      <vt:lpstr>Tuần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Ziczac</cp:lastModifiedBy>
  <cp:revision>22</cp:revision>
  <dcterms:created xsi:type="dcterms:W3CDTF">2023-10-19T01:39:18Z</dcterms:created>
  <dcterms:modified xsi:type="dcterms:W3CDTF">2023-12-14T03:26:22Z</dcterms:modified>
</cp:coreProperties>
</file>