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</p:sldMasterIdLst>
  <p:notesMasterIdLst>
    <p:notesMasterId r:id="rId15"/>
  </p:notesMasterIdLst>
  <p:sldIdLst>
    <p:sldId id="256" r:id="rId3"/>
    <p:sldId id="280" r:id="rId4"/>
    <p:sldId id="282" r:id="rId5"/>
    <p:sldId id="281" r:id="rId6"/>
    <p:sldId id="290" r:id="rId7"/>
    <p:sldId id="300" r:id="rId8"/>
    <p:sldId id="283" r:id="rId9"/>
    <p:sldId id="292" r:id="rId10"/>
    <p:sldId id="284" r:id="rId11"/>
    <p:sldId id="288" r:id="rId12"/>
    <p:sldId id="278" r:id="rId13"/>
    <p:sldId id="279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>
      <p:cViewPr varScale="1">
        <p:scale>
          <a:sx n="104" d="100"/>
          <a:sy n="104" d="100"/>
        </p:scale>
        <p:origin x="2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1131014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" name="Google Shape;1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5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5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5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5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0" name="Google Shape;190;p5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5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2" name="Google Shape;192;p5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5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08" name="Google Shape;208;p5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9" name="Google Shape;209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5" name="Google Shape;215;p5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6" name="Google Shape;216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6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6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6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6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/>
          <p:nvPr/>
        </p:nvSpPr>
        <p:spPr>
          <a:xfrm>
            <a:off x="0" y="-27349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CFCFCF"/>
                </a:solidFill>
                <a:latin typeface="Calibri"/>
                <a:ea typeface="Calibri"/>
                <a:cs typeface="Calibri"/>
                <a:sym typeface="Calibri"/>
              </a:rPr>
              <a:t>www.9slide.vn</a:t>
            </a:r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svg"/><Relationship Id="rId18" Type="http://schemas.openxmlformats.org/officeDocument/2006/relationships/image" Target="../media/image38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7.svg"/><Relationship Id="rId2" Type="http://schemas.openxmlformats.org/officeDocument/2006/relationships/image" Target="../media/image24.png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37.svg"/><Relationship Id="rId10" Type="http://schemas.openxmlformats.org/officeDocument/2006/relationships/image" Target="../media/image32.png"/><Relationship Id="rId19" Type="http://schemas.openxmlformats.org/officeDocument/2006/relationships/image" Target="../media/image39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hyperlink" Target="https://www.facebook.com/hoc10fb/" TargetMode="Externa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giao-duc-cong-dan-7/1/145/1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7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fif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9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giao-duc-cong-dan-7/1/145/17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35;p1">
            <a:extLst>
              <a:ext uri="{FF2B5EF4-FFF2-40B4-BE49-F238E27FC236}">
                <a16:creationId xmlns:a16="http://schemas.microsoft.com/office/drawing/2014/main" id="{83AEBA7A-D3CA-6CF7-8331-786E32D092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0" y="1467803"/>
            <a:ext cx="9144000" cy="1242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vi-VN" sz="52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 7</a:t>
            </a:r>
            <a:endParaRPr sz="5200" b="1" dirty="0">
              <a:solidFill>
                <a:schemeClr val="accent5">
                  <a:lumMod val="50000"/>
                </a:schemeClr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8" name="Google Shape;236;p1">
            <a:extLst>
              <a:ext uri="{FF2B5EF4-FFF2-40B4-BE49-F238E27FC236}">
                <a16:creationId xmlns:a16="http://schemas.microsoft.com/office/drawing/2014/main" id="{C60F5065-4D51-928D-D18B-D6BD36A8853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98550" y="2601119"/>
            <a:ext cx="10169814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</a:pPr>
            <a:r>
              <a:rPr lang="vi-VN" sz="52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 3: 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Quan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tâm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,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cảm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thông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và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chia 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sẻ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(</a:t>
            </a:r>
            <a:r>
              <a:rPr lang="en-US" sz="52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Tiết</a:t>
            </a:r>
            <a:r>
              <a:rPr lang="en-US" sz="52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2)</a:t>
            </a:r>
            <a:endParaRPr sz="5200" b="1" dirty="0">
              <a:solidFill>
                <a:srgbClr val="FF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1FC58E-CB55-FEBD-657A-205AEEE918B9}"/>
              </a:ext>
            </a:extLst>
          </p:cNvPr>
          <p:cNvSpPr txBox="1"/>
          <p:nvPr/>
        </p:nvSpPr>
        <p:spPr>
          <a:xfrm>
            <a:off x="9185292" y="212535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/>
                <a:sym typeface="Arial"/>
              </a:rPr>
              <a:t>GDCD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8C31A1F-F6B3-A408-8A78-7B4DC545E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093317" y="1059263"/>
            <a:ext cx="1523206" cy="108009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DDCA1D3-0FC4-80CF-10C2-2CBA66F22E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7585"/>
          <a:stretch>
            <a:fillRect/>
          </a:stretch>
        </p:blipFill>
        <p:spPr>
          <a:xfrm>
            <a:off x="6328984" y="1551478"/>
            <a:ext cx="2128244" cy="27974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25EAF24-98FC-96D8-C4DB-D997AC08D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67022" y="1060385"/>
            <a:ext cx="1182215" cy="83829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E097101-24C1-9A73-5B91-2593C51A88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587275" y="1599309"/>
            <a:ext cx="2069796" cy="20208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4EDE5A-4B7F-09AD-E2F0-43674D3D922B}"/>
              </a:ext>
            </a:extLst>
          </p:cNvPr>
          <p:cNvGrpSpPr/>
          <p:nvPr/>
        </p:nvGrpSpPr>
        <p:grpSpPr>
          <a:xfrm>
            <a:off x="1932542" y="3248145"/>
            <a:ext cx="8394038" cy="2335529"/>
            <a:chOff x="1932542" y="3248145"/>
            <a:chExt cx="8394038" cy="2335529"/>
          </a:xfrm>
        </p:grpSpPr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BD515C15-A247-01F6-A58E-68D64CD850DC}"/>
                </a:ext>
              </a:extLst>
            </p:cNvPr>
            <p:cNvSpPr/>
            <p:nvPr/>
          </p:nvSpPr>
          <p:spPr>
            <a:xfrm>
              <a:off x="2032285" y="3248145"/>
              <a:ext cx="8294295" cy="2119960"/>
            </a:xfrm>
            <a:custGeom>
              <a:avLst/>
              <a:gdLst/>
              <a:ahLst/>
              <a:cxnLst/>
              <a:rect l="l" t="t" r="r" b="b"/>
              <a:pathLst>
                <a:path w="8718932" h="2869686">
                  <a:moveTo>
                    <a:pt x="8702422" y="2869686"/>
                  </a:moveTo>
                  <a:lnTo>
                    <a:pt x="15240" y="2862066"/>
                  </a:lnTo>
                  <a:lnTo>
                    <a:pt x="0" y="11430"/>
                  </a:lnTo>
                  <a:lnTo>
                    <a:pt x="8718932" y="0"/>
                  </a:lnTo>
                  <a:close/>
                </a:path>
              </a:pathLst>
            </a:custGeom>
            <a:solidFill>
              <a:srgbClr val="F8BF66"/>
            </a:solidFill>
            <a:ln>
              <a:noFill/>
            </a:ln>
          </p:spPr>
          <p:txBody>
            <a:bodyPr/>
            <a:lstStyle/>
            <a:p>
              <a:endParaRPr lang="en-VN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C61972F6-C2A1-4840-4213-FFD4531A328F}"/>
                </a:ext>
              </a:extLst>
            </p:cNvPr>
            <p:cNvSpPr/>
            <p:nvPr/>
          </p:nvSpPr>
          <p:spPr>
            <a:xfrm>
              <a:off x="1932542" y="3429000"/>
              <a:ext cx="8326915" cy="2154674"/>
            </a:xfrm>
            <a:custGeom>
              <a:avLst/>
              <a:gdLst/>
              <a:ahLst/>
              <a:cxnLst/>
              <a:rect l="l" t="t" r="r" b="b"/>
              <a:pathLst>
                <a:path w="8753222" h="2916676">
                  <a:moveTo>
                    <a:pt x="0" y="15240"/>
                  </a:moveTo>
                  <a:cubicBezTo>
                    <a:pt x="13970" y="16510"/>
                    <a:pt x="26670" y="17780"/>
                    <a:pt x="39370" y="17780"/>
                  </a:cubicBezTo>
                  <a:cubicBezTo>
                    <a:pt x="146954" y="19050"/>
                    <a:pt x="739568" y="24130"/>
                    <a:pt x="920839" y="26670"/>
                  </a:cubicBezTo>
                  <a:cubicBezTo>
                    <a:pt x="1095137" y="29210"/>
                    <a:pt x="1269435" y="29210"/>
                    <a:pt x="1443734" y="22860"/>
                  </a:cubicBezTo>
                  <a:cubicBezTo>
                    <a:pt x="1618032" y="16510"/>
                    <a:pt x="1792331" y="17780"/>
                    <a:pt x="1966629" y="19050"/>
                  </a:cubicBezTo>
                  <a:cubicBezTo>
                    <a:pt x="2113040" y="20320"/>
                    <a:pt x="3974547" y="19050"/>
                    <a:pt x="4148846" y="15240"/>
                  </a:cubicBezTo>
                  <a:cubicBezTo>
                    <a:pt x="4323144" y="11430"/>
                    <a:pt x="4504414" y="12700"/>
                    <a:pt x="4685685" y="11430"/>
                  </a:cubicBezTo>
                  <a:cubicBezTo>
                    <a:pt x="4929703" y="10160"/>
                    <a:pt x="5849998" y="7620"/>
                    <a:pt x="6073101" y="7620"/>
                  </a:cubicBezTo>
                  <a:cubicBezTo>
                    <a:pt x="6526276" y="8890"/>
                    <a:pt x="6972481" y="12700"/>
                    <a:pt x="7425656" y="12700"/>
                  </a:cubicBezTo>
                  <a:cubicBezTo>
                    <a:pt x="7725449" y="12700"/>
                    <a:pt x="8018271" y="11430"/>
                    <a:pt x="8318064" y="3810"/>
                  </a:cubicBezTo>
                  <a:cubicBezTo>
                    <a:pt x="8478419" y="0"/>
                    <a:pt x="8645745" y="2540"/>
                    <a:pt x="8722743" y="3810"/>
                  </a:cubicBezTo>
                  <a:cubicBezTo>
                    <a:pt x="8735443" y="3810"/>
                    <a:pt x="8739253" y="10160"/>
                    <a:pt x="8740522" y="24130"/>
                  </a:cubicBezTo>
                  <a:cubicBezTo>
                    <a:pt x="8740522" y="27940"/>
                    <a:pt x="8740522" y="33020"/>
                    <a:pt x="8741793" y="36830"/>
                  </a:cubicBezTo>
                  <a:cubicBezTo>
                    <a:pt x="8753222" y="97310"/>
                    <a:pt x="8749412" y="204633"/>
                    <a:pt x="8749412" y="282890"/>
                  </a:cubicBezTo>
                  <a:cubicBezTo>
                    <a:pt x="8749412" y="356674"/>
                    <a:pt x="8748143" y="560140"/>
                    <a:pt x="8748143" y="586971"/>
                  </a:cubicBezTo>
                  <a:cubicBezTo>
                    <a:pt x="8748143" y="676407"/>
                    <a:pt x="8748143" y="763607"/>
                    <a:pt x="8746872" y="853043"/>
                  </a:cubicBezTo>
                  <a:cubicBezTo>
                    <a:pt x="8745603" y="929063"/>
                    <a:pt x="8743062" y="1141473"/>
                    <a:pt x="8741793" y="1168304"/>
                  </a:cubicBezTo>
                  <a:cubicBezTo>
                    <a:pt x="8739253" y="1244324"/>
                    <a:pt x="8732903" y="2877306"/>
                    <a:pt x="8731632" y="2893816"/>
                  </a:cubicBezTo>
                  <a:cubicBezTo>
                    <a:pt x="8735443" y="2916676"/>
                    <a:pt x="8443559" y="2905246"/>
                    <a:pt x="8297149" y="2906516"/>
                  </a:cubicBezTo>
                  <a:cubicBezTo>
                    <a:pt x="8129822" y="2907786"/>
                    <a:pt x="6777266" y="2901436"/>
                    <a:pt x="6268315" y="2900166"/>
                  </a:cubicBezTo>
                  <a:cubicBezTo>
                    <a:pt x="5933661" y="2898896"/>
                    <a:pt x="5599009" y="2901436"/>
                    <a:pt x="5264356" y="2901436"/>
                  </a:cubicBezTo>
                  <a:cubicBezTo>
                    <a:pt x="5104001" y="2901436"/>
                    <a:pt x="4943647" y="2900166"/>
                    <a:pt x="4783292" y="2900166"/>
                  </a:cubicBezTo>
                  <a:cubicBezTo>
                    <a:pt x="4567162" y="2900166"/>
                    <a:pt x="4351032" y="2900166"/>
                    <a:pt x="4134902" y="2898896"/>
                  </a:cubicBezTo>
                  <a:cubicBezTo>
                    <a:pt x="3876940" y="2897626"/>
                    <a:pt x="2754458" y="2897626"/>
                    <a:pt x="2496497" y="2897626"/>
                  </a:cubicBezTo>
                  <a:cubicBezTo>
                    <a:pt x="2280366" y="2896356"/>
                    <a:pt x="2057265" y="2895086"/>
                    <a:pt x="1841135" y="2897626"/>
                  </a:cubicBezTo>
                  <a:cubicBezTo>
                    <a:pt x="1638948" y="2900166"/>
                    <a:pt x="1116053" y="2895086"/>
                    <a:pt x="1053306" y="2895086"/>
                  </a:cubicBezTo>
                  <a:cubicBezTo>
                    <a:pt x="767456" y="2893816"/>
                    <a:pt x="70262" y="2890006"/>
                    <a:pt x="35560" y="2886196"/>
                  </a:cubicBezTo>
                  <a:cubicBezTo>
                    <a:pt x="19050" y="2882386"/>
                    <a:pt x="15240" y="2877306"/>
                    <a:pt x="15240" y="2854168"/>
                  </a:cubicBezTo>
                  <a:lnTo>
                    <a:pt x="15240" y="1306929"/>
                  </a:lnTo>
                  <a:cubicBezTo>
                    <a:pt x="13970" y="1204078"/>
                    <a:pt x="11430" y="864222"/>
                    <a:pt x="10160" y="797145"/>
                  </a:cubicBezTo>
                  <a:lnTo>
                    <a:pt x="6350" y="589207"/>
                  </a:lnTo>
                  <a:cubicBezTo>
                    <a:pt x="5080" y="513187"/>
                    <a:pt x="7620" y="117433"/>
                    <a:pt x="0" y="31750"/>
                  </a:cubicBezTo>
                  <a:lnTo>
                    <a:pt x="0" y="15240"/>
                  </a:lnTo>
                  <a:close/>
                  <a:moveTo>
                    <a:pt x="8710042" y="2879846"/>
                  </a:moveTo>
                  <a:cubicBezTo>
                    <a:pt x="8713853" y="2793799"/>
                    <a:pt x="8717662" y="1273391"/>
                    <a:pt x="8720203" y="1183955"/>
                  </a:cubicBezTo>
                  <a:cubicBezTo>
                    <a:pt x="8722742" y="1094519"/>
                    <a:pt x="8725282" y="611566"/>
                    <a:pt x="8725282" y="459525"/>
                  </a:cubicBezTo>
                  <a:cubicBezTo>
                    <a:pt x="8725282" y="410336"/>
                    <a:pt x="8729092" y="153208"/>
                    <a:pt x="8727822" y="86131"/>
                  </a:cubicBezTo>
                  <a:cubicBezTo>
                    <a:pt x="8727822" y="58420"/>
                    <a:pt x="8722742" y="43180"/>
                    <a:pt x="8720203" y="27940"/>
                  </a:cubicBezTo>
                  <a:cubicBezTo>
                    <a:pt x="8687577" y="27940"/>
                    <a:pt x="8596942" y="25400"/>
                    <a:pt x="8513278" y="26670"/>
                  </a:cubicBezTo>
                  <a:cubicBezTo>
                    <a:pt x="8318064" y="29210"/>
                    <a:pt x="8122850" y="33020"/>
                    <a:pt x="7920664" y="34290"/>
                  </a:cubicBezTo>
                  <a:cubicBezTo>
                    <a:pt x="7579039" y="36830"/>
                    <a:pt x="7244386" y="35560"/>
                    <a:pt x="6902761" y="31750"/>
                  </a:cubicBezTo>
                  <a:cubicBezTo>
                    <a:pt x="6470501" y="27940"/>
                    <a:pt x="6038240" y="29210"/>
                    <a:pt x="5612952" y="29210"/>
                  </a:cubicBezTo>
                  <a:cubicBezTo>
                    <a:pt x="5341047" y="29210"/>
                    <a:pt x="4399835" y="34290"/>
                    <a:pt x="4211593" y="38100"/>
                  </a:cubicBezTo>
                  <a:cubicBezTo>
                    <a:pt x="4023351" y="41910"/>
                    <a:pt x="3214606" y="41910"/>
                    <a:pt x="3026364" y="38100"/>
                  </a:cubicBezTo>
                  <a:cubicBezTo>
                    <a:pt x="2977560" y="36830"/>
                    <a:pt x="2670795" y="40640"/>
                    <a:pt x="2628963" y="40640"/>
                  </a:cubicBezTo>
                  <a:cubicBezTo>
                    <a:pt x="2391917" y="40640"/>
                    <a:pt x="2154871" y="39370"/>
                    <a:pt x="1910854" y="39370"/>
                  </a:cubicBezTo>
                  <a:cubicBezTo>
                    <a:pt x="1792331" y="39370"/>
                    <a:pt x="1673808" y="39370"/>
                    <a:pt x="1555285" y="43180"/>
                  </a:cubicBezTo>
                  <a:cubicBezTo>
                    <a:pt x="1387958" y="46990"/>
                    <a:pt x="1220632" y="50800"/>
                    <a:pt x="1053305" y="48260"/>
                  </a:cubicBezTo>
                  <a:cubicBezTo>
                    <a:pt x="858091" y="45720"/>
                    <a:pt x="669849" y="43180"/>
                    <a:pt x="474634" y="40640"/>
                  </a:cubicBezTo>
                  <a:cubicBezTo>
                    <a:pt x="314280" y="39370"/>
                    <a:pt x="153925" y="36830"/>
                    <a:pt x="33020" y="35560"/>
                  </a:cubicBezTo>
                  <a:cubicBezTo>
                    <a:pt x="29210" y="35560"/>
                    <a:pt x="25400" y="36830"/>
                    <a:pt x="21590" y="36830"/>
                  </a:cubicBezTo>
                  <a:cubicBezTo>
                    <a:pt x="21590" y="44450"/>
                    <a:pt x="20320" y="49530"/>
                    <a:pt x="21590" y="55880"/>
                  </a:cubicBezTo>
                  <a:cubicBezTo>
                    <a:pt x="27940" y="155444"/>
                    <a:pt x="24130" y="289597"/>
                    <a:pt x="22860" y="392448"/>
                  </a:cubicBezTo>
                  <a:cubicBezTo>
                    <a:pt x="22860" y="459525"/>
                    <a:pt x="22860" y="526602"/>
                    <a:pt x="24130" y="593679"/>
                  </a:cubicBezTo>
                  <a:cubicBezTo>
                    <a:pt x="25400" y="642869"/>
                    <a:pt x="29210" y="946950"/>
                    <a:pt x="30480" y="1049801"/>
                  </a:cubicBezTo>
                  <a:cubicBezTo>
                    <a:pt x="31750" y="1150417"/>
                    <a:pt x="31750" y="2684240"/>
                    <a:pt x="33020" y="2787091"/>
                  </a:cubicBezTo>
                  <a:cubicBezTo>
                    <a:pt x="33020" y="2809450"/>
                    <a:pt x="33020" y="2856404"/>
                    <a:pt x="35560" y="2869686"/>
                  </a:cubicBezTo>
                  <a:cubicBezTo>
                    <a:pt x="112094" y="2872226"/>
                    <a:pt x="265476" y="2877306"/>
                    <a:pt x="370055" y="2876036"/>
                  </a:cubicBezTo>
                  <a:cubicBezTo>
                    <a:pt x="523438" y="2874766"/>
                    <a:pt x="669849" y="2872226"/>
                    <a:pt x="823231" y="2874766"/>
                  </a:cubicBezTo>
                  <a:cubicBezTo>
                    <a:pt x="865063" y="2874766"/>
                    <a:pt x="1220632" y="2876036"/>
                    <a:pt x="1367043" y="2877306"/>
                  </a:cubicBezTo>
                  <a:cubicBezTo>
                    <a:pt x="1499509" y="2878576"/>
                    <a:pt x="1631976" y="2884926"/>
                    <a:pt x="1764443" y="2877306"/>
                  </a:cubicBezTo>
                  <a:cubicBezTo>
                    <a:pt x="1799303" y="2876036"/>
                    <a:pt x="1841134" y="2876036"/>
                    <a:pt x="1875994" y="2876036"/>
                  </a:cubicBezTo>
                  <a:cubicBezTo>
                    <a:pt x="2120012" y="2881116"/>
                    <a:pt x="2371001" y="2872226"/>
                    <a:pt x="2608047" y="2881116"/>
                  </a:cubicBezTo>
                  <a:cubicBezTo>
                    <a:pt x="2621991" y="2881116"/>
                    <a:pt x="4232509" y="2877306"/>
                    <a:pt x="4588077" y="2877306"/>
                  </a:cubicBezTo>
                  <a:cubicBezTo>
                    <a:pt x="4664769" y="2877306"/>
                    <a:pt x="4741460" y="2879846"/>
                    <a:pt x="4818151" y="2879846"/>
                  </a:cubicBezTo>
                  <a:cubicBezTo>
                    <a:pt x="4978506" y="2879846"/>
                    <a:pt x="5145832" y="2878576"/>
                    <a:pt x="5306187" y="2878576"/>
                  </a:cubicBezTo>
                  <a:cubicBezTo>
                    <a:pt x="5410766" y="2878576"/>
                    <a:pt x="5522317" y="2878576"/>
                    <a:pt x="5626896" y="2877306"/>
                  </a:cubicBezTo>
                  <a:cubicBezTo>
                    <a:pt x="5738447" y="2877306"/>
                    <a:pt x="5849998" y="2876036"/>
                    <a:pt x="5961549" y="2874766"/>
                  </a:cubicBezTo>
                  <a:cubicBezTo>
                    <a:pt x="5989437" y="2874766"/>
                    <a:pt x="6163735" y="2877306"/>
                    <a:pt x="6212539" y="2877306"/>
                  </a:cubicBezTo>
                  <a:lnTo>
                    <a:pt x="6568108" y="2877306"/>
                  </a:lnTo>
                  <a:cubicBezTo>
                    <a:pt x="6693602" y="2878576"/>
                    <a:pt x="6812125" y="2882386"/>
                    <a:pt x="6937621" y="2882386"/>
                  </a:cubicBezTo>
                  <a:cubicBezTo>
                    <a:pt x="7097975" y="2882386"/>
                    <a:pt x="7258330" y="2879846"/>
                    <a:pt x="7418684" y="2879846"/>
                  </a:cubicBezTo>
                  <a:cubicBezTo>
                    <a:pt x="7613898" y="2879846"/>
                    <a:pt x="7816084" y="2881116"/>
                    <a:pt x="8011299" y="2881116"/>
                  </a:cubicBezTo>
                  <a:cubicBezTo>
                    <a:pt x="8115877" y="2881116"/>
                    <a:pt x="8213485" y="2882386"/>
                    <a:pt x="8318064" y="2882386"/>
                  </a:cubicBezTo>
                  <a:cubicBezTo>
                    <a:pt x="8429615" y="2882386"/>
                    <a:pt x="8704962" y="2879846"/>
                    <a:pt x="8710042" y="2879846"/>
                  </a:cubicBezTo>
                  <a:close/>
                </a:path>
              </a:pathLst>
            </a:custGeom>
            <a:solidFill>
              <a:srgbClr val="F8BF66"/>
            </a:solidFill>
            <a:ln>
              <a:noFill/>
            </a:ln>
          </p:spPr>
        </p:sp>
      </p:grpSp>
      <p:pic>
        <p:nvPicPr>
          <p:cNvPr id="9" name="Picture 10">
            <a:extLst>
              <a:ext uri="{FF2B5EF4-FFF2-40B4-BE49-F238E27FC236}">
                <a16:creationId xmlns:a16="http://schemas.microsoft.com/office/drawing/2014/main" id="{1A8A249D-6341-3DEE-2A6F-DCC47FFC23F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715939" y="3447526"/>
            <a:ext cx="351483" cy="375667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52A4BBCA-C6F6-D750-4B00-A661A29F58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0000">
            <a:off x="2696571" y="4459387"/>
            <a:ext cx="384816" cy="384816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5F7B389E-D695-96FA-2F03-9704EBF97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69210" b="42364"/>
          <a:stretch>
            <a:fillRect/>
          </a:stretch>
        </p:blipFill>
        <p:spPr>
          <a:xfrm rot="-796370" flipH="1">
            <a:off x="-99626" y="4320909"/>
            <a:ext cx="977569" cy="2241561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40581DAA-DF31-106B-ECED-86D488EB0B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11903" r="63426" b="21905"/>
          <a:stretch>
            <a:fillRect/>
          </a:stretch>
        </p:blipFill>
        <p:spPr>
          <a:xfrm>
            <a:off x="957650" y="3978174"/>
            <a:ext cx="951803" cy="241733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659CD5B0-7984-EB1E-FA45-787EE71AAC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428025" y="6430056"/>
            <a:ext cx="1724582" cy="475149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B3AE33B-FA4E-2A4A-77CA-8FCDE30BA13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59579" y="6222016"/>
            <a:ext cx="3271054" cy="7763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48EE2F-8B20-A15D-8735-02ED4DF90113}"/>
              </a:ext>
            </a:extLst>
          </p:cNvPr>
          <p:cNvSpPr txBox="1"/>
          <p:nvPr/>
        </p:nvSpPr>
        <p:spPr>
          <a:xfrm>
            <a:off x="3211234" y="4054494"/>
            <a:ext cx="6185590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/>
              </a:rPr>
              <a:t>Chuẩn</a:t>
            </a:r>
            <a:r>
              <a:rPr lang="en-US" sz="2400" dirty="0">
                <a:latin typeface="UTM Avo" panose="02040603050506020204" pitchFamily="18"/>
              </a:rPr>
              <a:t> </a:t>
            </a:r>
            <a:r>
              <a:rPr lang="en-US" sz="2400" err="1">
                <a:latin typeface="UTM Avo" panose="02040603050506020204" pitchFamily="18"/>
              </a:rPr>
              <a:t>bị</a:t>
            </a:r>
            <a:r>
              <a:rPr lang="en-US" sz="2400" b="1">
                <a:latin typeface="UTM Avo" panose="02040603050506020204" pitchFamily="18"/>
              </a:rPr>
              <a:t> </a:t>
            </a:r>
            <a:r>
              <a:rPr lang="en-US" sz="2400" b="1" dirty="0">
                <a:latin typeface="UTM Avo" panose="02040603050506020204" pitchFamily="18"/>
              </a:rPr>
              <a:t>B</a:t>
            </a:r>
            <a:r>
              <a:rPr lang="en-US" sz="2400" b="1">
                <a:latin typeface="UTM Avo" panose="02040603050506020204" pitchFamily="18"/>
              </a:rPr>
              <a:t>ài </a:t>
            </a:r>
            <a:r>
              <a:rPr lang="en-US" sz="2400" b="1" dirty="0">
                <a:latin typeface="UTM Avo" panose="02040603050506020204" pitchFamily="18"/>
              </a:rPr>
              <a:t>3: Quan </a:t>
            </a:r>
            <a:r>
              <a:rPr lang="en-US" sz="2400" b="1" dirty="0" err="1">
                <a:latin typeface="UTM Avo" panose="02040603050506020204" pitchFamily="18"/>
              </a:rPr>
              <a:t>tâm</a:t>
            </a:r>
            <a:r>
              <a:rPr lang="en-US" sz="2400" b="1" dirty="0">
                <a:latin typeface="UTM Avo" panose="02040603050506020204" pitchFamily="18"/>
              </a:rPr>
              <a:t>, </a:t>
            </a:r>
            <a:r>
              <a:rPr lang="en-US" sz="2400" b="1" dirty="0" err="1">
                <a:latin typeface="UTM Avo" panose="02040603050506020204" pitchFamily="18"/>
              </a:rPr>
              <a:t>cảm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thông</a:t>
            </a:r>
            <a:r>
              <a:rPr lang="en-US" sz="2400" b="1" dirty="0">
                <a:latin typeface="UTM Avo" panose="02040603050506020204" pitchFamily="18"/>
              </a:rPr>
              <a:t> </a:t>
            </a:r>
            <a:r>
              <a:rPr lang="en-US" sz="2400" b="1" dirty="0" err="1">
                <a:latin typeface="UTM Avo" panose="02040603050506020204" pitchFamily="18"/>
              </a:rPr>
              <a:t>và</a:t>
            </a:r>
            <a:r>
              <a:rPr lang="en-US" sz="2400" b="1" dirty="0">
                <a:latin typeface="UTM Avo" panose="02040603050506020204" pitchFamily="18"/>
              </a:rPr>
              <a:t> chia </a:t>
            </a:r>
            <a:r>
              <a:rPr lang="en-US" sz="2400" b="1" dirty="0" err="1">
                <a:latin typeface="UTM Avo" panose="02040603050506020204" pitchFamily="18"/>
              </a:rPr>
              <a:t>sẻ</a:t>
            </a:r>
            <a:r>
              <a:rPr lang="en-US" sz="2400" b="1" dirty="0">
                <a:latin typeface="UTM Avo" panose="02040603050506020204" pitchFamily="18"/>
              </a:rPr>
              <a:t> (</a:t>
            </a:r>
            <a:r>
              <a:rPr lang="en-US" sz="2400" b="1" dirty="0" err="1">
                <a:latin typeface="UTM Avo" panose="02040603050506020204" pitchFamily="18"/>
              </a:rPr>
              <a:t>Tiết</a:t>
            </a:r>
            <a:r>
              <a:rPr lang="en-US" sz="2400" b="1" dirty="0">
                <a:latin typeface="UTM Avo" panose="02040603050506020204" pitchFamily="18"/>
              </a:rPr>
              <a:t> 3)</a:t>
            </a:r>
            <a:endParaRPr lang="en-US" sz="2400" b="1" i="1" dirty="0">
              <a:latin typeface="UTM Avo" panose="02040603050506020204" pitchFamily="1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423C33-AFB0-1490-E369-14B6F88D45C8}"/>
              </a:ext>
            </a:extLst>
          </p:cNvPr>
          <p:cNvSpPr txBox="1"/>
          <p:nvPr/>
        </p:nvSpPr>
        <p:spPr>
          <a:xfrm>
            <a:off x="3205574" y="3201984"/>
            <a:ext cx="6191250" cy="706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vi-VN" sz="2400" dirty="0">
                <a:latin typeface="UTM Avo" panose="02040603050506020204" pitchFamily="18"/>
              </a:rPr>
              <a:t>Ôn lại kiến thức bài học</a:t>
            </a:r>
          </a:p>
        </p:txBody>
      </p:sp>
    </p:spTree>
    <p:extLst>
      <p:ext uri="{BB962C8B-B14F-4D97-AF65-F5344CB8AC3E}">
        <p14:creationId xmlns:p14="http://schemas.microsoft.com/office/powerpoint/2010/main" val="26277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4"/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Hoặc truy cập qua QR code</a:t>
            </a:r>
            <a:endParaRPr/>
          </a:p>
        </p:txBody>
      </p:sp>
      <p:pic>
        <p:nvPicPr>
          <p:cNvPr id="355" name="Google Shape;355;p24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2605B-BA11-7A09-FE05-0AC140D5821C}"/>
              </a:ext>
            </a:extLst>
          </p:cNvPr>
          <p:cNvSpPr txBox="1"/>
          <p:nvPr/>
        </p:nvSpPr>
        <p:spPr>
          <a:xfrm>
            <a:off x="462105" y="912740"/>
            <a:ext cx="11367083" cy="95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Like fanpage Hoc10 - Học 1 biết 10 để nhận thêm nhiều tài liệu giảng dạy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theo đường link:  </a:t>
            </a:r>
          </a:p>
        </p:txBody>
      </p:sp>
      <p:sp>
        <p:nvSpPr>
          <p:cNvPr id="4" name="TextBox 3">
            <a:hlinkClick r:id="rId5"/>
            <a:extLst>
              <a:ext uri="{FF2B5EF4-FFF2-40B4-BE49-F238E27FC236}">
                <a16:creationId xmlns:a16="http://schemas.microsoft.com/office/drawing/2014/main" id="{E1240BE0-2DC3-C2B3-E2C1-15E02559380B}"/>
              </a:ext>
            </a:extLst>
          </p:cNvPr>
          <p:cNvSpPr txBox="1"/>
          <p:nvPr/>
        </p:nvSpPr>
        <p:spPr>
          <a:xfrm>
            <a:off x="2534873" y="1891375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Hoc10 – Học 1 biết 10</a:t>
            </a:r>
            <a:endParaRPr kumimoji="0" lang="en-US" sz="2400" b="1" i="0" u="sng" strike="noStrike" kern="1200" cap="none" spc="0" normalizeH="0" baseline="0" noProof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C9207F1-2383-72ED-4C2C-2746CE55C47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498BF-0427-B25F-5C78-2A85CFF960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EDD2D5-BA03-97C4-A8ED-922EE434B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pic>
        <p:nvPicPr>
          <p:cNvPr id="2" name="Picture 1">
            <a:hlinkClick r:id="rId4"/>
            <a:extLst>
              <a:ext uri="{FF2B5EF4-FFF2-40B4-BE49-F238E27FC236}">
                <a16:creationId xmlns:a16="http://schemas.microsoft.com/office/drawing/2014/main" id="{F821C3BF-AE62-7100-6F0D-CD82983230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4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A6344B9D-3012-39B7-C991-6230205C6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09823" y="4231778"/>
            <a:ext cx="5924758" cy="2626222"/>
          </a:xfrm>
          <a:prstGeom prst="rect">
            <a:avLst/>
          </a:prstGeom>
        </p:spPr>
      </p:pic>
      <p:pic>
        <p:nvPicPr>
          <p:cNvPr id="12" name="Picture 2" descr="Trẻ Em, Mầm Non, Vui Chơi, Bé Trai, Bé Gái, Tải hình PNG 177 -  Free.Vector6.com">
            <a:extLst>
              <a:ext uri="{FF2B5EF4-FFF2-40B4-BE49-F238E27FC236}">
                <a16:creationId xmlns:a16="http://schemas.microsoft.com/office/drawing/2014/main" id="{15487EC5-2D95-91AB-F077-ABC40D7D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96" y="3044513"/>
            <a:ext cx="4877424" cy="487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DE9C23-B1F3-53B1-2020-B348A9D87CD0}"/>
              </a:ext>
            </a:extLst>
          </p:cNvPr>
          <p:cNvSpPr/>
          <p:nvPr/>
        </p:nvSpPr>
        <p:spPr>
          <a:xfrm>
            <a:off x="1328186" y="2081006"/>
            <a:ext cx="9535623" cy="963507"/>
          </a:xfrm>
          <a:prstGeom prst="rect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chia </a:t>
            </a:r>
            <a:r>
              <a:rPr lang="en-US" sz="2400" b="1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2400" b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24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089187-D712-F855-3240-953EA6183618}"/>
              </a:ext>
            </a:extLst>
          </p:cNvPr>
          <p:cNvSpPr txBox="1"/>
          <p:nvPr/>
        </p:nvSpPr>
        <p:spPr>
          <a:xfrm>
            <a:off x="3150010" y="975746"/>
            <a:ext cx="9041990" cy="5509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endParaRPr lang="vi-VN" sz="2267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5" name="Picture 4" descr="Trẻ Em, Mầm Non, Em Nhỏ, Trẻ Con, Đi Học, Tải hình PNG 64 - Free.Vector6.com">
            <a:extLst>
              <a:ext uri="{FF2B5EF4-FFF2-40B4-BE49-F238E27FC236}">
                <a16:creationId xmlns:a16="http://schemas.microsoft.com/office/drawing/2014/main" id="{626038A9-F0F2-767C-B15C-CC4E0829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71" y="4108450"/>
            <a:ext cx="3810000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4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88B8091-094C-511E-C54A-CBEF88618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5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AD1A46-BFFB-A9E4-1BB0-EDA022D662D0}"/>
              </a:ext>
            </a:extLst>
          </p:cNvPr>
          <p:cNvSpPr txBox="1"/>
          <p:nvPr/>
        </p:nvSpPr>
        <p:spPr>
          <a:xfrm>
            <a:off x="2883694" y="959931"/>
            <a:ext cx="8114506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400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84C76-B03F-E15F-D804-E1BA4B3A7F0D}"/>
              </a:ext>
            </a:extLst>
          </p:cNvPr>
          <p:cNvSpPr txBox="1"/>
          <p:nvPr/>
        </p:nvSpPr>
        <p:spPr>
          <a:xfrm>
            <a:off x="294123" y="1526570"/>
            <a:ext cx="11988800" cy="1036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>
              <a:lnSpc>
                <a:spcPct val="150000"/>
              </a:lnSpc>
              <a:spcAft>
                <a:spcPts val="667"/>
              </a:spcAft>
              <a:buFont typeface="Wingdings" panose="05000000000000000000" pitchFamily="2" charset="2"/>
              <a:buChar char="Ø"/>
            </a:pPr>
            <a:r>
              <a:rPr lang="vi-VN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Em hãy cho biết sự quan tâm, cảm thông và chia sẻ được thể hiện như thế nào trong từng hình ảnh trên?</a:t>
            </a:r>
            <a:endParaRPr lang="vi-VN" sz="2200" i="1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885682-8D8A-2143-A6D7-560EA82A39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23" y="2631526"/>
            <a:ext cx="4786866" cy="1876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E4BD8-3079-8535-ED78-4B6B190C5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23" y="4624369"/>
            <a:ext cx="4786866" cy="19462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4714B6-7F7C-4927-8608-1CE8751F8FC5}"/>
              </a:ext>
            </a:extLst>
          </p:cNvPr>
          <p:cNvSpPr/>
          <p:nvPr/>
        </p:nvSpPr>
        <p:spPr>
          <a:xfrm>
            <a:off x="5269155" y="2419538"/>
            <a:ext cx="6668055" cy="1036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Học sinh quyên góp ủng hộ đồng bào lũ lụt.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DDAA9D-BBF7-35DD-E3F4-AC776D3C5BC5}"/>
              </a:ext>
            </a:extLst>
          </p:cNvPr>
          <p:cNvSpPr/>
          <p:nvPr/>
        </p:nvSpPr>
        <p:spPr>
          <a:xfrm>
            <a:off x="5269155" y="3525558"/>
            <a:ext cx="6628725" cy="1036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vi-VN" sz="21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Cửa hàng cung cấp thực phẩm và nước uống miễn phí cho người có hoàn cảnh </a:t>
            </a:r>
            <a:r>
              <a:rPr lang="vi-VN" sz="21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khó kh</a:t>
            </a:r>
            <a:r>
              <a:rPr lang="en-US" sz="21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ă</a:t>
            </a:r>
            <a:r>
              <a:rPr lang="vi-VN" sz="21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en-US" sz="21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21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1689C8-F4ED-FC4A-D901-667143DBE6A9}"/>
              </a:ext>
            </a:extLst>
          </p:cNvPr>
          <p:cNvSpPr txBox="1"/>
          <p:nvPr/>
        </p:nvSpPr>
        <p:spPr>
          <a:xfrm>
            <a:off x="5269153" y="4631367"/>
            <a:ext cx="6628725" cy="103605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bạn học sinh tổ chức lao động, thu gom rác thải bảo vệ môi trường.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64AA6FB-FC3A-B368-7C93-2CA4040930C8}"/>
              </a:ext>
            </a:extLst>
          </p:cNvPr>
          <p:cNvSpPr/>
          <p:nvPr/>
        </p:nvSpPr>
        <p:spPr>
          <a:xfrm>
            <a:off x="5269152" y="5732462"/>
            <a:ext cx="6628725" cy="10360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4.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chuẩn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bữa</a:t>
            </a:r>
            <a:r>
              <a:rPr lang="en-US" sz="22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ăn.</a:t>
            </a:r>
            <a:endParaRPr lang="en-US" sz="22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7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9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379C77-B3BE-591B-412E-B7A07BB5DB8B}"/>
              </a:ext>
            </a:extLst>
          </p:cNvPr>
          <p:cNvSpPr txBox="1"/>
          <p:nvPr/>
        </p:nvSpPr>
        <p:spPr>
          <a:xfrm>
            <a:off x="384057" y="1484392"/>
            <a:ext cx="11423886" cy="1074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itchFamily="2" charset="2"/>
              <a:buChar char="Ø"/>
            </a:pPr>
            <a:r>
              <a:rPr lang="vi-VN" sz="2200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Kể thêm những biểu hiện của sự quan tâm, cảm thông, chia sẻ với người thân, bạn bè và thế giới xung quanh?</a:t>
            </a:r>
            <a:endParaRPr lang="vi-VN" sz="2200" i="1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1EA5C8-2BCE-1C5A-5B05-45E809CC6078}"/>
              </a:ext>
            </a:extLst>
          </p:cNvPr>
          <p:cNvSpPr txBox="1"/>
          <p:nvPr/>
        </p:nvSpPr>
        <p:spPr>
          <a:xfrm>
            <a:off x="953989" y="4875289"/>
            <a:ext cx="11033801" cy="15439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67"/>
              </a:spcAft>
            </a:pPr>
            <a:r>
              <a:rPr lang="en-US" sz="220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Quan tâm, cảm thông, chia sẻ được biểu hiện thông qua các hành vi: A</a:t>
            </a:r>
            <a:r>
              <a:rPr lang="vi-VN" sz="2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 ủi, động viên, hỏi thăm, lắng nghe; giúp đỡ khi khó khăn, hoạn nạn; tham gia các hoạt động thiện nguyện trong nhà trường và ngoài xã hội;… </a:t>
            </a:r>
            <a:endParaRPr lang="vi-VN" sz="22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42C9ADB-B296-C7C1-03D3-A21A9F5FE6B4}"/>
              </a:ext>
            </a:extLst>
          </p:cNvPr>
          <p:cNvSpPr>
            <a:spLocks noChangeAspect="1"/>
          </p:cNvSpPr>
          <p:nvPr/>
        </p:nvSpPr>
        <p:spPr>
          <a:xfrm>
            <a:off x="2308780" y="2557451"/>
            <a:ext cx="2278798" cy="227879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C000"/>
              </a:solidFill>
              <a:latin typeface="UTM Avo" panose="02040603050506020204" pitchFamily="1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375F0B8-8712-1351-EE95-2381C89CF7AC}"/>
              </a:ext>
            </a:extLst>
          </p:cNvPr>
          <p:cNvSpPr>
            <a:spLocks noChangeAspect="1"/>
          </p:cNvSpPr>
          <p:nvPr/>
        </p:nvSpPr>
        <p:spPr>
          <a:xfrm>
            <a:off x="4994332" y="2557451"/>
            <a:ext cx="2278798" cy="227879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C000"/>
              </a:solidFill>
              <a:latin typeface="UTM Avo" panose="02040603050506020204" pitchFamily="1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64D5C84-5FAE-205C-437E-6F43EB6EF87E}"/>
              </a:ext>
            </a:extLst>
          </p:cNvPr>
          <p:cNvSpPr>
            <a:spLocks noChangeAspect="1"/>
          </p:cNvSpPr>
          <p:nvPr/>
        </p:nvSpPr>
        <p:spPr>
          <a:xfrm>
            <a:off x="7679884" y="2557451"/>
            <a:ext cx="2238420" cy="223842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rgbClr val="FFC000"/>
              </a:solidFill>
              <a:latin typeface="UTM Avo" panose="02040603050506020204" pitchFamily="1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AED51F-8E6B-37FC-512E-52177352C0B8}"/>
              </a:ext>
            </a:extLst>
          </p:cNvPr>
          <p:cNvSpPr txBox="1"/>
          <p:nvPr/>
        </p:nvSpPr>
        <p:spPr>
          <a:xfrm>
            <a:off x="2883694" y="959931"/>
            <a:ext cx="8114506" cy="57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tâm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endParaRPr lang="en-US" sz="2400" dirty="0">
              <a:solidFill>
                <a:srgbClr val="C00000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FB36AA45-ECB5-ECB3-3F23-1C2AEB3B35D6}"/>
              </a:ext>
            </a:extLst>
          </p:cNvPr>
          <p:cNvSpPr/>
          <p:nvPr/>
        </p:nvSpPr>
        <p:spPr>
          <a:xfrm>
            <a:off x="204210" y="5076833"/>
            <a:ext cx="6736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3" grpId="0" animBg="1"/>
      <p:bldP spid="14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39F6078-A371-131F-87D3-913C9853F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7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442FAA-A136-3213-0FF5-8CAA04DBE567}"/>
              </a:ext>
            </a:extLst>
          </p:cNvPr>
          <p:cNvSpPr/>
          <p:nvPr/>
        </p:nvSpPr>
        <p:spPr>
          <a:xfrm>
            <a:off x="1913348" y="4429002"/>
            <a:ext cx="8365304" cy="21952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>
              <a:lnSpc>
                <a:spcPct val="150000"/>
              </a:lnSpc>
              <a:spcAft>
                <a:spcPts val="667"/>
              </a:spcAft>
              <a:buFont typeface="Courier New" panose="02070309020205020404" pitchFamily="49" charset="0"/>
              <a:buChar char="o"/>
            </a:pP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9A340E-AB63-8F24-6A8E-B1689DDBD509}"/>
              </a:ext>
            </a:extLst>
          </p:cNvPr>
          <p:cNvSpPr txBox="1"/>
          <p:nvPr/>
        </p:nvSpPr>
        <p:spPr>
          <a:xfrm>
            <a:off x="901008" y="1516141"/>
            <a:ext cx="11180155" cy="2796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rgbClr val="C00000"/>
                </a:solidFill>
                <a:latin typeface="UTM Avo" panose="02040603050506020204" pitchFamily="18"/>
              </a:rPr>
              <a:t>2. </a:t>
            </a:r>
            <a:r>
              <a:rPr lang="vi-VN" sz="2000" b="1" i="1" dirty="0">
                <a:solidFill>
                  <a:srgbClr val="C00000"/>
                </a:solidFill>
                <a:latin typeface="UTM Avo" panose="02040603050506020204" pitchFamily="18"/>
              </a:rPr>
              <a:t>Trong những việc làm sau, theo em việc nào nên làm, việc nào không nên làm? Vì sao?</a:t>
            </a:r>
          </a:p>
          <a:p>
            <a:pPr algn="l" rtl="0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	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</a:rPr>
              <a:t>A. Không chơi với những bạn học kém.</a:t>
            </a:r>
          </a:p>
          <a:p>
            <a:pPr algn="l" rtl="0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	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</a:rPr>
              <a:t>B. Gọi cấp cứu khi thấy tai nạn giao thông.</a:t>
            </a:r>
          </a:p>
          <a:p>
            <a:pPr algn="l" rtl="0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	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</a:rPr>
              <a:t>C. Rủ bạn đi chơi khi mẹ ốm.</a:t>
            </a:r>
          </a:p>
          <a:p>
            <a:pPr algn="l" rtl="0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</a:rPr>
              <a:t>	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</a:rPr>
              <a:t>D. Thăm hỏi và động viên người già neo đơn.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51A212F7-3162-1CC9-3971-7692BB5D7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660400" y="4324175"/>
            <a:ext cx="2741423" cy="2522108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ACBCF268-2F4C-041F-121C-590338BA8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55931" y="3683000"/>
            <a:ext cx="1742682" cy="31632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3D723-C0D7-EC9C-04E8-4ADC9EBCCF94}"/>
              </a:ext>
            </a:extLst>
          </p:cNvPr>
          <p:cNvSpPr txBox="1"/>
          <p:nvPr/>
        </p:nvSpPr>
        <p:spPr>
          <a:xfrm>
            <a:off x="2081023" y="4544943"/>
            <a:ext cx="8144831" cy="1963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15" indent="-304815">
              <a:lnSpc>
                <a:spcPct val="150000"/>
              </a:lnSpc>
              <a:spcAft>
                <a:spcPts val="667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làm: B, D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=&gt; 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vì đây là những việc thể hiện sự cảm thông, chia sẻ giữa con người và con người.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  <a:p>
            <a:pPr marL="304815" indent="-304815">
              <a:lnSpc>
                <a:spcPct val="150000"/>
              </a:lnSpc>
              <a:spcAft>
                <a:spcPts val="667"/>
              </a:spcAft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nên làm: A, C </a:t>
            </a:r>
            <a:r>
              <a:rPr lang="en-US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vi-VN" sz="20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Times New Roman" panose="02020603050405020304" pitchFamily="18" charset="0"/>
              </a:rPr>
              <a:t>vì đây là những việc thể hiện sự ích kỉ chỉ nghĩ đến bản thân mà không nghĩ tới người khác.</a:t>
            </a:r>
            <a:endParaRPr lang="vi-VN" sz="2000" dirty="0">
              <a:solidFill>
                <a:schemeClr val="tx1"/>
              </a:solidFill>
              <a:latin typeface="UTM Avo" panose="02040603050506020204" pitchFamily="1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8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3BAB09B2-5970-AF8D-A389-636B3FABF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975" y="716752"/>
            <a:ext cx="3403163" cy="18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9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421</Words>
  <Application>Microsoft Office PowerPoint</Application>
  <PresentationFormat>Widescreen</PresentationFormat>
  <Paragraphs>26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Arial</vt:lpstr>
      <vt:lpstr>Wingdings</vt:lpstr>
      <vt:lpstr>Courier New</vt:lpstr>
      <vt:lpstr>UTM Avo</vt:lpstr>
      <vt:lpstr>2_Office Theme</vt:lpstr>
      <vt:lpstr>1_Office Theme</vt:lpstr>
      <vt:lpstr>Tuần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Ziczac</cp:lastModifiedBy>
  <cp:revision>28</cp:revision>
  <dcterms:created xsi:type="dcterms:W3CDTF">2023-10-19T01:39:18Z</dcterms:created>
  <dcterms:modified xsi:type="dcterms:W3CDTF">2023-12-14T03:41:36Z</dcterms:modified>
</cp:coreProperties>
</file>